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87" r:id="rId6"/>
    <p:sldId id="262" r:id="rId7"/>
    <p:sldId id="279" r:id="rId8"/>
    <p:sldId id="281" r:id="rId9"/>
    <p:sldId id="280" r:id="rId10"/>
    <p:sldId id="290" r:id="rId11"/>
    <p:sldId id="264" r:id="rId12"/>
    <p:sldId id="284" r:id="rId13"/>
    <p:sldId id="285" r:id="rId14"/>
    <p:sldId id="286" r:id="rId15"/>
    <p:sldId id="275" r:id="rId16"/>
    <p:sldId id="288" r:id="rId17"/>
    <p:sldId id="289" r:id="rId18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65492" autoAdjust="0"/>
  </p:normalViewPr>
  <p:slideViewPr>
    <p:cSldViewPr snapToGrid="0">
      <p:cViewPr varScale="1">
        <p:scale>
          <a:sx n="71" d="100"/>
          <a:sy n="71" d="100"/>
        </p:scale>
        <p:origin x="26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3C6F6EB-02F2-4F0C-BDD2-4C77070F5ECC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B41DFCC-DCE6-40E6-8BC6-AA2BD19A4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9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90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1B41DFCC-DCE6-40E6-8BC6-AA2BD19A439F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90478">
                <a:defRPr/>
              </a:pPr>
              <a:t>12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2349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к задаче были исследованы следующие статистические модели: 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решений,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ансамбли деревьев решений,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r>
              <a:rPr lang="ru-RU" dirty="0"/>
              <a:t>И следующие </a:t>
            </a:r>
            <a:r>
              <a:rPr lang="ru-RU" dirty="0" err="1"/>
              <a:t>нейросетевые</a:t>
            </a:r>
            <a:r>
              <a:rPr lang="ru-RU" dirty="0"/>
              <a:t> модели:</a:t>
            </a:r>
          </a:p>
          <a:p>
            <a:pPr fontAlgn="t"/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</a:rPr>
              <a:t>- Трансформер</a:t>
            </a:r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 BERT</a:t>
            </a:r>
            <a:endParaRPr lang="ru-RU" sz="1300" dirty="0">
              <a:latin typeface="Arial" panose="020B0604020202020204" pitchFamily="34" charset="0"/>
            </a:endParaRPr>
          </a:p>
          <a:p>
            <a:pPr fontAlgn="t"/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ru-RU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Сверточная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</a:rPr>
              <a:t> нейронная сеть</a:t>
            </a:r>
            <a:endParaRPr lang="ru-RU" sz="1300" dirty="0">
              <a:latin typeface="Arial" panose="020B0604020202020204" pitchFamily="34" charset="0"/>
            </a:endParaRPr>
          </a:p>
          <a:p>
            <a:pPr fontAlgn="t"/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</a:rPr>
              <a:t>- Рекуррентная нейронная сеть </a:t>
            </a:r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LSTM</a:t>
            </a:r>
            <a:endParaRPr lang="ru-RU" sz="13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36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1B41DFCC-DCE6-40E6-8BC6-AA2BD19A439F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90478">
                <a:defRPr/>
              </a:pPr>
              <a:t>14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83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55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C развитием информационной культуры граждан растет число обращений в социальные службы.</a:t>
            </a:r>
          </a:p>
          <a:p>
            <a:r>
              <a:rPr lang="ru-RU" dirty="0"/>
              <a:t> Часто обращения попадают к непосредственным исполнителям не сразу, а проходя по длинной цепочке различных инстанций. Следовательно, высока вероятность увеличения времени на их рассмотрение и формирование решений, а также утери информации.</a:t>
            </a:r>
          </a:p>
          <a:p>
            <a:r>
              <a:rPr lang="ru-RU" dirty="0"/>
              <a:t>Зачастую имеющиеся технические решения слабо готовы к реализации полного цикла работы с обращениями граждан. Нужны новые современные системы, построенные на базе машинного обучения.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58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0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66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2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7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2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Внешние ключи, родительский ключ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5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7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14D-E065-47CE-A8A7-B8B8343DE861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1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1EC-ED49-4A0E-BAC7-B07F6C8E1FB5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929B-DF78-42E3-B697-4577900C1AAC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6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0D9B-BC99-417F-8C1C-EFA5D7D0946F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F6B0-C878-4F57-AA53-03D55D11F9AB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30AB-5870-4FE5-A095-CD5B4313B618}" type="datetime1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E308-C0D8-40F0-9009-C808E6CFA14F}" type="datetime1">
              <a:rPr lang="ru-RU" smtClean="0"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9D4D-4CF3-4B53-AAAD-4CDADE01800C}" type="datetime1">
              <a:rPr lang="ru-RU" smtClean="0"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9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FCC3-37D0-4F34-AB9D-B432EBC2D5FB}" type="datetime1">
              <a:rPr lang="ru-RU" smtClean="0"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5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67-1317-4E35-ACCE-2B46E03C24C8}" type="datetime1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60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2FBF-E93A-4A00-9448-2FF83B57D79A}" type="datetime1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1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CEFE-9631-474D-B40A-D57A9E015F2D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9559" y="2310576"/>
            <a:ext cx="7569724" cy="1252231"/>
          </a:xfrm>
        </p:spPr>
        <p:txBody>
          <a:bodyPr>
            <a:normAutofit fontScale="90000"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интеллектуальной системы</a:t>
            </a:r>
            <a:b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обработки обращений граждан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600835"/>
            <a:ext cx="6858000" cy="9768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1023" y="5350832"/>
            <a:ext cx="22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КЭ-220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А.В. Витомсков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1023" y="4273614"/>
            <a:ext cx="2397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 кафедры СП,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д.ф.-м.н., доцент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Р.Ж.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Алеев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318" y="4273614"/>
            <a:ext cx="3238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отдела машинного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компании «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Интерсвязь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Ю.В.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Дмитрин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4153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2021 г.</a:t>
            </a:r>
          </a:p>
        </p:txBody>
      </p:sp>
    </p:spTree>
    <p:extLst>
      <p:ext uri="{BB962C8B-B14F-4D97-AF65-F5344CB8AC3E}">
        <p14:creationId xmlns:p14="http://schemas.microsoft.com/office/powerpoint/2010/main" val="45947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2DCC4C-C0C1-415B-B069-846AFD3CA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9" y="1217566"/>
            <a:ext cx="7886699" cy="564043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7EC9473-00C5-4C29-BFF4-0F530A02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0514"/>
            <a:ext cx="7886700" cy="4812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5E5C9A4-521B-4DEC-8E46-C3C52A48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07" y="533154"/>
            <a:ext cx="7886700" cy="570460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 объекта интерфейса пользователя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EEEB8BF5-0605-4144-AF68-CCA35444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1806" y="635018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92488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9277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877455"/>
            <a:ext cx="8083550" cy="5478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 проводились с использованием: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NVIDIA Quadro P5000 16 Gb GDDR5X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язык программирования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 3.6.9.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реализации: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предобработка данных;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определения категории обращения: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статистических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определения подкатегории обращения: обучение иерархической тематической модели на основе аддитивной регуляризации;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 классификации обращений;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пользователя;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контейнеризация сервиса.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8270174-CBE6-459F-ADA7-B5571429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1806" y="635018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90810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822" y="928401"/>
            <a:ext cx="8235950" cy="54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предобработки данных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EBBC198-78C3-4A02-A351-777820FD6CF7}"/>
              </a:ext>
            </a:extLst>
          </p:cNvPr>
          <p:cNvSpPr/>
          <p:nvPr/>
        </p:nvSpPr>
        <p:spPr>
          <a:xfrm>
            <a:off x="2359023" y="2279024"/>
            <a:ext cx="2628900" cy="673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Предварительная нормализация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7B35D6E-E899-424F-9ECA-47B2691D1770}"/>
              </a:ext>
            </a:extLst>
          </p:cNvPr>
          <p:cNvSpPr/>
          <p:nvPr/>
        </p:nvSpPr>
        <p:spPr>
          <a:xfrm>
            <a:off x="2359023" y="3264333"/>
            <a:ext cx="2628900" cy="40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Очистка данных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67DF59-9A89-4601-B9A4-DF157B4ADC89}"/>
              </a:ext>
            </a:extLst>
          </p:cNvPr>
          <p:cNvSpPr/>
          <p:nvPr/>
        </p:nvSpPr>
        <p:spPr>
          <a:xfrm>
            <a:off x="485770" y="4271941"/>
            <a:ext cx="2628900" cy="708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Замена именованных сущностей тэгами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C6DE3B0-380A-462B-AD1E-13FD851F96AB}"/>
              </a:ext>
            </a:extLst>
          </p:cNvPr>
          <p:cNvSpPr/>
          <p:nvPr/>
        </p:nvSpPr>
        <p:spPr>
          <a:xfrm>
            <a:off x="1407284" y="1604374"/>
            <a:ext cx="330200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ECE1C4C-91FD-44BC-BE62-E2A1AF82C72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673473" y="2081855"/>
            <a:ext cx="0" cy="1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127F850-12C7-47DA-96C6-2F5CD14CF37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673473" y="2952124"/>
            <a:ext cx="0" cy="31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0C703B5-9DFB-485A-B447-4CF3F5A63B19}"/>
              </a:ext>
            </a:extLst>
          </p:cNvPr>
          <p:cNvSpPr/>
          <p:nvPr/>
        </p:nvSpPr>
        <p:spPr>
          <a:xfrm>
            <a:off x="2359023" y="1495703"/>
            <a:ext cx="2628898" cy="53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Исходный набор данных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9D3BF8-0CD2-49AF-B6C6-8CEBDF1006EB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1737484" y="1763124"/>
            <a:ext cx="62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9B29DF9-10EB-4E68-AA76-5F213A95E426}"/>
              </a:ext>
            </a:extLst>
          </p:cNvPr>
          <p:cNvSpPr/>
          <p:nvPr/>
        </p:nvSpPr>
        <p:spPr>
          <a:xfrm>
            <a:off x="6435159" y="5752263"/>
            <a:ext cx="2057401" cy="806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Набор данных для статистических алгоритмов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913A41-72E5-4792-BCCF-F6683CD94EBC}"/>
              </a:ext>
            </a:extLst>
          </p:cNvPr>
          <p:cNvSpPr/>
          <p:nvPr/>
        </p:nvSpPr>
        <p:spPr>
          <a:xfrm>
            <a:off x="1879595" y="5725407"/>
            <a:ext cx="2120900" cy="820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Набор данных для </a:t>
            </a:r>
            <a:r>
              <a:rPr lang="ru-RU" dirty="0" err="1"/>
              <a:t>нейросетевых</a:t>
            </a:r>
            <a:r>
              <a:rPr lang="ru-RU" dirty="0"/>
              <a:t> алгоритмов</a:t>
            </a:r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EBAF0CF6-6468-4DAD-9133-902C65A4EF80}"/>
              </a:ext>
            </a:extLst>
          </p:cNvPr>
          <p:cNvSpPr/>
          <p:nvPr/>
        </p:nvSpPr>
        <p:spPr>
          <a:xfrm>
            <a:off x="3521072" y="3854219"/>
            <a:ext cx="330200" cy="268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10094BE-2558-4805-B22C-F24216B20309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3673473" y="3667849"/>
            <a:ext cx="12699" cy="18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F9574CF-DB5F-4166-BE73-B65AFDB3391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114672" y="3988476"/>
            <a:ext cx="406400" cy="3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67E9062-5DE9-4691-B382-10AD58640249}"/>
              </a:ext>
            </a:extLst>
          </p:cNvPr>
          <p:cNvSpPr/>
          <p:nvPr/>
        </p:nvSpPr>
        <p:spPr>
          <a:xfrm>
            <a:off x="4327505" y="4267388"/>
            <a:ext cx="2628900" cy="708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именованных сущностей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9D1A6-6F89-4401-85D6-00C74BDAC50A}"/>
              </a:ext>
            </a:extLst>
          </p:cNvPr>
          <p:cNvSpPr txBox="1"/>
          <p:nvPr/>
        </p:nvSpPr>
        <p:spPr>
          <a:xfrm>
            <a:off x="1572384" y="3844745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 обращения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93AC6DD-80F2-497C-8093-84D9DBEB46A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851272" y="3988476"/>
            <a:ext cx="492115" cy="36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382F01-706E-43BA-A023-16AFBAAEDFB3}"/>
              </a:ext>
            </a:extLst>
          </p:cNvPr>
          <p:cNvSpPr txBox="1"/>
          <p:nvPr/>
        </p:nvSpPr>
        <p:spPr>
          <a:xfrm>
            <a:off x="3926780" y="3857212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исполнитель</a:t>
            </a:r>
          </a:p>
        </p:txBody>
      </p:sp>
      <p:sp>
        <p:nvSpPr>
          <p:cNvPr id="35" name="Ромб 34">
            <a:extLst>
              <a:ext uri="{FF2B5EF4-FFF2-40B4-BE49-F238E27FC236}">
                <a16:creationId xmlns:a16="http://schemas.microsoft.com/office/drawing/2014/main" id="{7679C33C-6C9D-4339-A636-3BB600818791}"/>
              </a:ext>
            </a:extLst>
          </p:cNvPr>
          <p:cNvSpPr/>
          <p:nvPr/>
        </p:nvSpPr>
        <p:spPr>
          <a:xfrm>
            <a:off x="3521072" y="5080217"/>
            <a:ext cx="330200" cy="268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803383C-1B76-4DBA-B660-9D73548E232D}"/>
              </a:ext>
            </a:extLst>
          </p:cNvPr>
          <p:cNvCxnSpPr>
            <a:endCxn id="35" idx="1"/>
          </p:cNvCxnSpPr>
          <p:nvPr/>
        </p:nvCxnSpPr>
        <p:spPr>
          <a:xfrm>
            <a:off x="3114670" y="4949649"/>
            <a:ext cx="406402" cy="26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4038600-E84F-4141-BBBB-F0D1FD6EF9BF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3851272" y="4944058"/>
            <a:ext cx="492115" cy="27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5F461C2-F277-44DB-A9C7-50DAD526CE94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3679822" y="5348730"/>
            <a:ext cx="6350" cy="3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8808A1FE-4CFC-4F3D-B07A-038F4F4D3D5F}"/>
              </a:ext>
            </a:extLst>
          </p:cNvPr>
          <p:cNvSpPr/>
          <p:nvPr/>
        </p:nvSpPr>
        <p:spPr>
          <a:xfrm>
            <a:off x="4343387" y="5732199"/>
            <a:ext cx="1778013" cy="80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Лемматизация</a:t>
            </a:r>
            <a:endParaRPr lang="ru-RU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22C2998-5395-40FC-8979-018C9196FAA5}"/>
              </a:ext>
            </a:extLst>
          </p:cNvPr>
          <p:cNvCxnSpPr>
            <a:stCxn id="21" idx="3"/>
            <a:endCxn id="44" idx="1"/>
          </p:cNvCxnSpPr>
          <p:nvPr/>
        </p:nvCxnSpPr>
        <p:spPr>
          <a:xfrm>
            <a:off x="4000495" y="6135556"/>
            <a:ext cx="342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CE89D05-CE6E-41DF-BFE9-8CED03948D5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78013" y="6155620"/>
            <a:ext cx="257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>
            <a:extLst>
              <a:ext uri="{FF2B5EF4-FFF2-40B4-BE49-F238E27FC236}">
                <a16:creationId xmlns:a16="http://schemas.microsoft.com/office/drawing/2014/main" id="{094A37F0-8A40-42C1-A0C0-4A1F124160CD}"/>
              </a:ext>
            </a:extLst>
          </p:cNvPr>
          <p:cNvSpPr/>
          <p:nvPr/>
        </p:nvSpPr>
        <p:spPr>
          <a:xfrm>
            <a:off x="7217802" y="5064119"/>
            <a:ext cx="492115" cy="481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9F7086F-EB48-4FDC-9FCD-14B30B38747C}"/>
              </a:ext>
            </a:extLst>
          </p:cNvPr>
          <p:cNvSpPr/>
          <p:nvPr/>
        </p:nvSpPr>
        <p:spPr>
          <a:xfrm>
            <a:off x="7305654" y="5145984"/>
            <a:ext cx="330200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36D2756-F76B-436C-98E8-276CC42B7B3B}"/>
              </a:ext>
            </a:extLst>
          </p:cNvPr>
          <p:cNvCxnSpPr>
            <a:cxnSpLocks/>
            <a:stCxn id="20" idx="0"/>
            <a:endCxn id="54" idx="4"/>
          </p:cNvCxnSpPr>
          <p:nvPr/>
        </p:nvCxnSpPr>
        <p:spPr>
          <a:xfrm flipV="1">
            <a:off x="7463860" y="5545348"/>
            <a:ext cx="0" cy="20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Заголовок 1">
            <a:extLst>
              <a:ext uri="{FF2B5EF4-FFF2-40B4-BE49-F238E27FC236}">
                <a16:creationId xmlns:a16="http://schemas.microsoft.com/office/drawing/2014/main" id="{E1767576-D369-41C4-B34A-46F7D505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287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73" name="Номер слайда 3">
            <a:extLst>
              <a:ext uri="{FF2B5EF4-FFF2-40B4-BE49-F238E27FC236}">
                <a16:creationId xmlns:a16="http://schemas.microsoft.com/office/drawing/2014/main" id="{94F00A9E-4584-491A-9027-A5786A0F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76414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88773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B95F4FAD-D82D-4688-A319-E38C14EF0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95656"/>
              </p:ext>
            </p:extLst>
          </p:nvPr>
        </p:nvGraphicFramePr>
        <p:xfrm>
          <a:off x="530224" y="4331335"/>
          <a:ext cx="8083552" cy="229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1402">
                  <a:extLst>
                    <a:ext uri="{9D8B030D-6E8A-4147-A177-3AD203B41FA5}">
                      <a16:colId xmlns:a16="http://schemas.microsoft.com/office/drawing/2014/main" val="17723943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84881595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104883553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75889769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1719407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59498727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Нейросетевая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(weighted)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(weighted)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(weighted)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MCC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1926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Трансформер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BERT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0.853</a:t>
                      </a:r>
                      <a:endParaRPr lang="ru-RU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ru-RU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0.853</a:t>
                      </a:r>
                      <a:endParaRPr lang="ru-RU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0.845</a:t>
                      </a:r>
                      <a:endParaRPr lang="ru-RU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0.789</a:t>
                      </a:r>
                      <a:endParaRPr lang="ru-RU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097478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Сверточная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0.819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0.809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0.819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0.812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0.738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27986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Рекуррентная нейронная сеть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0.764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0.758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0.764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0.760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23289"/>
                  </a:ext>
                </a:extLst>
              </a:tr>
            </a:tbl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703454"/>
            <a:ext cx="8225064" cy="481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обучения статистических моделей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DDFCF0B-11C0-420A-AB11-D5351479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56773"/>
              </p:ext>
            </p:extLst>
          </p:nvPr>
        </p:nvGraphicFramePr>
        <p:xfrm>
          <a:off x="530224" y="1204340"/>
          <a:ext cx="8083552" cy="2660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302">
                  <a:extLst>
                    <a:ext uri="{9D8B030D-6E8A-4147-A177-3AD203B41FA5}">
                      <a16:colId xmlns:a16="http://schemas.microsoft.com/office/drawing/2014/main" val="2575618568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96001178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21543946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6323212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71554009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6961765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Статистическая 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accuracy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precision </a:t>
                      </a:r>
                      <a:r>
                        <a:rPr lang="en-US" sz="1600" b="1" dirty="0"/>
                        <a:t>(weighted)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recall </a:t>
                      </a:r>
                      <a:r>
                        <a:rPr lang="en-US" sz="1600" b="1" dirty="0"/>
                        <a:t>(weighted)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F1 </a:t>
                      </a:r>
                      <a:r>
                        <a:rPr lang="en-US" sz="1600" b="1" dirty="0"/>
                        <a:t>(weighted)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MCC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0954"/>
                  </a:ext>
                </a:extLst>
              </a:tr>
              <a:tr h="494908">
                <a:tc>
                  <a:txBody>
                    <a:bodyPr/>
                    <a:lstStyle/>
                    <a:p>
                      <a:r>
                        <a:rPr lang="ru-RU" sz="1800" dirty="0"/>
                        <a:t>Логистическая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0.810</a:t>
                      </a:r>
                      <a:endParaRPr lang="ru-RU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0.812</a:t>
                      </a:r>
                      <a:endParaRPr lang="ru-RU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0.810</a:t>
                      </a:r>
                      <a:endParaRPr lang="ru-RU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0.805</a:t>
                      </a:r>
                      <a:endParaRPr lang="ru-RU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0.729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13244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dirty="0"/>
                        <a:t>Градиентный </a:t>
                      </a:r>
                      <a:r>
                        <a:rPr lang="ru-RU" sz="1800" dirty="0" err="1"/>
                        <a:t>бустинг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0.778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0.780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0.778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0.775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0.784</a:t>
                      </a:r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71328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dirty="0"/>
                        <a:t>Метод опорных векторов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0.740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0.732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0.740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0.716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0.617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15287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dirty="0"/>
                        <a:t>Деревья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0.728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0.728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0.728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0.716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  <a:r>
                        <a:rPr lang="en-US" sz="1800" dirty="0"/>
                        <a:t>.603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719209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5F55C7E4-6D04-49E5-A6AF-7CF46FD0CCA4}"/>
              </a:ext>
            </a:extLst>
          </p:cNvPr>
          <p:cNvSpPr txBox="1">
            <a:spLocks/>
          </p:cNvSpPr>
          <p:nvPr/>
        </p:nvSpPr>
        <p:spPr>
          <a:xfrm>
            <a:off x="628650" y="3864356"/>
            <a:ext cx="8083550" cy="48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обучения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ECCB8C4-A693-49E5-B3D0-A4FC1CAC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287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AEF5C4DF-5F3C-4140-9060-A31A7DEA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3664" y="6341809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72362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86" y="764359"/>
            <a:ext cx="8689975" cy="513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модели для определения подкатегории обращения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EBBC198-78C3-4A02-A351-777820FD6CF7}"/>
              </a:ext>
            </a:extLst>
          </p:cNvPr>
          <p:cNvSpPr/>
          <p:nvPr/>
        </p:nvSpPr>
        <p:spPr>
          <a:xfrm>
            <a:off x="3312995" y="1794894"/>
            <a:ext cx="3437275" cy="40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Создать словарь модели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7B35D6E-E899-424F-9ECA-47B2691D1770}"/>
              </a:ext>
            </a:extLst>
          </p:cNvPr>
          <p:cNvSpPr/>
          <p:nvPr/>
        </p:nvSpPr>
        <p:spPr>
          <a:xfrm>
            <a:off x="3312997" y="2401107"/>
            <a:ext cx="3437276" cy="38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Добавить метрики качества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C6DE3B0-380A-462B-AD1E-13FD851F96AB}"/>
              </a:ext>
            </a:extLst>
          </p:cNvPr>
          <p:cNvSpPr/>
          <p:nvPr/>
        </p:nvSpPr>
        <p:spPr>
          <a:xfrm>
            <a:off x="319377" y="1837902"/>
            <a:ext cx="330200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ECE1C4C-91FD-44BC-BE62-E2A1AF82C725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840605" y="1996652"/>
            <a:ext cx="47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127F850-12C7-47DA-96C6-2F5CD14CF3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031633" y="2198410"/>
            <a:ext cx="2" cy="20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0C703B5-9DFB-485A-B447-4CF3F5A63B19}"/>
              </a:ext>
            </a:extLst>
          </p:cNvPr>
          <p:cNvSpPr/>
          <p:nvPr/>
        </p:nvSpPr>
        <p:spPr>
          <a:xfrm>
            <a:off x="1121967" y="1729231"/>
            <a:ext cx="1718638" cy="53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Исходный набор данных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9D3BF8-0CD2-49AF-B6C6-8CEBDF1006EB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649577" y="1996652"/>
            <a:ext cx="47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10094BE-2558-4805-B22C-F24216B20309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5014793" y="2783337"/>
            <a:ext cx="16842" cy="22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25230FFF-C058-49D6-BDFF-F80072248B32}"/>
              </a:ext>
            </a:extLst>
          </p:cNvPr>
          <p:cNvSpPr/>
          <p:nvPr/>
        </p:nvSpPr>
        <p:spPr>
          <a:xfrm>
            <a:off x="3279313" y="3009819"/>
            <a:ext cx="3470959" cy="364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Скомпилировать модель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F933A049-327D-40B9-8604-3769E5DD1FC3}"/>
              </a:ext>
            </a:extLst>
          </p:cNvPr>
          <p:cNvSpPr/>
          <p:nvPr/>
        </p:nvSpPr>
        <p:spPr>
          <a:xfrm>
            <a:off x="3279313" y="3629202"/>
            <a:ext cx="3470959" cy="364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Обучить модель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4C9B594B-1DEC-4F61-92A0-1B0C9DE0D889}"/>
              </a:ext>
            </a:extLst>
          </p:cNvPr>
          <p:cNvSpPr/>
          <p:nvPr/>
        </p:nvSpPr>
        <p:spPr>
          <a:xfrm>
            <a:off x="3279314" y="4226634"/>
            <a:ext cx="3470959" cy="381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Получить значения метрик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3C40CB8C-EDB7-47DC-B001-DC9FAD9B5D12}"/>
              </a:ext>
            </a:extLst>
          </p:cNvPr>
          <p:cNvSpPr/>
          <p:nvPr/>
        </p:nvSpPr>
        <p:spPr>
          <a:xfrm>
            <a:off x="1105125" y="5308507"/>
            <a:ext cx="3470959" cy="381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black"/>
                </a:solidFill>
                <a:latin typeface="Calibri" panose="020F0502020204030204"/>
              </a:rPr>
              <a:t>Ввести регуляризацию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80BC481-2B38-49DD-933D-61FFA96E5857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5014793" y="3374516"/>
            <a:ext cx="0" cy="25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A0F4026-EC1E-43B0-8759-A0DBA7B37A5D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5014793" y="3993899"/>
            <a:ext cx="1" cy="23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FDB7A2B3-A1BB-499F-8DCF-366E01B53656}"/>
              </a:ext>
            </a:extLst>
          </p:cNvPr>
          <p:cNvSpPr/>
          <p:nvPr/>
        </p:nvSpPr>
        <p:spPr>
          <a:xfrm>
            <a:off x="1113548" y="5911292"/>
            <a:ext cx="3470959" cy="364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Добучить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модель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10FE18FC-5B1B-49CF-B442-059EC5523AA9}"/>
              </a:ext>
            </a:extLst>
          </p:cNvPr>
          <p:cNvCxnSpPr>
            <a:stCxn id="42" idx="2"/>
            <a:endCxn id="106" idx="0"/>
          </p:cNvCxnSpPr>
          <p:nvPr/>
        </p:nvCxnSpPr>
        <p:spPr>
          <a:xfrm>
            <a:off x="2840605" y="5690434"/>
            <a:ext cx="8423" cy="22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Ромб 117">
            <a:extLst>
              <a:ext uri="{FF2B5EF4-FFF2-40B4-BE49-F238E27FC236}">
                <a16:creationId xmlns:a16="http://schemas.microsoft.com/office/drawing/2014/main" id="{857846BF-9BE6-4CC2-80FE-FA5C940072B7}"/>
              </a:ext>
            </a:extLst>
          </p:cNvPr>
          <p:cNvSpPr/>
          <p:nvPr/>
        </p:nvSpPr>
        <p:spPr>
          <a:xfrm>
            <a:off x="4841267" y="4807923"/>
            <a:ext cx="330200" cy="268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1250DBB8-13CA-4C17-A6C8-7DCFE791C0B5}"/>
              </a:ext>
            </a:extLst>
          </p:cNvPr>
          <p:cNvCxnSpPr>
            <a:stCxn id="40" idx="2"/>
            <a:endCxn id="118" idx="0"/>
          </p:cNvCxnSpPr>
          <p:nvPr/>
        </p:nvCxnSpPr>
        <p:spPr>
          <a:xfrm flipH="1">
            <a:off x="5006367" y="4608561"/>
            <a:ext cx="8427" cy="19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2CD96D4-6951-4205-868E-76E966523F83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4462299" y="4942180"/>
            <a:ext cx="378968" cy="35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70808A8-5BD8-474D-BB65-D11EE64A9F4A}"/>
              </a:ext>
            </a:extLst>
          </p:cNvPr>
          <p:cNvSpPr txBox="1"/>
          <p:nvPr/>
        </p:nvSpPr>
        <p:spPr>
          <a:xfrm>
            <a:off x="1781819" y="4635007"/>
            <a:ext cx="299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Матрицы </a:t>
            </a:r>
            <a:r>
              <a:rPr lang="el-GR" dirty="0"/>
              <a:t>Φ, Θ</a:t>
            </a:r>
            <a:r>
              <a:rPr lang="ru-RU" dirty="0"/>
              <a:t> недостаточно</a:t>
            </a:r>
          </a:p>
          <a:p>
            <a:r>
              <a:rPr lang="ru-RU" dirty="0"/>
              <a:t> разреженные</a:t>
            </a:r>
          </a:p>
        </p:txBody>
      </p: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0A4C5BBC-9614-4364-B44E-43A76E610321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484477" y="6093640"/>
            <a:ext cx="6290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40523025-32CE-46DF-A0A7-3A79176585B8}"/>
              </a:ext>
            </a:extLst>
          </p:cNvPr>
          <p:cNvCxnSpPr>
            <a:cxnSpLocks/>
          </p:cNvCxnSpPr>
          <p:nvPr/>
        </p:nvCxnSpPr>
        <p:spPr>
          <a:xfrm flipV="1">
            <a:off x="484477" y="4413238"/>
            <a:ext cx="0" cy="168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64DC85DA-D71B-45D3-AC1F-CEC1F9631A3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94003" y="4413238"/>
            <a:ext cx="2785311" cy="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id="{78EA1833-C580-4668-8037-3265647F1CF8}"/>
              </a:ext>
            </a:extLst>
          </p:cNvPr>
          <p:cNvSpPr/>
          <p:nvPr/>
        </p:nvSpPr>
        <p:spPr>
          <a:xfrm>
            <a:off x="5202351" y="5311200"/>
            <a:ext cx="3470959" cy="364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Сохранить обученную модель</a:t>
            </a: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3D702CC6-73D5-40F2-83DD-911476AD04E0}"/>
              </a:ext>
            </a:extLst>
          </p:cNvPr>
          <p:cNvCxnSpPr>
            <a:stCxn id="118" idx="3"/>
          </p:cNvCxnSpPr>
          <p:nvPr/>
        </p:nvCxnSpPr>
        <p:spPr>
          <a:xfrm>
            <a:off x="5171467" y="4942180"/>
            <a:ext cx="379403" cy="3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986C650-22A3-4976-BBAF-82640C9C9314}"/>
              </a:ext>
            </a:extLst>
          </p:cNvPr>
          <p:cNvSpPr txBox="1"/>
          <p:nvPr/>
        </p:nvSpPr>
        <p:spPr>
          <a:xfrm>
            <a:off x="5501667" y="4653220"/>
            <a:ext cx="323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Матрицы </a:t>
            </a:r>
            <a:r>
              <a:rPr lang="el-GR" dirty="0"/>
              <a:t>Φ, Θ</a:t>
            </a:r>
            <a:r>
              <a:rPr lang="ru-RU" dirty="0"/>
              <a:t> разреженные и </a:t>
            </a:r>
          </a:p>
          <a:p>
            <a:r>
              <a:rPr lang="ru-RU" dirty="0" err="1"/>
              <a:t>перплексия</a:t>
            </a:r>
            <a:r>
              <a:rPr lang="ru-RU" dirty="0"/>
              <a:t> минимальна</a:t>
            </a: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346C62B1-A5E9-4663-B3FA-4D0DF53DA74F}"/>
              </a:ext>
            </a:extLst>
          </p:cNvPr>
          <p:cNvSpPr/>
          <p:nvPr/>
        </p:nvSpPr>
        <p:spPr>
          <a:xfrm>
            <a:off x="5865490" y="6022982"/>
            <a:ext cx="2144679" cy="53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Обученная модель для категории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F59BD9DE-A46A-4990-89A6-20D6ADF0725C}"/>
              </a:ext>
            </a:extLst>
          </p:cNvPr>
          <p:cNvSpPr/>
          <p:nvPr/>
        </p:nvSpPr>
        <p:spPr>
          <a:xfrm>
            <a:off x="8410499" y="6073183"/>
            <a:ext cx="492115" cy="481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1FD69A78-9288-49F9-BD84-18F72B98759A}"/>
              </a:ext>
            </a:extLst>
          </p:cNvPr>
          <p:cNvSpPr/>
          <p:nvPr/>
        </p:nvSpPr>
        <p:spPr>
          <a:xfrm>
            <a:off x="8497880" y="6155047"/>
            <a:ext cx="330200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id="{9539E9D3-C51C-4536-94E7-C6CDD2252922}"/>
              </a:ext>
            </a:extLst>
          </p:cNvPr>
          <p:cNvCxnSpPr>
            <a:stCxn id="136" idx="2"/>
            <a:endCxn id="140" idx="0"/>
          </p:cNvCxnSpPr>
          <p:nvPr/>
        </p:nvCxnSpPr>
        <p:spPr>
          <a:xfrm flipH="1">
            <a:off x="6937830" y="5675897"/>
            <a:ext cx="1" cy="34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A175174D-55CF-46D9-9974-9AD4BCCAD56C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8010169" y="6313798"/>
            <a:ext cx="40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Заголовок 1">
            <a:extLst>
              <a:ext uri="{FF2B5EF4-FFF2-40B4-BE49-F238E27FC236}">
                <a16:creationId xmlns:a16="http://schemas.microsoft.com/office/drawing/2014/main" id="{2E95703A-64DB-4B94-B0E6-37F69F4F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8734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156" name="Номер слайда 3">
            <a:extLst>
              <a:ext uri="{FF2B5EF4-FFF2-40B4-BE49-F238E27FC236}">
                <a16:creationId xmlns:a16="http://schemas.microsoft.com/office/drawing/2014/main" id="{10FF360C-B77A-4E71-8D40-4F8F7DF5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5910" y="6480103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47758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9751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895927"/>
            <a:ext cx="7886700" cy="5460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Осуществлен поиск и анализ существующих решений.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исходный набор данных.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Исследованы различные векторные модели для работы с текстом: статистические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Выбраны метрики качества.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Выполнено сравнение полученных результатов.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Разработано приложение, реализующее API для работы с моделью и прототип пользовательского интерфейса 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Выполнено тестирование приложения.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F5F40F71-81A4-4559-8718-D43DAB0C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1806" y="635018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57482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983" y="422133"/>
            <a:ext cx="7968343" cy="481229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ИНТЕРФЕЙСА ПОЛЬЗОВАТЕЛЯ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070C7F-92B7-4322-989B-3818391A1F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40" y="1147859"/>
            <a:ext cx="5734519" cy="4890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B6554-C6CF-4F59-ABCE-79BA76E4B2EB}"/>
              </a:ext>
            </a:extLst>
          </p:cNvPr>
          <p:cNvSpPr txBox="1"/>
          <p:nvPr/>
        </p:nvSpPr>
        <p:spPr>
          <a:xfrm>
            <a:off x="680982" y="6037943"/>
            <a:ext cx="7651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развернута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контейнере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http://ec2-34-204-198-255.compute-1.amazonaws.com:8080/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1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D4BE-7336-4755-84ED-E62BCAA1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7813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9346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91491"/>
            <a:ext cx="7886700" cy="5024582"/>
          </a:xfrm>
        </p:spPr>
        <p:txBody>
          <a:bodyPr>
            <a:normAutofit fontScale="92500"/>
          </a:bodyPr>
          <a:lstStyle/>
          <a:p>
            <a:pPr marL="0" indent="0">
              <a:buNone/>
              <a:tabLst>
                <a:tab pos="3635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 развитием информационной культуры граждан растет число обращений в социальные службы.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Часто обращения проходят по длинной цепочке различных инстанций. </a:t>
            </a:r>
          </a:p>
          <a:p>
            <a:pPr marL="0" lvl="1" indent="0">
              <a:buNone/>
              <a:tabLst>
                <a:tab pos="363538" algn="l"/>
              </a:tabLs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	Высока вероятность увеличения времени на рассмотрение обращений</a:t>
            </a:r>
          </a:p>
          <a:p>
            <a:pPr marL="0" lvl="1" indent="0">
              <a:buNone/>
              <a:tabLst>
                <a:tab pos="363538" algn="l"/>
              </a:tabLs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	Эти факторы часто приводят к утере обращений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	Имеющиеся технические решения слабо готовы к реализации полного цикла работы с обращениями граждан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Нужны новые современные системы, построенные на основе машинного обучения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22645" y="631961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49884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1171"/>
            <a:ext cx="7886700" cy="70705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73017"/>
            <a:ext cx="7886700" cy="51833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интеллектуальной системы автоматизированной обработки обращений граждан.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Осуществить поиск и анализ существующих решений.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Предобработать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Исследовать различные векторные модели для работы с текстом: статистические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Выбрать метрики качества.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Сравнить полученные результаты.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Разработать приложение, реализующее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моделью.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Выполнить тестирование.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17993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80820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783072"/>
            <a:ext cx="7886700" cy="541424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обращений граждан (авторы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Кварацхелия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А.Г., Рахимов Д.Ф.,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Мангушева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А.Р.).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Выводятся топ 3 возможных варианта темы обращения, категории обращения и исполнителей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Примененные модели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c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вычислением расстояния между документами и затем 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 модели приведены в таблице.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07655" y="6350316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3F8C3A1-02C5-4AB2-BCDC-3F5783313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93193"/>
              </p:ext>
            </p:extLst>
          </p:nvPr>
        </p:nvGraphicFramePr>
        <p:xfrm>
          <a:off x="794479" y="4452079"/>
          <a:ext cx="7465101" cy="1898237"/>
        </p:xfrm>
        <a:graphic>
          <a:graphicData uri="http://schemas.openxmlformats.org/drawingml/2006/table">
            <a:tbl>
              <a:tblPr firstRow="1" firstCol="1" bandRow="1"/>
              <a:tblGrid>
                <a:gridCol w="2964721">
                  <a:extLst>
                    <a:ext uri="{9D8B030D-6E8A-4147-A177-3AD203B41FA5}">
                      <a16:colId xmlns:a16="http://schemas.microsoft.com/office/drawing/2014/main" val="2313771127"/>
                    </a:ext>
                  </a:extLst>
                </a:gridCol>
                <a:gridCol w="1445205">
                  <a:extLst>
                    <a:ext uri="{9D8B030D-6E8A-4147-A177-3AD203B41FA5}">
                      <a16:colId xmlns:a16="http://schemas.microsoft.com/office/drawing/2014/main" val="3341877633"/>
                    </a:ext>
                  </a:extLst>
                </a:gridCol>
                <a:gridCol w="1583869">
                  <a:extLst>
                    <a:ext uri="{9D8B030D-6E8A-4147-A177-3AD203B41FA5}">
                      <a16:colId xmlns:a16="http://schemas.microsoft.com/office/drawing/2014/main" val="105611103"/>
                    </a:ext>
                  </a:extLst>
                </a:gridCol>
                <a:gridCol w="1471306">
                  <a:extLst>
                    <a:ext uri="{9D8B030D-6E8A-4147-A177-3AD203B41FA5}">
                      <a16:colId xmlns:a16="http://schemas.microsoft.com/office/drawing/2014/main" val="2587503723"/>
                    </a:ext>
                  </a:extLst>
                </a:gridCol>
              </a:tblGrid>
              <a:tr h="7469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Условие – попадание в Топ-3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Категории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Исполнители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Темы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858265"/>
                  </a:ext>
                </a:extLst>
              </a:tr>
              <a:tr h="3837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1-е место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1076 (60.2%)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1127 (63.0%)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792 (44.3%)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050251"/>
                  </a:ext>
                </a:extLst>
              </a:tr>
              <a:tr h="3837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2-е и 3-е место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411 (23.0%)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357 (20.0%)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(15.7%)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81263"/>
                  </a:ext>
                </a:extLst>
              </a:tr>
              <a:tr h="3837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попало в Топ-3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 (16.8%)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304 (17.0%)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941060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716 (40.0%)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59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58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0514"/>
            <a:ext cx="7886700" cy="4812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651743"/>
            <a:ext cx="7886700" cy="5704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Поддержка многопользовательского режима.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Система должна предоставлять интерфейс для загрузки текста обращений граждан.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Система должна для каждого обращения рассчитывать следующие результаты классификации.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Система должна предоставлять интерфейс для просмотра обращений граждан.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Система должна иметь возможность запуска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сервере.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Система должна быть реализована с помощью языка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Система должна хранить обращения граждан в базе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80731" y="635635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9610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0514"/>
            <a:ext cx="7886700" cy="4812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651743"/>
            <a:ext cx="7886700" cy="570460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80731" y="635635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FBE277-EDC3-4590-93B5-C2F2D0C6C7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459" y="1132972"/>
            <a:ext cx="7690891" cy="570460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577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0514"/>
            <a:ext cx="7886700" cy="4812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76695"/>
            <a:ext cx="7886700" cy="570460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 системы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D2296D-E95D-4D15-AC5A-D3EB8901DC6D}"/>
              </a:ext>
            </a:extLst>
          </p:cNvPr>
          <p:cNvPicPr/>
          <p:nvPr/>
        </p:nvPicPr>
        <p:blipFill rotWithShape="1">
          <a:blip r:embed="rId3"/>
          <a:srcRect l="594" t="3160" r="807" b="3869"/>
          <a:stretch/>
        </p:blipFill>
        <p:spPr bwMode="auto">
          <a:xfrm>
            <a:off x="189054" y="1937479"/>
            <a:ext cx="8765891" cy="2983041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12C867A8-85C1-45E0-B0C0-433F5C31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1806" y="635018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9755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0514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71806" y="635018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136025-16B4-46A6-886A-12A1747A64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8229" y="1465943"/>
            <a:ext cx="6487885" cy="5392057"/>
          </a:xfrm>
          <a:prstGeom prst="rect">
            <a:avLst/>
          </a:prstGeom>
          <a:ln w="12700"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818" y="682040"/>
            <a:ext cx="8648388" cy="570460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для обработки запросов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варианта использования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«Выполнить анализ обращения»)</a:t>
            </a:r>
          </a:p>
        </p:txBody>
      </p:sp>
    </p:spTree>
    <p:extLst>
      <p:ext uri="{BB962C8B-B14F-4D97-AF65-F5344CB8AC3E}">
        <p14:creationId xmlns:p14="http://schemas.microsoft.com/office/powerpoint/2010/main" val="147852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330A1B-F1FC-4C4A-9F44-16B6F1D25B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219" y="1090335"/>
            <a:ext cx="9066781" cy="534410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0514"/>
            <a:ext cx="7886700" cy="4812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507" y="609106"/>
            <a:ext cx="7886700" cy="570460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71806" y="635018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832036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831</Words>
  <Application>Microsoft Office PowerPoint</Application>
  <PresentationFormat>Экран (4:3)</PresentationFormat>
  <Paragraphs>224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Разработка интеллектуальной системы автоматизированной обработки обращений граждан</vt:lpstr>
      <vt:lpstr>АКТУАЛЬНОСТЬ</vt:lpstr>
      <vt:lpstr>ЦЕЛЬ И ЗАДАЧИ ИССЛЕДОВАНИЯ</vt:lpstr>
      <vt:lpstr>ОБЗОР АНАЛОГОВ</vt:lpstr>
      <vt:lpstr>ПРОЕКТИРОВАНИЕ</vt:lpstr>
      <vt:lpstr>ПРОЕКТИРОВАНИЕ</vt:lpstr>
      <vt:lpstr>ПРОЕКТИРОВАНИЕ</vt:lpstr>
      <vt:lpstr>ПРОЕКТИРОВАНИЕ</vt:lpstr>
      <vt:lpstr>ПРОЕКТИРОВАНИЕ</vt:lpstr>
      <vt:lpstr>ПРОЕКТИРОВАНИЕ</vt:lpstr>
      <vt:lpstr>РЕАЛИЗАЦИЯ</vt:lpstr>
      <vt:lpstr>РЕАЛИЗАЦИЯ</vt:lpstr>
      <vt:lpstr>РЕАЛИЗАЦИЯ</vt:lpstr>
      <vt:lpstr>РЕАЛИЗАЦИЯ</vt:lpstr>
      <vt:lpstr>ОСНОВНЫЕ РЕЗУЛЬТАТЫ</vt:lpstr>
      <vt:lpstr>ОБЩИЙ ВИД ИНТЕРФЕЙСА ПОЛЬЗОВАТЕЛЯ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Kseniia Nikolskaia</dc:creator>
  <cp:lastModifiedBy>aleks1212</cp:lastModifiedBy>
  <cp:revision>118</cp:revision>
  <cp:lastPrinted>2021-05-20T16:49:38Z</cp:lastPrinted>
  <dcterms:created xsi:type="dcterms:W3CDTF">2020-05-09T18:58:24Z</dcterms:created>
  <dcterms:modified xsi:type="dcterms:W3CDTF">2021-05-20T16:52:15Z</dcterms:modified>
</cp:coreProperties>
</file>