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92" r:id="rId5"/>
    <p:sldId id="295" r:id="rId6"/>
    <p:sldId id="262" r:id="rId7"/>
    <p:sldId id="307" r:id="rId8"/>
    <p:sldId id="296" r:id="rId9"/>
    <p:sldId id="310" r:id="rId10"/>
    <p:sldId id="299" r:id="rId11"/>
    <p:sldId id="312" r:id="rId12"/>
    <p:sldId id="313" r:id="rId13"/>
    <p:sldId id="314" r:id="rId14"/>
    <p:sldId id="316" r:id="rId15"/>
    <p:sldId id="275" r:id="rId16"/>
    <p:sldId id="315" r:id="rId17"/>
    <p:sldId id="309" r:id="rId18"/>
    <p:sldId id="284" r:id="rId19"/>
    <p:sldId id="293" r:id="rId20"/>
    <p:sldId id="319" r:id="rId21"/>
    <p:sldId id="286" r:id="rId22"/>
    <p:sldId id="318" r:id="rId23"/>
    <p:sldId id="321" r:id="rId24"/>
    <p:sldId id="320" r:id="rId25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63E6EA9-BD39-4E8D-A2E1-D4B566E0E359}">
          <p14:sldIdLst>
            <p14:sldId id="256"/>
            <p14:sldId id="257"/>
            <p14:sldId id="258"/>
            <p14:sldId id="292"/>
            <p14:sldId id="295"/>
            <p14:sldId id="262"/>
            <p14:sldId id="307"/>
            <p14:sldId id="296"/>
            <p14:sldId id="310"/>
            <p14:sldId id="299"/>
            <p14:sldId id="312"/>
            <p14:sldId id="313"/>
            <p14:sldId id="314"/>
            <p14:sldId id="316"/>
            <p14:sldId id="275"/>
            <p14:sldId id="315"/>
          </p14:sldIdLst>
        </p14:section>
        <p14:section name="Дополнительные слайды" id="{8EDDA950-2E79-479F-8EEE-A8BC7AC05FE2}">
          <p14:sldIdLst>
            <p14:sldId id="309"/>
            <p14:sldId id="284"/>
            <p14:sldId id="293"/>
            <p14:sldId id="319"/>
            <p14:sldId id="286"/>
            <p14:sldId id="318"/>
            <p14:sldId id="32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70886" autoAdjust="0"/>
  </p:normalViewPr>
  <p:slideViewPr>
    <p:cSldViewPr snapToGrid="0">
      <p:cViewPr>
        <p:scale>
          <a:sx n="75" d="100"/>
          <a:sy n="7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3C6F6EB-02F2-4F0C-BDD2-4C77070F5ECC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B41DFCC-DCE6-40E6-8BC6-AA2BD19A4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9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0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/>
                  <a:t>Следующим этапом была обучена иерархическая тематическая модель на основе аддитивной регуляризации </a:t>
                </a:r>
                <a:r>
                  <a:rPr lang="en-US" baseline="0" dirty="0"/>
                  <a:t>(</a:t>
                </a:r>
                <a:r>
                  <a:rPr lang="en-US" baseline="0" dirty="0" err="1"/>
                  <a:t>BigARTM</a:t>
                </a:r>
                <a:r>
                  <a:rPr lang="en-US" baseline="0" dirty="0"/>
                  <a:t>).</a:t>
                </a:r>
              </a:p>
              <a:p>
                <a:r>
                  <a:rPr lang="ru-RU" baseline="0" dirty="0"/>
                  <a:t>Это модель обучения без </a:t>
                </a:r>
                <a:r>
                  <a:rPr lang="ru-RU" baseline="0" dirty="0" smtClean="0"/>
                  <a:t>учителя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для </a:t>
                </a:r>
                <a:r>
                  <a:rPr lang="ru-RU" baseline="0" dirty="0"/>
                  <a:t>нахождения </a:t>
                </a:r>
                <a:r>
                  <a:rPr lang="en-US" baseline="0" dirty="0" err="1" smtClean="0"/>
                  <a:t>распределения</a:t>
                </a:r>
                <a:r>
                  <a:rPr lang="en-US" baseline="0" dirty="0" smtClean="0"/>
                  <a:t> </a:t>
                </a:r>
                <a:r>
                  <a:rPr lang="ru-RU" baseline="0" dirty="0" smtClean="0"/>
                  <a:t>тем </a:t>
                </a:r>
                <a:r>
                  <a:rPr lang="ru-RU" baseline="0" dirty="0"/>
                  <a:t>в коллекции документов.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Представим каждый документ из коллекции в виде «мешка слов».</a:t>
                </a: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Коллекцию представим в виде матрицы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= ||𝑝(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|𝑑)||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содержания слов в документах.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тематическая модель представима в виде матричного разложения на матрицы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ru-RU" dirty="0"/>
                  <a:t> (вероятности терминов в каждой теме) 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ru-RU" dirty="0"/>
                  <a:t> (вероятности тем в каждом документе).</a:t>
                </a:r>
              </a:p>
              <a:p>
                <a:r>
                  <a:rPr lang="ru-RU" dirty="0"/>
                  <a:t>Данная задача имеет множество решений.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aseline="0" dirty="0"/>
                  <a:t>Аддитивная регуляризация тематических моделей (ARTM) основана на максимизации взвешенной суммы логарифма правдоподобия и дополнительных </a:t>
                </a:r>
                <a:r>
                  <a:rPr lang="ru-RU" baseline="0" dirty="0" smtClean="0"/>
                  <a:t>критериев </a:t>
                </a:r>
                <a:r>
                  <a:rPr lang="ru-RU" baseline="0" dirty="0" err="1"/>
                  <a:t>регуляризаторов</a:t>
                </a:r>
                <a:r>
                  <a:rPr lang="ru-RU" baseline="0" dirty="0"/>
                  <a:t>. Это упрощает комбинирование тематических моделей и построение сколь угодно сложных многоцелевых моделей.</a:t>
                </a:r>
              </a:p>
              <a:p>
                <a:endParaRPr lang="ru-RU" dirty="0"/>
              </a:p>
              <a:p>
                <a:r>
                  <a:rPr lang="en-US" dirty="0" err="1" smtClean="0"/>
                  <a:t>При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обучении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модели</a:t>
                </a:r>
                <a:r>
                  <a:rPr lang="en-US" dirty="0" smtClean="0"/>
                  <a:t> я </a:t>
                </a:r>
                <a:r>
                  <a:rPr lang="en-US" dirty="0" err="1" smtClean="0"/>
                  <a:t>ориентировался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следующие</a:t>
                </a:r>
                <a:r>
                  <a:rPr lang="en-US" baseline="0" dirty="0" smtClean="0"/>
                  <a:t> м</a:t>
                </a:r>
                <a:r>
                  <a:rPr lang="ru-RU" dirty="0" err="1" smtClean="0"/>
                  <a:t>етрики</a:t>
                </a:r>
                <a:r>
                  <a:rPr lang="ru-RU" dirty="0" smtClean="0"/>
                  <a:t> </a:t>
                </a:r>
                <a:r>
                  <a:rPr lang="ru-RU" dirty="0"/>
                  <a:t>качества:</a:t>
                </a:r>
              </a:p>
              <a:p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PerplexityScore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метрика, позволяющая понять, насколько хорошо модель описывает данные. Чем сильнее распределение F отличается от равномерного, тем меньше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перплексия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лучше качество модели.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SparsityPhiScore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 разреженности матрицы Φ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SparsityThetaScore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 разреженности матрицы Θ.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Если 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слово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термин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входит в небольшое количество тем, то матрица Φ разреженная. Если документ относится только к небольшому количеству тем, то матрица Θ разреженная. Мы должны добиваться как можно больших значений разреженности этих матриц, для чего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вводятся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различные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регуляризаторы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baseline="0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aseline="0" dirty="0"/>
                  <a:t>Следующим этапом была обучена иерархическая тематическая модель на основе аддитивной регуляризации </a:t>
                </a:r>
                <a:r>
                  <a:rPr lang="en-US" baseline="0" dirty="0"/>
                  <a:t>(</a:t>
                </a:r>
                <a:r>
                  <a:rPr lang="en-US" baseline="0" dirty="0" err="1"/>
                  <a:t>BigARTM</a:t>
                </a:r>
                <a:r>
                  <a:rPr lang="en-US" baseline="0" dirty="0"/>
                  <a:t>).</a:t>
                </a:r>
              </a:p>
              <a:p>
                <a:r>
                  <a:rPr lang="ru-RU" baseline="0" dirty="0"/>
                  <a:t>Это модель обучения без учителя, предназначена для нахождения тем в коллекции документов.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Представим каждый документ из коллекции в виде «мешка слов».</a:t>
                </a: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Коллекцию представим в виде матрицы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= ||𝑝(</a:t>
                </a:r>
                <a:r>
                  <a:rPr lang="en-US" i="0">
                    <a:solidFill>
                      <a:srgbClr val="00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𝑤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|𝑑)||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содержания слов в документах.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тематическая модель представима в виде матричного разложения на матрицы </a:t>
                </a:r>
                <a:r>
                  <a:rPr lang="ru-RU" i="0">
                    <a:latin typeface="Cambria Math" panose="02040503050406030204" pitchFamily="18" charset="0"/>
                  </a:rPr>
                  <a:t>𝛷</a:t>
                </a:r>
                <a:r>
                  <a:rPr lang="ru-RU" dirty="0"/>
                  <a:t> (вероятности терминов в каждой теме) и </a:t>
                </a:r>
                <a:r>
                  <a:rPr lang="ru-RU" i="0">
                    <a:latin typeface="Cambria Math" panose="02040503050406030204" pitchFamily="18" charset="0"/>
                  </a:rPr>
                  <a:t>𝛩</a:t>
                </a:r>
                <a:r>
                  <a:rPr lang="ru-RU" dirty="0"/>
                  <a:t> (вероятности тем в каждом документе).</a:t>
                </a:r>
              </a:p>
              <a:p>
                <a:r>
                  <a:rPr lang="ru-RU" dirty="0"/>
                  <a:t>Данная задача имеет множество решений.</a:t>
                </a:r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aseline="0" dirty="0"/>
                  <a:t>Аддитивная регуляризация тематических моделей (ARTM) основана на максимизации взвешенной суммы логарифма правдоподобия и дополнительных критериев  </a:t>
                </a:r>
                <a:r>
                  <a:rPr lang="ru-RU" baseline="0" dirty="0" err="1"/>
                  <a:t>регуляризаторов</a:t>
                </a:r>
                <a:r>
                  <a:rPr lang="ru-RU" baseline="0" dirty="0"/>
                  <a:t>. Это упрощает комбинирование тематических моделей и построение сколь угодно сложных многоцелевых моделей.</a:t>
                </a:r>
              </a:p>
              <a:p>
                <a:endParaRPr lang="ru-RU" dirty="0"/>
              </a:p>
              <a:p>
                <a:r>
                  <a:rPr lang="ru-RU" dirty="0"/>
                  <a:t>Метрики качества:</a:t>
                </a:r>
              </a:p>
              <a:p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PerplexityScore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метрика, позволяющая понять, насколько хорошо модель описывает данные. Чем сильнее распределение F отличается от равномерного, тем меньше </a:t>
                </a: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перплексия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лучше качество модели.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SparsityPhiScore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 разреженности матрицы Φ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SparsityThetaScore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метрика разреженности матрицы Θ. 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Если слово входит в небольшое количество тем, то матрица Φ разреженная. Если документ относится только к небольшому количеству тем, то матрица Θ разреженная. Мы должны добиваться как можно больших значений разреженности этих матриц, для чего в дальнейшем вводится регуляризация.</a:t>
                </a:r>
                <a:endParaRPr lang="ru-RU" baseline="0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67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состоит из двух узлов – сервер и клиент. Взаимодействие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узлами осуществляется через API сервера. Сервер включает в себя 3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«R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-сервер» предоставляет API для взаимодействия клиента и сервера. Он взаимодействует с базой данных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моделью классификации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тематической моделью на основе аддитивной регуляризации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BigARTM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«База данных» осуществляет хранение всех анализируемых пользователем обращений граждан и информацию о них.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модель» осуществляет предсказание категории (классификацию) обращения на основе модели машинного обучения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«Тематическая модель» осуществляет предсказание темы обращения, 10 ключевых слов данной темы и топ-3 исполнителей на основе тематической модели с аддитивной регуляризацией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BigARTM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«Веб-интерфейс» реализует графический интерфейс 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взаимодействие пользователя с системой.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19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Получив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содержащий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анализируемого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сообщения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 начинает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предобработку. Далее с помощью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определяется категория обращения, с помощью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иерерхической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тематической модели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BigARTM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определяется тема обращения. По полученным данным вычисляются наиболее вероятные исполнители.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езультаты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заносятся в базу данных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сервере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отправляются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возникновения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исключения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клиенту отправляется сформированный отчет об ошибке.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9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слайде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показан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общий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вид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пользовательского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веб-интерфейса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реализованного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фреймворке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Streamlit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Слева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представлен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десктопный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вариант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справа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вариант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мобильных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устройств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С </a:t>
            </a:r>
            <a:r>
              <a:rPr lang="en-US" baseline="0" dirty="0" err="1" smtClean="0"/>
              <a:t>веб-интерфейсом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работой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системы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можно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ознакомиться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более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подробно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пройдя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ссылке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представленной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QR-</a:t>
            </a:r>
            <a:r>
              <a:rPr lang="en-US" baseline="0" dirty="0" err="1" smtClean="0"/>
              <a:t>коде</a:t>
            </a:r>
            <a:r>
              <a:rPr lang="en-US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8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тестированием REST-сервер и веб-клиент были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контейнеризованны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утилиты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 сервиса развернуты на виртуальном сервере AWS EC2.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роизведены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попытки ввода некорректных сообщений – пустых или состоящих из нечитаемых сочетаний символов.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Проведены попытки ввода сообщений, набранных на английской раскладке, которые модель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RuBERT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обрабатывать не может.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Проведены тесты неудачной идентификации пользователя.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всех случаях сервером корректно обрабатывалось исключение, пользователю выдавалось соответствующее диагностическое сообщение.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слайде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риведен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вывода диагностического сообщения пользователю при неправильном вводе пароля.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11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Также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имеется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акт</a:t>
            </a:r>
            <a:r>
              <a:rPr lang="en-US" baseline="0" dirty="0" smtClean="0"/>
              <a:t> о </a:t>
            </a:r>
            <a:r>
              <a:rPr lang="en-US" baseline="0" dirty="0" err="1" smtClean="0"/>
              <a:t>внедрении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научно-технической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продукции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фирме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Интерсвязь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который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представлен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слайде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Спасибо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внимание</a:t>
            </a:r>
            <a:r>
              <a:rPr lang="en-US" baseline="0" dirty="0" smtClean="0"/>
              <a:t>!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336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18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234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задаче были исследованы следующие статистические модели: 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решений,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ансамбли деревьев решений,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</a:p>
          <a:p>
            <a:r>
              <a:rPr lang="ru-RU" dirty="0"/>
              <a:t>И следующие </a:t>
            </a:r>
            <a:r>
              <a:rPr lang="ru-RU" dirty="0" err="1"/>
              <a:t>нейросетевые</a:t>
            </a:r>
            <a:r>
              <a:rPr lang="ru-RU" dirty="0"/>
              <a:t> модели:</a:t>
            </a: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Трансформер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 BERT</a:t>
            </a:r>
            <a:endParaRPr lang="ru-RU" sz="1300" dirty="0">
              <a:latin typeface="Arial" panose="020B0604020202020204" pitchFamily="34" charset="0"/>
            </a:endParaRP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</a:t>
            </a:r>
            <a:r>
              <a:rPr lang="ru-RU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Сверточная</a:t>
            </a:r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 нейронная сеть</a:t>
            </a:r>
            <a:endParaRPr lang="ru-RU" sz="1300" dirty="0">
              <a:latin typeface="Arial" panose="020B0604020202020204" pitchFamily="34" charset="0"/>
            </a:endParaRPr>
          </a:p>
          <a:p>
            <a:pPr fontAlgn="t"/>
            <a:r>
              <a:rPr lang="ru-RU" sz="1300" dirty="0">
                <a:solidFill>
                  <a:srgbClr val="000000"/>
                </a:solidFill>
                <a:latin typeface="Calibri" panose="020F0502020204030204" pitchFamily="34" charset="0"/>
              </a:rPr>
              <a:t>- Рекуррентная нейронная сеть 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LSTM</a:t>
            </a:r>
            <a:endParaRPr lang="ru-RU" sz="13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1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Агрегация 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обычно применяется, когда нужно получить представление информации вне зависимости от того, где конкретно во входных данных эта информация встречалась. При этом пространственная информация теряется частично или полностью (в случае глобального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Основной недостаток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 том, что каждый канал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агрегируется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независимо. Амплитуда значения отвечает как за саму информацию, так и за ее значимость. Гораздо более эффективно будет, если разделить операции оценки значимости информации (привлечения внимания) и ее использование.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вектору каждого слова независимо применяется однослойная нейросеть, выход которой представляет собой оценку значимости слова. Оценки релевантности слов нормируются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Затем они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домножаются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соответствующие значения входных векторов, и поэлементно складываются, и мы получаем результирующий вектор. Предварительно значения входных векторов можно дополнительно преобразовать с помощью еще одной нейросети. В результате получаем намного большую гибкость, чем при обычной агрегации с помощью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пулинга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 ростом длины последовательности внимание не начинает работать хуже.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релевантность слов надо оценить в контексте конкретной потребности пользователя на основе механизма запроса. Но можно сформировать такой запрос и внутри механизма внимания. В этом случае, если в качестве ключей и значений используются элементы одного и того же текста, механизм называется механизмом внутреннего внимания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20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3043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21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83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C развитием информационной культуры граждан растет число обращений в социальные и государственные службы.</a:t>
            </a:r>
          </a:p>
          <a:p>
            <a:r>
              <a:rPr lang="ru-RU" dirty="0"/>
              <a:t>Часто обращения попадают к непосредственным исполнителям не сразу, а проходя по длинной цепочке различных инстанций. Следовательно, высока вероятность увеличения времени на их рассмотрение и формирование решений, а также утери информации.</a:t>
            </a:r>
          </a:p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подтверждается указом Президента от 10 октября 2019 г. № 490 «О развитии искусственного интеллекта в Российской Федерации».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58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22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8314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23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403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478">
              <a:defRPr/>
            </a:pPr>
            <a:fld id="{1B41DFCC-DCE6-40E6-8BC6-AA2BD19A439F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90478">
                <a:defRPr/>
              </a:pPr>
              <a:t>24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229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Цель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исследования</a:t>
            </a:r>
            <a:r>
              <a:rPr lang="ru-RU" baseline="0" dirty="0" smtClean="0"/>
              <a:t>: </a:t>
            </a:r>
            <a:endParaRPr lang="en-US" baseline="0" dirty="0" smtClean="0"/>
          </a:p>
          <a:p>
            <a:r>
              <a:rPr lang="ru-RU" baseline="0" dirty="0" smtClean="0"/>
              <a:t>Разработка интеллектуальной системы автоматизированной обработки обращений граждан.</a:t>
            </a:r>
          </a:p>
          <a:p>
            <a:r>
              <a:rPr lang="ru-RU" baseline="0" dirty="0" smtClean="0"/>
              <a:t>Задачи:</a:t>
            </a:r>
          </a:p>
          <a:p>
            <a:r>
              <a:rPr lang="ru-RU" baseline="0" dirty="0" smtClean="0"/>
              <a:t>1.	Осуществить поиск и анализ существующих решений.</a:t>
            </a:r>
          </a:p>
          <a:p>
            <a:r>
              <a:rPr lang="ru-RU" baseline="0" dirty="0" smtClean="0"/>
              <a:t>2.	Разработать алгоритм предобработки данных.</a:t>
            </a:r>
          </a:p>
          <a:p>
            <a:r>
              <a:rPr lang="ru-RU" baseline="0" dirty="0" smtClean="0"/>
              <a:t>3.	Исследовать статистические и </a:t>
            </a:r>
            <a:r>
              <a:rPr lang="ru-RU" baseline="0" dirty="0" err="1" smtClean="0"/>
              <a:t>нейросетевые</a:t>
            </a:r>
            <a:r>
              <a:rPr lang="ru-RU" baseline="0" dirty="0" smtClean="0"/>
              <a:t> модели для работы с текстом.</a:t>
            </a:r>
          </a:p>
          <a:p>
            <a:r>
              <a:rPr lang="ru-RU" baseline="0" dirty="0" smtClean="0"/>
              <a:t>4.	Выбрать метрики качества.</a:t>
            </a:r>
          </a:p>
          <a:p>
            <a:r>
              <a:rPr lang="ru-RU" baseline="0" dirty="0" smtClean="0"/>
              <a:t>5.	Сравнить полученные результаты и выбрать лучшую модель.</a:t>
            </a:r>
          </a:p>
          <a:p>
            <a:r>
              <a:rPr lang="ru-RU" baseline="0" dirty="0" smtClean="0"/>
              <a:t>6.	Разработать приложение, реализующее API для работы с моделью.</a:t>
            </a:r>
          </a:p>
          <a:p>
            <a:r>
              <a:rPr lang="ru-RU" baseline="0" dirty="0" smtClean="0"/>
              <a:t>7.	Выполнить тестирование.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0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следующем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слайде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приведен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обзор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аналогов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системы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автоматизированной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обработки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обращений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граждан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Первый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аналог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система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министерства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обороны</a:t>
            </a:r>
            <a:r>
              <a:rPr lang="en-US" baseline="0" dirty="0" smtClean="0"/>
              <a:t> РФ, </a:t>
            </a:r>
            <a:r>
              <a:rPr lang="en-US" baseline="0" dirty="0" err="1" smtClean="0"/>
              <a:t>внедренная</a:t>
            </a:r>
            <a:r>
              <a:rPr lang="en-US" baseline="0" dirty="0" smtClean="0"/>
              <a:t> в 2016г. </a:t>
            </a:r>
            <a:r>
              <a:rPr lang="en-US" baseline="0" dirty="0" err="1" smtClean="0"/>
              <a:t>Система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постоянно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развивается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совершенствуется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Также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здесь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приведены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проекты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разработанные</a:t>
            </a:r>
            <a:r>
              <a:rPr lang="en-US" baseline="0" dirty="0" smtClean="0"/>
              <a:t> в 2020г. в </a:t>
            </a:r>
            <a:r>
              <a:rPr lang="en-US" baseline="0" dirty="0" err="1" smtClean="0"/>
              <a:t>рамках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конкурса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от</a:t>
            </a:r>
            <a:r>
              <a:rPr lang="ru-RU" baseline="0" dirty="0" smtClean="0"/>
              <a:t> Агентств</a:t>
            </a:r>
            <a:r>
              <a:rPr lang="en-US" baseline="0" dirty="0" smtClean="0"/>
              <a:t>а</a:t>
            </a:r>
            <a:r>
              <a:rPr lang="ru-RU" baseline="0" dirty="0" smtClean="0"/>
              <a:t> </a:t>
            </a:r>
            <a:r>
              <a:rPr lang="ru-RU" baseline="0" dirty="0"/>
              <a:t>стратегических инициатив (АСИ</a:t>
            </a:r>
            <a:r>
              <a:rPr lang="ru-RU" baseline="0" dirty="0" smtClean="0"/>
              <a:t>)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которые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были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представлены</a:t>
            </a:r>
            <a:r>
              <a:rPr lang="en-US" baseline="0" dirty="0" smtClean="0"/>
              <a:t> к </a:t>
            </a:r>
            <a:r>
              <a:rPr lang="en-US" baseline="0" dirty="0" err="1" smtClean="0"/>
              <a:t>внедрению</a:t>
            </a:r>
            <a:r>
              <a:rPr lang="en-US" baseline="0" dirty="0" smtClean="0"/>
              <a:t> в </a:t>
            </a:r>
            <a:r>
              <a:rPr lang="en-US" baseline="0" dirty="0" err="1" smtClean="0"/>
              <a:t>регионах</a:t>
            </a:r>
            <a:r>
              <a:rPr lang="en-US" baseline="0" dirty="0" smtClean="0"/>
              <a:t>. В </a:t>
            </a:r>
            <a:r>
              <a:rPr lang="en-US" baseline="0" dirty="0" err="1" smtClean="0"/>
              <a:t>таблице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представлены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используемые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технологии</a:t>
            </a:r>
            <a:r>
              <a:rPr lang="en-US" baseline="0" dirty="0" smtClean="0"/>
              <a:t>.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9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Исходными данными к работе служит открытый набор данных обращений граждан региона Татарстан.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содержит следующие поля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мной</a:t>
            </a:r>
            <a:r>
              <a:rPr lang="en-US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описание заявки;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категория;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исполнитель.</a:t>
            </a:r>
          </a:p>
          <a:p>
            <a:r>
              <a:rPr lang="ru-RU" baseline="0" dirty="0" smtClean="0"/>
              <a:t>Имеются </a:t>
            </a:r>
            <a:r>
              <a:rPr lang="ru-RU" baseline="0" dirty="0"/>
              <a:t>данные других регионов, но они попадают под NDA (соглашение о неразглашении конфиденциальной информации) компании «</a:t>
            </a:r>
            <a:r>
              <a:rPr lang="ru-RU" baseline="0" dirty="0" err="1"/>
              <a:t>Интерсвязь</a:t>
            </a:r>
            <a:r>
              <a:rPr lang="ru-RU" baseline="0" dirty="0"/>
              <a:t>» и не были использованы в данной работе.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2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пользователь системы, который может выполнять следующие действия.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 анализ обращения. Этот вариант использования включает в себя такой вариант использования, как ввод текста обращения в форму. В графическом интерфейсе должны отобразиться результаты анализа.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Скрыть историю своих запросов. В данном варианте использования все внесенные пользователем обращения помечаются системой как недоступные к просмотру данным пользователем.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Зарегистрировать нового пользователя. В любой момент можно создать нового пользователя, предварительно указав логин и пароль.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Вывести статистику своих запросов.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тображается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 запросов пользователя.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Просмотреть историю своих запросов к системе, нажав кнопку «Отобразить» на боковой панели.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Вариант использования может быть расширен вариантом использования «Просмотреть историю запросов по условию» в точке расширения «Формирование запроса». В таком случае, пользователь может выбрать количество отображаемых запросов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Администратор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администратор системы, которому доступны все действия пользователя. Кроме того, администратор системы может просматривать историю запросов всех пользователей, статистику по обращениям к системе всех пользователей, а также может очистить историю всех запросов пользователей.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Для обучения моделей использовались облачные ресурсы платформы </a:t>
            </a:r>
            <a:r>
              <a:rPr lang="ru-RU" baseline="0" dirty="0" err="1" smtClean="0"/>
              <a:t>Paperspace</a:t>
            </a:r>
            <a:r>
              <a:rPr lang="ru-RU" baseline="0" dirty="0" smtClean="0"/>
              <a:t> </a:t>
            </a:r>
            <a:r>
              <a:rPr lang="ru-RU" baseline="0" dirty="0" err="1" smtClean="0"/>
              <a:t>Gradient</a:t>
            </a:r>
            <a:r>
              <a:rPr lang="ru-RU" baseline="0" dirty="0" smtClean="0"/>
              <a:t>. ML </a:t>
            </a:r>
            <a:r>
              <a:rPr lang="ru-RU" baseline="0" dirty="0" err="1" smtClean="0"/>
              <a:t>PaaS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Platform</a:t>
            </a:r>
            <a:r>
              <a:rPr lang="ru-RU" baseline="0" dirty="0" smtClean="0"/>
              <a:t> </a:t>
            </a:r>
            <a:r>
              <a:rPr lang="ru-RU" baseline="0" dirty="0" err="1" smtClean="0"/>
              <a:t>as</a:t>
            </a:r>
            <a:r>
              <a:rPr lang="ru-RU" baseline="0" dirty="0" smtClean="0"/>
              <a:t> a </a:t>
            </a:r>
            <a:r>
              <a:rPr lang="ru-RU" baseline="0" dirty="0" err="1" smtClean="0"/>
              <a:t>Service</a:t>
            </a:r>
            <a:r>
              <a:rPr lang="ru-RU" baseline="0" dirty="0" smtClean="0"/>
              <a:t>) Платформа включает в себя множество инструментов, позволяющих пройти все этапы по сопровождению модели: от разработки, обучения и настройки до развертывания.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4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Мной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было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проведено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исспледование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различных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статистических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нейросетевых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моделей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лучшие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значения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метрик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показала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модель</a:t>
            </a:r>
            <a:r>
              <a:rPr lang="en-US" baseline="0" dirty="0" smtClean="0"/>
              <a:t> BERT </a:t>
            </a:r>
            <a:r>
              <a:rPr lang="en-US" baseline="0" dirty="0" err="1" smtClean="0"/>
              <a:t>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Гугл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двунаправленная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нейросетевая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модель</a:t>
            </a:r>
            <a:r>
              <a:rPr lang="en-US" baseline="0" dirty="0" smtClean="0"/>
              <a:t> с transformer-</a:t>
            </a:r>
            <a:r>
              <a:rPr lang="en-US" baseline="0" dirty="0" err="1" smtClean="0"/>
              <a:t>архитектурой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т.е</a:t>
            </a:r>
            <a:r>
              <a:rPr lang="en-US" baseline="0" dirty="0" smtClean="0"/>
              <a:t>. в </a:t>
            </a:r>
            <a:r>
              <a:rPr lang="en-US" baseline="0" dirty="0" err="1" smtClean="0"/>
              <a:t>ее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работе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используется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механизм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внимания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Bert </a:t>
            </a:r>
            <a:r>
              <a:rPr lang="ru-RU" baseline="0" dirty="0"/>
              <a:t>может использоваться в задачах моделирования языка (нахождение пропущенного слова), в вопросно-ответных системах (на вход подается вопрос и параграф) в также для извлечения </a:t>
            </a:r>
            <a:r>
              <a:rPr lang="ru-RU" baseline="0" dirty="0" err="1"/>
              <a:t>контекстуализированных</a:t>
            </a:r>
            <a:r>
              <a:rPr lang="ru-RU" baseline="0" dirty="0"/>
              <a:t> признаков. Я использовал </a:t>
            </a:r>
            <a:r>
              <a:rPr lang="en-US" baseline="0" dirty="0"/>
              <a:t>BERT </a:t>
            </a:r>
            <a:r>
              <a:rPr lang="ru-RU" baseline="0" dirty="0"/>
              <a:t>в задаче классификации.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вход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нейросети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подаются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тексты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обращений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предварительно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токенизированные</a:t>
            </a:r>
            <a:r>
              <a:rPr lang="en-US" baseline="0" dirty="0" smtClean="0"/>
              <a:t> с </a:t>
            </a:r>
            <a:r>
              <a:rPr lang="en-US" baseline="0" dirty="0" err="1" smtClean="0"/>
              <a:t>помощью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токенизатора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подслов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Модель</a:t>
            </a:r>
            <a:r>
              <a:rPr lang="en-US" baseline="0" dirty="0" smtClean="0"/>
              <a:t> BERT </a:t>
            </a:r>
            <a:r>
              <a:rPr lang="en-US" baseline="0" dirty="0" err="1" smtClean="0"/>
              <a:t>уже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обучена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большом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объеме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текстов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таких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корпус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Википедии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Необходимо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лишь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провести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тонкую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настройку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обучить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нейронную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сеть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прямого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распространения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целевом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наборе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данных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Т</a:t>
            </a:r>
            <a:r>
              <a:rPr lang="ru-RU" baseline="0" dirty="0" err="1" smtClean="0"/>
              <a:t>ак</a:t>
            </a:r>
            <a:r>
              <a:rPr lang="ru-RU" baseline="0" dirty="0" smtClean="0"/>
              <a:t> </a:t>
            </a:r>
            <a:r>
              <a:rPr lang="ru-RU" baseline="0" dirty="0"/>
              <a:t>же, как и в обычном Трансформере, BERT принимает на вход последовательность </a:t>
            </a:r>
            <a:r>
              <a:rPr lang="en-US" baseline="0" dirty="0" err="1" smtClean="0"/>
              <a:t>токенов</a:t>
            </a:r>
            <a:r>
              <a:rPr lang="ru-RU" baseline="0" dirty="0" smtClean="0"/>
              <a:t>, </a:t>
            </a:r>
            <a:r>
              <a:rPr lang="ru-RU" baseline="0" dirty="0"/>
              <a:t>которая затем продвигается вверх по стеку </a:t>
            </a:r>
            <a:r>
              <a:rPr lang="ru-RU" baseline="0" dirty="0" err="1"/>
              <a:t>энкодеров</a:t>
            </a:r>
            <a:r>
              <a:rPr lang="ru-RU" baseline="0" dirty="0"/>
              <a:t>. </a:t>
            </a:r>
            <a:r>
              <a:rPr lang="en-US" baseline="0" dirty="0" smtClean="0"/>
              <a:t>В </a:t>
            </a:r>
            <a:r>
              <a:rPr lang="en-US" baseline="0" dirty="0" err="1" smtClean="0"/>
              <a:t>обучаемой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мной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модели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RuBERT</a:t>
            </a:r>
            <a:r>
              <a:rPr lang="en-US" baseline="0" dirty="0" smtClean="0"/>
              <a:t> 12 </a:t>
            </a:r>
            <a:r>
              <a:rPr lang="en-US" baseline="0" dirty="0" err="1" smtClean="0"/>
              <a:t>слоев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энкодера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Каждый </a:t>
            </a:r>
            <a:r>
              <a:rPr lang="ru-RU" baseline="0" dirty="0"/>
              <a:t>слой </a:t>
            </a:r>
            <a:r>
              <a:rPr lang="ru-RU" baseline="0" dirty="0" err="1"/>
              <a:t>энкодера</a:t>
            </a:r>
            <a:r>
              <a:rPr lang="ru-RU" baseline="0" dirty="0"/>
              <a:t>, в свою очередь, состоит из нескольких слоёв следующего вида</a:t>
            </a:r>
            <a:r>
              <a:rPr lang="ru-RU" baseline="0" dirty="0" smtClean="0"/>
              <a:t>. Сначала </a:t>
            </a:r>
            <a:r>
              <a:rPr lang="ru-RU" baseline="0" dirty="0"/>
              <a:t>используется механизм </a:t>
            </a:r>
            <a:r>
              <a:rPr lang="ru-RU" baseline="0" dirty="0" smtClean="0"/>
              <a:t>внимания (</a:t>
            </a:r>
            <a:r>
              <a:rPr lang="ru-RU" baseline="0" dirty="0" err="1" smtClean="0"/>
              <a:t>self-attention</a:t>
            </a:r>
            <a:r>
              <a:rPr lang="ru-RU" baseline="0" dirty="0" smtClean="0"/>
              <a:t>) для </a:t>
            </a:r>
            <a:r>
              <a:rPr lang="ru-RU" baseline="0" dirty="0"/>
              <a:t>учёта глобального </a:t>
            </a:r>
            <a:r>
              <a:rPr lang="ru-RU" baseline="0" dirty="0" smtClean="0"/>
              <a:t>контекста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Механизм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внимания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представляет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собой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усовершенствованный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механизм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пулинга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который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разделяет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оценку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значимости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данных</a:t>
            </a:r>
            <a:r>
              <a:rPr lang="en-US" baseline="0" dirty="0" smtClean="0"/>
              <a:t> и </a:t>
            </a:r>
            <a:r>
              <a:rPr lang="en-US" baseline="0" dirty="0" err="1" smtClean="0"/>
              <a:t>сами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данные</a:t>
            </a:r>
            <a:r>
              <a:rPr lang="en-US" baseline="0" dirty="0" smtClean="0"/>
              <a:t>.</a:t>
            </a:r>
            <a:r>
              <a:rPr lang="ru-RU" baseline="0" dirty="0" smtClean="0"/>
              <a:t> </a:t>
            </a:r>
            <a:r>
              <a:rPr lang="en-US" baseline="0" dirty="0" smtClean="0"/>
              <a:t>В </a:t>
            </a:r>
            <a:r>
              <a:rPr lang="en-US" baseline="0" dirty="0" err="1" smtClean="0"/>
              <a:t>результате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получаем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токены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взвешенные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по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важности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относительно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других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токенов</a:t>
            </a:r>
            <a:r>
              <a:rPr lang="en-US" baseline="0" dirty="0" smtClean="0"/>
              <a:t>. З</a:t>
            </a:r>
            <a:r>
              <a:rPr lang="ru-RU" baseline="0" dirty="0" err="1" smtClean="0"/>
              <a:t>атем</a:t>
            </a:r>
            <a:r>
              <a:rPr lang="ru-RU" baseline="0" dirty="0" smtClean="0"/>
              <a:t> признаки </a:t>
            </a:r>
            <a:r>
              <a:rPr lang="ru-RU" baseline="0" dirty="0"/>
              <a:t>каждого </a:t>
            </a:r>
            <a:r>
              <a:rPr lang="ru-RU" baseline="0" dirty="0" err="1"/>
              <a:t>токена</a:t>
            </a:r>
            <a:r>
              <a:rPr lang="ru-RU" baseline="0" dirty="0"/>
              <a:t> </a:t>
            </a:r>
            <a:r>
              <a:rPr lang="en-US" baseline="0" dirty="0" err="1" smtClean="0"/>
              <a:t>нормализуются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применяется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функция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) и </a:t>
            </a:r>
            <a:r>
              <a:rPr lang="ru-RU" baseline="0" dirty="0" smtClean="0"/>
              <a:t>независимо </a:t>
            </a:r>
            <a:r>
              <a:rPr lang="ru-RU" baseline="0" dirty="0"/>
              <a:t>преобразовываются с помощью двухслойной нейросети. </a:t>
            </a:r>
            <a:r>
              <a:rPr lang="ru-RU" baseline="0" dirty="0" smtClean="0"/>
              <a:t>Ещё </a:t>
            </a:r>
            <a:r>
              <a:rPr lang="ru-RU" baseline="0" dirty="0"/>
              <a:t>тут есть связи в обход </a:t>
            </a:r>
            <a:r>
              <a:rPr lang="ru-RU" baseline="0" dirty="0" smtClean="0"/>
              <a:t>нелинейностей</a:t>
            </a:r>
            <a:r>
              <a:rPr lang="en-US" baseline="0" dirty="0" smtClean="0"/>
              <a:t> </a:t>
            </a:r>
            <a:r>
              <a:rPr lang="ru-RU" baseline="0" dirty="0" smtClean="0"/>
              <a:t>— </a:t>
            </a:r>
            <a:r>
              <a:rPr lang="ru-RU" baseline="0" dirty="0"/>
              <a:t>это ускоряет процесс обучения за счёт лучшего протекания градиентов.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_________________________________________________________________________________________________________________________________________________________</a:t>
            </a:r>
            <a:endParaRPr lang="ru-RU" baseline="0" dirty="0"/>
          </a:p>
          <a:p>
            <a:r>
              <a:rPr lang="en-US" baseline="0" dirty="0" smtClean="0"/>
              <a:t>(</a:t>
            </a:r>
            <a:r>
              <a:rPr lang="ru-RU" baseline="0" dirty="0" smtClean="0"/>
              <a:t>BERT </a:t>
            </a:r>
            <a:r>
              <a:rPr lang="ru-RU" baseline="0" dirty="0"/>
              <a:t>обучается одновременно на двух задачах — предсказания следующего предложения (англ. </a:t>
            </a:r>
            <a:r>
              <a:rPr lang="ru-RU" baseline="0" dirty="0" err="1"/>
              <a:t>next</a:t>
            </a:r>
            <a:r>
              <a:rPr lang="ru-RU" baseline="0" dirty="0"/>
              <a:t> </a:t>
            </a:r>
            <a:r>
              <a:rPr lang="ru-RU" baseline="0" dirty="0" err="1"/>
              <a:t>sentence</a:t>
            </a:r>
            <a:r>
              <a:rPr lang="ru-RU" baseline="0" dirty="0"/>
              <a:t> </a:t>
            </a:r>
            <a:r>
              <a:rPr lang="ru-RU" baseline="0" dirty="0" err="1"/>
              <a:t>prediction</a:t>
            </a:r>
            <a:r>
              <a:rPr lang="ru-RU" baseline="0" dirty="0"/>
              <a:t>) и генерации пропущенного токена (англ. </a:t>
            </a:r>
            <a:r>
              <a:rPr lang="ru-RU" baseline="0" dirty="0" err="1"/>
              <a:t>masked</a:t>
            </a:r>
            <a:r>
              <a:rPr lang="ru-RU" baseline="0" dirty="0"/>
              <a:t> </a:t>
            </a:r>
            <a:r>
              <a:rPr lang="ru-RU" baseline="0" dirty="0" err="1"/>
              <a:t>language</a:t>
            </a:r>
            <a:r>
              <a:rPr lang="ru-RU" baseline="0" dirty="0"/>
              <a:t> </a:t>
            </a:r>
            <a:r>
              <a:rPr lang="ru-RU" baseline="0" dirty="0" err="1"/>
              <a:t>modeling</a:t>
            </a:r>
            <a:r>
              <a:rPr lang="ru-RU" baseline="0" dirty="0"/>
              <a:t>). На вход BERT подаются </a:t>
            </a:r>
            <a:r>
              <a:rPr lang="ru-RU" baseline="0" dirty="0" err="1"/>
              <a:t>токенизированные</a:t>
            </a:r>
            <a:r>
              <a:rPr lang="ru-RU" baseline="0" dirty="0"/>
              <a:t> пары предложений, в которых некоторые токены скрыты. Таким образом, благодаря маскированию токенов, сеть обучается глубокому двунаправленному представлению языка, учится понимать контекст предложения. Задача же предсказания следующего предложения есть задача бинарной классификации — является ли второе предложение продолжением первого. Благодаря ей сеть можно обучить различать наличие связи между предложениями в тексте</a:t>
            </a:r>
            <a:r>
              <a:rPr lang="ru-RU" baseline="0" dirty="0" smtClean="0"/>
              <a:t>.</a:t>
            </a:r>
            <a:r>
              <a:rPr lang="en-US" baseline="0" dirty="0" smtClean="0"/>
              <a:t>)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2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Рассмотрим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теперь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метрики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качества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которые</a:t>
            </a:r>
            <a:r>
              <a:rPr lang="en-US" baseline="0" dirty="0" smtClean="0"/>
              <a:t> я </a:t>
            </a:r>
            <a:r>
              <a:rPr lang="en-US" baseline="0" dirty="0" err="1" smtClean="0"/>
              <a:t>использовал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ru-RU" baseline="0" dirty="0" smtClean="0"/>
              <a:t>Метрика </a:t>
            </a:r>
            <a:r>
              <a:rPr lang="ru-RU" baseline="0" dirty="0" err="1"/>
              <a:t>accuracy</a:t>
            </a:r>
            <a:r>
              <a:rPr lang="ru-RU" baseline="0" dirty="0"/>
              <a:t> является базовой метрикой, которая измеряет количество верно классифицированных объектов относительно общего количества всех объектов. Она имеет недостаток – она не подходит для несбалансированных классов. </a:t>
            </a:r>
          </a:p>
          <a:p>
            <a:endParaRPr lang="ru-RU" baseline="0" dirty="0"/>
          </a:p>
          <a:p>
            <a:r>
              <a:rPr lang="ru-RU" baseline="0" dirty="0" err="1"/>
              <a:t>Precision</a:t>
            </a:r>
            <a:r>
              <a:rPr lang="ru-RU" baseline="0" dirty="0"/>
              <a:t> и </a:t>
            </a:r>
            <a:r>
              <a:rPr lang="ru-RU" baseline="0" dirty="0" err="1"/>
              <a:t>recall</a:t>
            </a:r>
            <a:r>
              <a:rPr lang="ru-RU" baseline="0" dirty="0"/>
              <a:t> не зависят, в отличие от </a:t>
            </a:r>
            <a:r>
              <a:rPr lang="ru-RU" baseline="0" dirty="0" err="1"/>
              <a:t>accuracy</a:t>
            </a:r>
            <a:r>
              <a:rPr lang="ru-RU" baseline="0" dirty="0"/>
              <a:t>, от соотношения </a:t>
            </a:r>
            <a:r>
              <a:rPr lang="ru-RU" baseline="0" dirty="0" smtClean="0"/>
              <a:t>классов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так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как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рассчитываются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для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конкретного</a:t>
            </a:r>
            <a:r>
              <a:rPr lang="en-US" baseline="0" dirty="0" smtClean="0"/>
              <a:t> </a:t>
            </a:r>
            <a:r>
              <a:rPr lang="en-US" baseline="0" dirty="0" err="1" smtClean="0"/>
              <a:t>класса</a:t>
            </a:r>
            <a:r>
              <a:rPr lang="ru-RU" baseline="0" dirty="0" smtClean="0"/>
              <a:t>.</a:t>
            </a:r>
            <a:endParaRPr lang="ru-RU" baseline="0" dirty="0"/>
          </a:p>
          <a:p>
            <a:r>
              <a:rPr lang="ru-RU" baseline="0" dirty="0" err="1"/>
              <a:t>Precision</a:t>
            </a:r>
            <a:r>
              <a:rPr lang="ru-RU" baseline="0" dirty="0"/>
              <a:t> можно интерпретировать как долю объектов, названных классификатором положительными и при этом действительно являющихся положительными (способность отличать положительный класс от других классов), а </a:t>
            </a:r>
            <a:r>
              <a:rPr lang="ru-RU" baseline="0" dirty="0" err="1"/>
              <a:t>recall</a:t>
            </a:r>
            <a:r>
              <a:rPr lang="ru-RU" baseline="0" dirty="0"/>
              <a:t> показывает, какую долю объектов положительного класса из всех объектов положительного класса нашел алгоритм (способность обнаруживать положительный класс в принципе).</a:t>
            </a:r>
          </a:p>
          <a:p>
            <a:endParaRPr lang="ru-RU" baseline="0" dirty="0"/>
          </a:p>
          <a:p>
            <a:r>
              <a:rPr lang="ru-RU" baseline="0" dirty="0"/>
              <a:t>F-мера — среднее гармоническое </a:t>
            </a:r>
            <a:r>
              <a:rPr lang="ru-RU" baseline="0" dirty="0" err="1"/>
              <a:t>precision</a:t>
            </a:r>
            <a:r>
              <a:rPr lang="ru-RU" baseline="0" dirty="0"/>
              <a:t> и </a:t>
            </a:r>
            <a:r>
              <a:rPr lang="ru-RU" baseline="0" dirty="0" err="1"/>
              <a:t>recall</a:t>
            </a:r>
            <a:r>
              <a:rPr lang="ru-RU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Метрика MCC (коэффициент корреляции </a:t>
            </a:r>
            <a:r>
              <a:rPr lang="ru-RU" baseline="0" dirty="0" smtClean="0"/>
              <a:t>Мэтью</a:t>
            </a:r>
            <a:r>
              <a:rPr lang="en-US" baseline="0" dirty="0" smtClean="0"/>
              <a:t>c</a:t>
            </a:r>
            <a:r>
              <a:rPr lang="ru-RU" baseline="0" dirty="0" smtClean="0"/>
              <a:t>а</a:t>
            </a:r>
            <a:r>
              <a:rPr lang="ru-RU" baseline="0" dirty="0"/>
              <a:t>) </a:t>
            </a:r>
            <a:r>
              <a:rPr lang="en-US" baseline="0" dirty="0" smtClean="0"/>
              <a:t>– </a:t>
            </a:r>
            <a:r>
              <a:rPr lang="en-US" baseline="0" dirty="0" err="1" smtClean="0"/>
              <a:t>это</a:t>
            </a:r>
            <a:r>
              <a:rPr lang="en-US" baseline="0" dirty="0" smtClean="0"/>
              <a:t> </a:t>
            </a:r>
            <a:r>
              <a:rPr lang="ru-RU" baseline="0" dirty="0" smtClean="0"/>
              <a:t>сбалансированная </a:t>
            </a:r>
            <a:r>
              <a:rPr lang="ru-RU" baseline="0" dirty="0"/>
              <a:t>мера, которую можно использовать, даже если мы имеем классы очень разных размеров. MCC возвращает значение от -1 до +1. Коэффициент +1 представляет собой идеальное предсказание, 0 не лучше, чем </a:t>
            </a:r>
            <a:r>
              <a:rPr lang="ru-RU" baseline="0" dirty="0" smtClean="0"/>
              <a:t>случайное </a:t>
            </a:r>
            <a:r>
              <a:rPr lang="ru-RU" baseline="0" dirty="0"/>
              <a:t>предсказание, а  -1 указывает на полное несоответствие между предсказанием и наблюдением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______________________________________________________________________________________________________________________________</a:t>
            </a:r>
          </a:p>
          <a:p>
            <a:r>
              <a:rPr lang="ru-RU" baseline="0" dirty="0" smtClean="0"/>
              <a:t>TP – доля объектов, верно отнесенных к положительному классу;</a:t>
            </a:r>
          </a:p>
          <a:p>
            <a:r>
              <a:rPr lang="ru-RU" baseline="0" dirty="0" smtClean="0"/>
              <a:t>TN – доля объектов, верно отнесенных к отрицательному классу;</a:t>
            </a:r>
          </a:p>
          <a:p>
            <a:r>
              <a:rPr lang="ru-RU" baseline="0" dirty="0" smtClean="0"/>
              <a:t>FP – доля объектов, неверно отнесенных к положительному классу;</a:t>
            </a:r>
          </a:p>
          <a:p>
            <a:r>
              <a:rPr lang="ru-RU" baseline="0" dirty="0" smtClean="0"/>
              <a:t>FN – доля объектов, неверно отнесенных к отрицательному классу.</a:t>
            </a:r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1DFCC-DCE6-40E6-8BC6-AA2BD19A43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3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CE47-5C4B-42FB-8946-88335A4E0336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1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12EE-EECA-4AE8-AC4B-ABB9D9D2DB99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0A08-57C7-4830-B784-761334D21903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12BF5-F212-4F6C-930B-EB8175336D93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97DF-A611-450D-B2CB-5A28ECC98D49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7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E3AE-57C7-4389-A6B9-B948214E6EF6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2845-5880-4063-A6CE-D3EEC07F438A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372F-4262-4583-B1B1-237D047DDF55}" type="datetime1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9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EF11-61E2-4D58-A0AF-FFA378CE9FDF}" type="datetime1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D13A-6F7E-407A-84AA-63C532826D96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60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8272-273E-46FA-B295-34B645EE4A4C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1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D65B-D5A8-4266-A696-98043D5ACFCB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C8B5-9FD9-45E2-9377-3F09B235DD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9559" y="2310576"/>
            <a:ext cx="7569724" cy="1252231"/>
          </a:xfrm>
        </p:spPr>
        <p:txBody>
          <a:bodyPr>
            <a:normAutofit fontScale="90000"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интеллектуальной системы</a:t>
            </a:r>
            <a:b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обработки обращений граждан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600835"/>
            <a:ext cx="6858000" cy="9768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1023" y="5350832"/>
            <a:ext cx="22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КЭ-220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А.В. Витомсков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1023" y="4273614"/>
            <a:ext cx="2397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кафедры СП,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д.ф.-м.н., доцент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Р.Ж.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Алеев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318" y="4273614"/>
            <a:ext cx="323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отдела машинного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компании «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Интерсвязь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Ю.В.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Дмитрин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4153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2021 г.</a:t>
            </a:r>
          </a:p>
        </p:txBody>
      </p:sp>
    </p:spTree>
    <p:extLst>
      <p:ext uri="{BB962C8B-B14F-4D97-AF65-F5344CB8AC3E}">
        <p14:creationId xmlns:p14="http://schemas.microsoft.com/office/powerpoint/2010/main" val="4594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ТЕМАТИЧЕСКОЙ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id="{1AFF1329-9F8F-4EA3-9363-06D3FCC12328}"/>
                  </a:ext>
                </a:extLst>
              </p:cNvPr>
              <p:cNvSpPr/>
              <p:nvPr/>
            </p:nvSpPr>
            <p:spPr>
              <a:xfrm>
                <a:off x="5359120" y="2188258"/>
                <a:ext cx="35909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вероятности терминов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в каждой теме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1AFF1329-9F8F-4EA3-9363-06D3FCC1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120" y="2188258"/>
                <a:ext cx="3590945" cy="646331"/>
              </a:xfrm>
              <a:prstGeom prst="rect">
                <a:avLst/>
              </a:prstGeom>
              <a:blipFill>
                <a:blip r:embed="rId4"/>
                <a:stretch>
                  <a:fillRect l="-1358" t="-566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xmlns="" id="{8C46DB88-7204-43CA-9BA9-59606B4B2D34}"/>
                  </a:ext>
                </a:extLst>
              </p:cNvPr>
              <p:cNvSpPr/>
              <p:nvPr/>
            </p:nvSpPr>
            <p:spPr>
              <a:xfrm>
                <a:off x="5359120" y="2847289"/>
                <a:ext cx="33581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  <a:tabLst>
                    <a:tab pos="5941060" algn="r"/>
                  </a:tabLs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вероятности тем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spcAft>
                    <a:spcPts val="0"/>
                  </a:spcAft>
                  <a:tabLst>
                    <a:tab pos="5941060" algn="r"/>
                  </a:tabLst>
                </a:pP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каждом документе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C46DB88-7204-43CA-9BA9-59606B4B2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120" y="2847289"/>
                <a:ext cx="3358194" cy="646331"/>
              </a:xfrm>
              <a:prstGeom prst="rect">
                <a:avLst/>
              </a:prstGeom>
              <a:blipFill>
                <a:blip r:embed="rId5"/>
                <a:stretch>
                  <a:fillRect l="-145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D22D19D0-749D-4D63-B3B7-27CE7E4E9963}"/>
                  </a:ext>
                </a:extLst>
              </p:cNvPr>
              <p:cNvSpPr/>
              <p:nvPr/>
            </p:nvSpPr>
            <p:spPr>
              <a:xfrm>
                <a:off x="250278" y="1225586"/>
                <a:ext cx="89957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Коллекцию представим в виде матрицы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= ||𝑝(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|𝑑)||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содержания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терминов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документах.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тематическая модель представима в виде матричного разложения:</a:t>
                </a:r>
                <a:endParaRPr lang="ru-RU" dirty="0"/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2D19D0-749D-4D63-B3B7-27CE7E4E9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8" y="1225586"/>
                <a:ext cx="8995732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42" t="-5660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0D56822D-BE59-4497-BBCF-128F33B1443D}"/>
              </a:ext>
            </a:extLst>
          </p:cNvPr>
          <p:cNvSpPr/>
          <p:nvPr/>
        </p:nvSpPr>
        <p:spPr>
          <a:xfrm>
            <a:off x="250278" y="824726"/>
            <a:ext cx="667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 каждый документ из коллекции в виде «мешка слов».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846EA06-B268-4F7B-B3E1-11B5C11C6D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78" y="1867613"/>
            <a:ext cx="4905642" cy="2207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xmlns="" id="{17B75EAE-1851-4E53-9909-BD9EB83B3FE2}"/>
                  </a:ext>
                </a:extLst>
              </p:cNvPr>
              <p:cNvSpPr/>
              <p:nvPr/>
            </p:nvSpPr>
            <p:spPr>
              <a:xfrm>
                <a:off x="550295" y="4570921"/>
                <a:ext cx="506959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𝑑𝑤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𝑙𝑛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𝑤𝑡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𝑡𝑑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)→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lim>
                          </m:limLow>
                        </m:fName>
                        <m:e/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7B75EAE-1851-4E53-9909-BD9EB83B3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5" y="4570921"/>
                <a:ext cx="5069593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D317EC2D-0D73-40EE-A1C7-DA53B9A6B4C2}"/>
              </a:ext>
            </a:extLst>
          </p:cNvPr>
          <p:cNvSpPr/>
          <p:nvPr/>
        </p:nvSpPr>
        <p:spPr>
          <a:xfrm>
            <a:off x="250278" y="4201589"/>
            <a:ext cx="566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оптимизационную задачу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регуляризатором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xmlns="" id="{914EC8B8-E8BF-47FF-918E-4A78CA28BB6D}"/>
                  </a:ext>
                </a:extLst>
              </p:cNvPr>
              <p:cNvSpPr/>
              <p:nvPr/>
            </p:nvSpPr>
            <p:spPr>
              <a:xfrm>
                <a:off x="250278" y="5348097"/>
                <a:ext cx="61759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𝑑𝑤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количество повторений слова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в документе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14EC8B8-E8BF-47FF-918E-4A78CA28B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78" y="5348097"/>
                <a:ext cx="6175922" cy="369332"/>
              </a:xfrm>
              <a:prstGeom prst="rect">
                <a:avLst/>
              </a:prstGeom>
              <a:blipFill>
                <a:blip r:embed="rId9"/>
                <a:stretch>
                  <a:fillRect l="-790" t="-983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72EAEE05-FD84-4FD8-9541-EF36E40AA5D0}"/>
              </a:ext>
            </a:extLst>
          </p:cNvPr>
          <p:cNvSpPr/>
          <p:nvPr/>
        </p:nvSpPr>
        <p:spPr>
          <a:xfrm>
            <a:off x="250278" y="5671263"/>
            <a:ext cx="6175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Задача решается итерационно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EM-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алгоритм).</a:t>
            </a:r>
          </a:p>
        </p:txBody>
      </p:sp>
      <p:graphicFrame>
        <p:nvGraphicFramePr>
          <p:cNvPr id="13" name="Таблица 17">
            <a:extLst>
              <a:ext uri="{FF2B5EF4-FFF2-40B4-BE49-F238E27FC236}">
                <a16:creationId xmlns:a16="http://schemas.microsoft.com/office/drawing/2014/main" xmlns="" id="{12B3AF19-125D-48F3-9758-1CA1B348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56485"/>
              </p:ext>
            </p:extLst>
          </p:nvPr>
        </p:nvGraphicFramePr>
        <p:xfrm>
          <a:off x="6214022" y="4330395"/>
          <a:ext cx="26797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xmlns="" val="1622402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Метрики качества тематической модели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991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PerplexityScore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196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SparsityPhiScore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349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SparsityThetaScore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949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0" y="151171"/>
            <a:ext cx="850547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6779D630-0635-4A19-A515-C6388F7A835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055" y="1987731"/>
            <a:ext cx="8669889" cy="2882537"/>
          </a:xfrm>
          <a:prstGeom prst="rect">
            <a:avLst/>
          </a:prstGeom>
          <a:ln w="12700"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01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6F32A813-4E54-4E32-A66C-D2B1E81A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8" y="1539321"/>
            <a:ext cx="7894483" cy="504710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0" y="151171"/>
            <a:ext cx="913412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967C46-8F9D-4852-9541-D3D0961DD0CD}"/>
              </a:ext>
            </a:extLst>
          </p:cNvPr>
          <p:cNvSpPr txBox="1"/>
          <p:nvPr/>
        </p:nvSpPr>
        <p:spPr>
          <a:xfrm>
            <a:off x="444500" y="708324"/>
            <a:ext cx="825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для варианта использования </a:t>
            </a:r>
            <a:br>
              <a:rPr lang="ru-RU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«Выполнить анализ обращения»</a:t>
            </a:r>
          </a:p>
        </p:txBody>
      </p:sp>
    </p:spTree>
    <p:extLst>
      <p:ext uri="{BB962C8B-B14F-4D97-AF65-F5344CB8AC3E}">
        <p14:creationId xmlns:p14="http://schemas.microsoft.com/office/powerpoint/2010/main" val="1308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52039CB0-D94B-4A49-9A99-DC3835214EAB}"/>
              </a:ext>
            </a:extLst>
          </p:cNvPr>
          <p:cNvGrpSpPr/>
          <p:nvPr/>
        </p:nvGrpSpPr>
        <p:grpSpPr>
          <a:xfrm>
            <a:off x="6107962" y="1065857"/>
            <a:ext cx="2963728" cy="5663274"/>
            <a:chOff x="61396" y="1063716"/>
            <a:chExt cx="2963728" cy="5663274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xmlns="" id="{11BBD9A8-B872-48BA-B9E3-C79A9732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6" y="2785354"/>
              <a:ext cx="1773736" cy="3941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xmlns="" id="{4E0E05FF-FD06-432A-A409-384423318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389" y="1063716"/>
              <a:ext cx="1773735" cy="39416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BF8627D-EF98-4DD0-9A42-DF2E61A7C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998" y="699411"/>
            <a:ext cx="5867359" cy="60275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0" y="151171"/>
            <a:ext cx="850547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ВЕБ-ИНТЕРФЕЙС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B5481582-38D2-4AAA-9E78-690110C097D3}"/>
              </a:ext>
            </a:extLst>
          </p:cNvPr>
          <p:cNvCxnSpPr>
            <a:cxnSpLocks/>
          </p:cNvCxnSpPr>
          <p:nvPr/>
        </p:nvCxnSpPr>
        <p:spPr>
          <a:xfrm flipH="1">
            <a:off x="127027" y="4728117"/>
            <a:ext cx="1" cy="199887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4DB6B8D3-0FB8-4CB4-A3B4-192E8E08EA22}"/>
              </a:ext>
            </a:extLst>
          </p:cNvPr>
          <p:cNvCxnSpPr>
            <a:cxnSpLocks/>
          </p:cNvCxnSpPr>
          <p:nvPr/>
        </p:nvCxnSpPr>
        <p:spPr>
          <a:xfrm>
            <a:off x="119998" y="6726990"/>
            <a:ext cx="586735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15C6F1D5-7805-457B-A592-B2214C76C86A}"/>
              </a:ext>
            </a:extLst>
          </p:cNvPr>
          <p:cNvCxnSpPr>
            <a:cxnSpLocks/>
          </p:cNvCxnSpPr>
          <p:nvPr/>
        </p:nvCxnSpPr>
        <p:spPr>
          <a:xfrm>
            <a:off x="5987357" y="699411"/>
            <a:ext cx="0" cy="602757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0" y="151171"/>
            <a:ext cx="913412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E93B43D-C277-48DB-BEDC-B269ECF720A2}"/>
              </a:ext>
            </a:extLst>
          </p:cNvPr>
          <p:cNvSpPr/>
          <p:nvPr/>
        </p:nvSpPr>
        <p:spPr>
          <a:xfrm>
            <a:off x="250278" y="744229"/>
            <a:ext cx="8961171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тестированием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и веб-клиент были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контейнеризованны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утилиты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Оба сервиса развернуты на виртуальном сервере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Произведены попытки ввода некорректных сообщений – пустых или </a:t>
            </a: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состоящих из нечитаемых сочетаний символов. 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Проведены попытки ввода сообщений, набранных на английской раскладке, </a:t>
            </a: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которые модель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RuBERT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обрабатывать не может.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Проведены тесты неудачной идентификации пользователя.</a:t>
            </a: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всех случаях сервером корректно обрабатывалось исключение, </a:t>
            </a:r>
          </a:p>
          <a:p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пользователю выдавалось соответствующее диагностическое сообщение.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2ED9EEE-FE69-4165-AD45-02F84C501A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1138" y="4015635"/>
            <a:ext cx="5759450" cy="2552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4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9751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794" y="895927"/>
            <a:ext cx="8427762" cy="5460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Осуществлен поиск и анализ существующих решений.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Выполнена предобработка исходного набора данных.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Исследованы различные векторные модели для работы с текстом: статистические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Выбраны метрики качества.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Выполнено сравнение полученных результатов.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Наилучшие результаты классификации обращений граждан показала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нейросетевая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тематики обращений была выбрана иерархическая  тематическая модель на основе аддитивной регуляризации.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Разработано приложение, реализующее API для работы с моделями. Разработан прототип пользовательского интерфейса.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Выполнено тестирование разработанной системы.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xmlns="" id="{F5F40F71-81A4-4559-8718-D43DAB0C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1806" y="635018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5B9BB79-566A-4D62-967A-691AB08F2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36" y="482368"/>
            <a:ext cx="5664394" cy="587949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B6A88839-9C14-4711-BBFB-7599509B9A9B}"/>
              </a:ext>
            </a:extLst>
          </p:cNvPr>
          <p:cNvSpPr/>
          <p:nvPr/>
        </p:nvSpPr>
        <p:spPr>
          <a:xfrm>
            <a:off x="2051824" y="131011"/>
            <a:ext cx="5174166" cy="6595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0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947771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СЛАЙДЫ</a:t>
            </a:r>
          </a:p>
        </p:txBody>
      </p:sp>
    </p:spTree>
    <p:extLst>
      <p:ext uri="{BB962C8B-B14F-4D97-AF65-F5344CB8AC3E}">
        <p14:creationId xmlns:p14="http://schemas.microsoft.com/office/powerpoint/2010/main" val="29462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7EBBC198-78C3-4A02-A351-777820FD6CF7}"/>
              </a:ext>
            </a:extLst>
          </p:cNvPr>
          <p:cNvSpPr/>
          <p:nvPr/>
        </p:nvSpPr>
        <p:spPr>
          <a:xfrm>
            <a:off x="2391681" y="1963339"/>
            <a:ext cx="2628900" cy="673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нормализация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7B35D6E-E899-424F-9ECA-47B2691D1770}"/>
              </a:ext>
            </a:extLst>
          </p:cNvPr>
          <p:cNvSpPr/>
          <p:nvPr/>
        </p:nvSpPr>
        <p:spPr>
          <a:xfrm>
            <a:off x="2391681" y="2948647"/>
            <a:ext cx="2628900" cy="4382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данных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1567DF59-9A89-4601-B9A4-DF157B4ADC89}"/>
              </a:ext>
            </a:extLst>
          </p:cNvPr>
          <p:cNvSpPr/>
          <p:nvPr/>
        </p:nvSpPr>
        <p:spPr>
          <a:xfrm>
            <a:off x="518428" y="3956256"/>
            <a:ext cx="2628900" cy="708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именованных сущностей тэгами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C6DE3B0-380A-462B-AD1E-13FD851F96AB}"/>
              </a:ext>
            </a:extLst>
          </p:cNvPr>
          <p:cNvSpPr/>
          <p:nvPr/>
        </p:nvSpPr>
        <p:spPr>
          <a:xfrm>
            <a:off x="1439942" y="1288689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EECE1C4C-91FD-44BC-BE62-E2A1AF82C725}"/>
              </a:ext>
            </a:extLst>
          </p:cNvPr>
          <p:cNvCxnSpPr>
            <a:cxnSpLocks/>
          </p:cNvCxnSpPr>
          <p:nvPr/>
        </p:nvCxnSpPr>
        <p:spPr>
          <a:xfrm>
            <a:off x="3718829" y="1714860"/>
            <a:ext cx="1" cy="24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7127F850-12C7-47DA-96C6-2F5CD14CF37A}"/>
              </a:ext>
            </a:extLst>
          </p:cNvPr>
          <p:cNvCxnSpPr>
            <a:cxnSpLocks/>
          </p:cNvCxnSpPr>
          <p:nvPr/>
        </p:nvCxnSpPr>
        <p:spPr>
          <a:xfrm>
            <a:off x="3718830" y="2636439"/>
            <a:ext cx="0" cy="31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0C703B5-9DFB-485A-B447-4CF3F5A63B19}"/>
              </a:ext>
            </a:extLst>
          </p:cNvPr>
          <p:cNvSpPr/>
          <p:nvPr/>
        </p:nvSpPr>
        <p:spPr>
          <a:xfrm>
            <a:off x="2391681" y="1180018"/>
            <a:ext cx="2628898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набор данных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059D3BF8-0CD2-49AF-B6C6-8CEBDF1006EB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1770142" y="1447439"/>
            <a:ext cx="621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C9B29DF9-10EB-4E68-AA76-5F213A95E426}"/>
              </a:ext>
            </a:extLst>
          </p:cNvPr>
          <p:cNvSpPr/>
          <p:nvPr/>
        </p:nvSpPr>
        <p:spPr>
          <a:xfrm>
            <a:off x="6467817" y="5436578"/>
            <a:ext cx="2057401" cy="806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статистических алгоритмов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7B913A41-72E5-4792-BCCF-F6683CD94EBC}"/>
              </a:ext>
            </a:extLst>
          </p:cNvPr>
          <p:cNvSpPr/>
          <p:nvPr/>
        </p:nvSpPr>
        <p:spPr>
          <a:xfrm>
            <a:off x="1912253" y="5409722"/>
            <a:ext cx="2120900" cy="820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для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алгоритмов</a:t>
            </a:r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xmlns="" id="{EBAF0CF6-6468-4DAD-9133-902C65A4EF80}"/>
              </a:ext>
            </a:extLst>
          </p:cNvPr>
          <p:cNvSpPr/>
          <p:nvPr/>
        </p:nvSpPr>
        <p:spPr>
          <a:xfrm>
            <a:off x="3553730" y="3538534"/>
            <a:ext cx="330200" cy="26851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B10094BE-2558-4805-B22C-F24216B2030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718830" y="3380015"/>
            <a:ext cx="0" cy="15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CF9574CF-DB5F-4166-BE73-B65AFDB3391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147330" y="3672791"/>
            <a:ext cx="406400" cy="31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xmlns="" id="{167E9062-5DE9-4691-B382-10AD58640249}"/>
              </a:ext>
            </a:extLst>
          </p:cNvPr>
          <p:cNvSpPr/>
          <p:nvPr/>
        </p:nvSpPr>
        <p:spPr>
          <a:xfrm>
            <a:off x="4360163" y="3951703"/>
            <a:ext cx="2628900" cy="708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именованных сущностей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DE9D1A6-6F89-4401-85D6-00C74BDAC50A}"/>
              </a:ext>
            </a:extLst>
          </p:cNvPr>
          <p:cNvSpPr txBox="1"/>
          <p:nvPr/>
        </p:nvSpPr>
        <p:spPr>
          <a:xfrm>
            <a:off x="1941232" y="3560091"/>
            <a:ext cx="147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обращения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293AC6DD-80F2-497C-8093-84D9DBEB46A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883930" y="3672791"/>
            <a:ext cx="492115" cy="36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D382F01-706E-43BA-A023-16AFBAAEDFB3}"/>
              </a:ext>
            </a:extLst>
          </p:cNvPr>
          <p:cNvSpPr txBox="1"/>
          <p:nvPr/>
        </p:nvSpPr>
        <p:spPr>
          <a:xfrm>
            <a:off x="4108131" y="3547812"/>
            <a:ext cx="115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</a:p>
        </p:txBody>
      </p:sp>
      <p:sp>
        <p:nvSpPr>
          <p:cNvPr id="35" name="Ромб 34">
            <a:extLst>
              <a:ext uri="{FF2B5EF4-FFF2-40B4-BE49-F238E27FC236}">
                <a16:creationId xmlns:a16="http://schemas.microsoft.com/office/drawing/2014/main" xmlns="" id="{7679C33C-6C9D-4339-A636-3BB600818791}"/>
              </a:ext>
            </a:extLst>
          </p:cNvPr>
          <p:cNvSpPr/>
          <p:nvPr/>
        </p:nvSpPr>
        <p:spPr>
          <a:xfrm>
            <a:off x="3553730" y="4764532"/>
            <a:ext cx="330200" cy="268513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D803383C-1B76-4DBA-B660-9D73548E232D}"/>
              </a:ext>
            </a:extLst>
          </p:cNvPr>
          <p:cNvCxnSpPr>
            <a:endCxn id="35" idx="1"/>
          </p:cNvCxnSpPr>
          <p:nvPr/>
        </p:nvCxnSpPr>
        <p:spPr>
          <a:xfrm>
            <a:off x="3147328" y="4633964"/>
            <a:ext cx="406402" cy="26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xmlns="" id="{54038600-E84F-4141-BBBB-F0D1FD6EF9BF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3883930" y="4628373"/>
            <a:ext cx="492115" cy="2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85F461C2-F277-44DB-A9C7-50DAD526CE9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718830" y="5033045"/>
            <a:ext cx="0" cy="38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xmlns="" id="{8808A1FE-4CFC-4F3D-B07A-038F4F4D3D5F}"/>
              </a:ext>
            </a:extLst>
          </p:cNvPr>
          <p:cNvSpPr/>
          <p:nvPr/>
        </p:nvSpPr>
        <p:spPr>
          <a:xfrm>
            <a:off x="4376045" y="5416514"/>
            <a:ext cx="1778013" cy="806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122C2998-5395-40FC-8979-018C9196FAA5}"/>
              </a:ext>
            </a:extLst>
          </p:cNvPr>
          <p:cNvCxnSpPr>
            <a:stCxn id="21" idx="3"/>
            <a:endCxn id="44" idx="1"/>
          </p:cNvCxnSpPr>
          <p:nvPr/>
        </p:nvCxnSpPr>
        <p:spPr>
          <a:xfrm>
            <a:off x="4033153" y="5819871"/>
            <a:ext cx="342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xmlns="" id="{5CE89D05-CE6E-41DF-BFE9-8CED03948D5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76283" y="5839935"/>
            <a:ext cx="29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Овал 53">
            <a:extLst>
              <a:ext uri="{FF2B5EF4-FFF2-40B4-BE49-F238E27FC236}">
                <a16:creationId xmlns:a16="http://schemas.microsoft.com/office/drawing/2014/main" xmlns="" id="{094A37F0-8A40-42C1-A0C0-4A1F124160CD}"/>
              </a:ext>
            </a:extLst>
          </p:cNvPr>
          <p:cNvSpPr/>
          <p:nvPr/>
        </p:nvSpPr>
        <p:spPr>
          <a:xfrm>
            <a:off x="7320315" y="4846194"/>
            <a:ext cx="358760" cy="3342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xmlns="" id="{89F7086F-EB48-4FDC-9FCD-14B30B38747C}"/>
              </a:ext>
            </a:extLst>
          </p:cNvPr>
          <p:cNvSpPr/>
          <p:nvPr/>
        </p:nvSpPr>
        <p:spPr>
          <a:xfrm>
            <a:off x="7386990" y="4901771"/>
            <a:ext cx="225404" cy="22155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xmlns="" id="{636D2756-F76B-436C-98E8-276CC42B7B3B}"/>
              </a:ext>
            </a:extLst>
          </p:cNvPr>
          <p:cNvCxnSpPr>
            <a:cxnSpLocks/>
            <a:stCxn id="20" idx="0"/>
            <a:endCxn id="54" idx="4"/>
          </p:cNvCxnSpPr>
          <p:nvPr/>
        </p:nvCxnSpPr>
        <p:spPr>
          <a:xfrm flipV="1">
            <a:off x="7496518" y="5180436"/>
            <a:ext cx="3177" cy="25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Заголовок 1">
            <a:extLst>
              <a:ext uri="{FF2B5EF4-FFF2-40B4-BE49-F238E27FC236}">
                <a16:creationId xmlns:a16="http://schemas.microsoft.com/office/drawing/2014/main" xmlns="" id="{E1767576-D369-41C4-B34A-46F7D505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25287"/>
            <a:ext cx="8763000" cy="48122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ПРЕДОБРАБОТКИ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8773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xmlns="" id="{B95F4FAD-D82D-4688-A319-E38C14EF0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21312"/>
              </p:ext>
            </p:extLst>
          </p:nvPr>
        </p:nvGraphicFramePr>
        <p:xfrm>
          <a:off x="530224" y="4331335"/>
          <a:ext cx="8083552" cy="2290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1402">
                  <a:extLst>
                    <a:ext uri="{9D8B030D-6E8A-4147-A177-3AD203B41FA5}">
                      <a16:colId xmlns:a16="http://schemas.microsoft.com/office/drawing/2014/main" xmlns="" val="177239435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184881595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1104883553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375889769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3217194071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59498727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err="1"/>
                        <a:t>Нейросетевая</a:t>
                      </a:r>
                      <a:r>
                        <a:rPr lang="ru-RU" sz="1800" kern="1200" dirty="0"/>
                        <a:t> модель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accuracy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precision</a:t>
                      </a:r>
                      <a:r>
                        <a:rPr lang="en-US" sz="1600" kern="1200" dirty="0"/>
                        <a:t> (weighted)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recall</a:t>
                      </a:r>
                      <a:r>
                        <a:rPr lang="en-US" sz="1600" kern="1200" dirty="0"/>
                        <a:t> (weighted)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F1 </a:t>
                      </a:r>
                      <a:r>
                        <a:rPr lang="en-US" sz="1600" kern="1200" dirty="0"/>
                        <a:t>(weighted)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MCC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81926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Трансформер</a:t>
                      </a:r>
                      <a:r>
                        <a:rPr lang="en-US" sz="1800" kern="1200" dirty="0"/>
                        <a:t> BERT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0.853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0.846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0.853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0.845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0.789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7709747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 err="1"/>
                        <a:t>Сверточная</a:t>
                      </a:r>
                      <a:r>
                        <a:rPr lang="ru-RU" sz="1800" kern="1200" dirty="0"/>
                        <a:t> нейронная сеть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0.819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0.809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0.819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0.812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0.738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527986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kern="1200" dirty="0"/>
                        <a:t>Рекуррентная нейронная сеть </a:t>
                      </a:r>
                      <a:r>
                        <a:rPr lang="en-US" sz="1800" kern="1200" dirty="0"/>
                        <a:t>LSTM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0.764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0.758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0.764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0.760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0.667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65423289"/>
                  </a:ext>
                </a:extLst>
              </a:tr>
            </a:tbl>
          </a:graphicData>
        </a:graphic>
      </p:graphicFrame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7893" y="398654"/>
            <a:ext cx="8225064" cy="4812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СТАТИСТИЧЕСКИХ МОДЕЛЕЙ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xmlns="" id="{EDDFCF0B-11C0-420A-AB11-D535147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94093"/>
              </p:ext>
            </p:extLst>
          </p:nvPr>
        </p:nvGraphicFramePr>
        <p:xfrm>
          <a:off x="530224" y="879883"/>
          <a:ext cx="8083552" cy="26600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302">
                  <a:extLst>
                    <a:ext uri="{9D8B030D-6E8A-4147-A177-3AD203B41FA5}">
                      <a16:colId xmlns:a16="http://schemas.microsoft.com/office/drawing/2014/main" xmlns="" val="2575618568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96001178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21543946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16323212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371554009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xmlns="" val="206961765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Статистическая модель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accuracy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precision </a:t>
                      </a:r>
                      <a:r>
                        <a:rPr lang="en-US" sz="1600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 </a:t>
                      </a:r>
                      <a:r>
                        <a:rPr lang="en-US" sz="1600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 </a:t>
                      </a:r>
                      <a:r>
                        <a:rPr lang="en-US" sz="1600" dirty="0"/>
                        <a:t>(weighted)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MCC</a:t>
                      </a:r>
                      <a:endParaRPr lang="ru-R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730954"/>
                  </a:ext>
                </a:extLst>
              </a:tr>
              <a:tr h="494908">
                <a:tc>
                  <a:txBody>
                    <a:bodyPr/>
                    <a:lstStyle/>
                    <a:p>
                      <a:r>
                        <a:rPr lang="ru-RU" sz="18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0.810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0.812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0.810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0.805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0.729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0413244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Градиентный </a:t>
                      </a:r>
                      <a:r>
                        <a:rPr lang="ru-RU" sz="1800" dirty="0" err="1"/>
                        <a:t>бустинг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0.778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0.778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18971328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0.732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0.740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0.617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715287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r>
                        <a:rPr lang="ru-RU" sz="1800" dirty="0"/>
                        <a:t>Деревья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0.728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0.716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0</a:t>
                      </a:r>
                      <a:r>
                        <a:rPr lang="en-US" sz="1800" dirty="0"/>
                        <a:t>.603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83719209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5F55C7E4-6D04-49E5-A6AF-7CF46FD0CCA4}"/>
              </a:ext>
            </a:extLst>
          </p:cNvPr>
          <p:cNvSpPr txBox="1">
            <a:spLocks/>
          </p:cNvSpPr>
          <p:nvPr/>
        </p:nvSpPr>
        <p:spPr>
          <a:xfrm>
            <a:off x="628650" y="3864356"/>
            <a:ext cx="8083550" cy="48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НЕЙРОСЕТЕВЫХ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7615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49346"/>
            <a:ext cx="7886700" cy="48122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141" y="1191491"/>
            <a:ext cx="8570923" cy="502458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635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Обращения граждан в государственные службы часто проходят по длинной цепочке различных инстанций. Это увеличивает время на их рассмотрение и может приводить к утере информации.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  <a:tabLst>
                <a:tab pos="363538" algn="l"/>
              </a:tabLs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Актуальность работы подтверждается общими трендами на внедрение технологий искусственного интеллекта в государственный сектор, а также указом Президента от 10 октября 2019 г. № 490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 развитии искусственного интеллекта в Российской Федерации».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B55CD71-1E2B-4C03-9D72-4CA0F574E3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5CD22EBE-939B-4F47-9C77-9BF620D8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4988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003" y="300176"/>
            <a:ext cx="8437358" cy="5597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ВНИМАНИЯ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A369AC6A-91EF-49D9-8039-ECFF5E7D5C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1934" y="1739591"/>
            <a:ext cx="4069427" cy="38886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C2671F7B-EAA9-43EA-8C94-38D798830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03" y="1058810"/>
            <a:ext cx="4009614" cy="2040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97254E6-092A-4DC3-AE1B-3C43AA463B9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4003" y="3239869"/>
            <a:ext cx="4009614" cy="28975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52F2A79F-EE3C-4EB8-8FD9-F90A5242C8FC}"/>
              </a:ext>
            </a:extLst>
          </p:cNvPr>
          <p:cNvSpPr/>
          <p:nvPr/>
        </p:nvSpPr>
        <p:spPr>
          <a:xfrm>
            <a:off x="5351961" y="1277926"/>
            <a:ext cx="308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Внутреннее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36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003" y="300176"/>
            <a:ext cx="8437358" cy="5597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ТЕМАТИЧЕСКОЙ МОДЕЛИ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7EBBC198-78C3-4A02-A351-777820FD6CF7}"/>
              </a:ext>
            </a:extLst>
          </p:cNvPr>
          <p:cNvSpPr/>
          <p:nvPr/>
        </p:nvSpPr>
        <p:spPr>
          <a:xfrm>
            <a:off x="3341742" y="1294151"/>
            <a:ext cx="3437275" cy="4035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Создать словарь модели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7B35D6E-E899-424F-9ECA-47B2691D1770}"/>
              </a:ext>
            </a:extLst>
          </p:cNvPr>
          <p:cNvSpPr/>
          <p:nvPr/>
        </p:nvSpPr>
        <p:spPr>
          <a:xfrm>
            <a:off x="3341744" y="1900364"/>
            <a:ext cx="3437276" cy="382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Добавить метрики качества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C6DE3B0-380A-462B-AD1E-13FD851F96AB}"/>
              </a:ext>
            </a:extLst>
          </p:cNvPr>
          <p:cNvSpPr/>
          <p:nvPr/>
        </p:nvSpPr>
        <p:spPr>
          <a:xfrm>
            <a:off x="348124" y="1337159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EECE1C4C-91FD-44BC-BE62-E2A1AF82C725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869352" y="1495909"/>
            <a:ext cx="47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7127F850-12C7-47DA-96C6-2F5CD14CF3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060380" y="1697667"/>
            <a:ext cx="2" cy="2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D0C703B5-9DFB-485A-B447-4CF3F5A63B19}"/>
              </a:ext>
            </a:extLst>
          </p:cNvPr>
          <p:cNvSpPr/>
          <p:nvPr/>
        </p:nvSpPr>
        <p:spPr>
          <a:xfrm>
            <a:off x="1150714" y="1228488"/>
            <a:ext cx="1718638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Исходный набор данных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059D3BF8-0CD2-49AF-B6C6-8CEBDF1006EB}"/>
              </a:ext>
            </a:extLst>
          </p:cNvPr>
          <p:cNvCxnSpPr>
            <a:cxnSpLocks/>
            <a:stCxn id="8" idx="6"/>
            <a:endCxn id="17" idx="1"/>
          </p:cNvCxnSpPr>
          <p:nvPr/>
        </p:nvCxnSpPr>
        <p:spPr>
          <a:xfrm>
            <a:off x="678324" y="1495909"/>
            <a:ext cx="47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B10094BE-2558-4805-B22C-F24216B20309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5043540" y="2282594"/>
            <a:ext cx="16842" cy="22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xmlns="" id="{25230FFF-C058-49D6-BDFF-F80072248B32}"/>
              </a:ext>
            </a:extLst>
          </p:cNvPr>
          <p:cNvSpPr/>
          <p:nvPr/>
        </p:nvSpPr>
        <p:spPr>
          <a:xfrm>
            <a:off x="3308060" y="2509076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Скомпилировать модель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xmlns="" id="{F933A049-327D-40B9-8604-3769E5DD1FC3}"/>
              </a:ext>
            </a:extLst>
          </p:cNvPr>
          <p:cNvSpPr/>
          <p:nvPr/>
        </p:nvSpPr>
        <p:spPr>
          <a:xfrm>
            <a:off x="3308060" y="3128459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Обучить модель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xmlns="" id="{4C9B594B-1DEC-4F61-92A0-1B0C9DE0D889}"/>
              </a:ext>
            </a:extLst>
          </p:cNvPr>
          <p:cNvSpPr/>
          <p:nvPr/>
        </p:nvSpPr>
        <p:spPr>
          <a:xfrm>
            <a:off x="3308061" y="3725891"/>
            <a:ext cx="3470959" cy="381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Получить значения метрик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xmlns="" id="{3C40CB8C-EDB7-47DC-B001-DC9FAD9B5D12}"/>
              </a:ext>
            </a:extLst>
          </p:cNvPr>
          <p:cNvSpPr/>
          <p:nvPr/>
        </p:nvSpPr>
        <p:spPr>
          <a:xfrm>
            <a:off x="1133872" y="4807764"/>
            <a:ext cx="3470959" cy="3819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prstClr val="black"/>
                </a:solidFill>
                <a:latin typeface="Calibri" panose="020F0502020204030204"/>
              </a:rPr>
              <a:t>Ввести регуляризацию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xmlns="" id="{A80BC481-2B38-49DD-933D-61FFA96E5857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5043540" y="2873773"/>
            <a:ext cx="0" cy="25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xmlns="" id="{3A0F4026-EC1E-43B0-8759-A0DBA7B37A5D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5043540" y="3493156"/>
            <a:ext cx="1" cy="23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xmlns="" id="{FDB7A2B3-A1BB-499F-8DCF-366E01B53656}"/>
              </a:ext>
            </a:extLst>
          </p:cNvPr>
          <p:cNvSpPr/>
          <p:nvPr/>
        </p:nvSpPr>
        <p:spPr>
          <a:xfrm>
            <a:off x="1142295" y="5410549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Добучить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модель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xmlns="" id="{10FE18FC-5B1B-49CF-B442-059EC5523AA9}"/>
              </a:ext>
            </a:extLst>
          </p:cNvPr>
          <p:cNvCxnSpPr>
            <a:stCxn id="42" idx="2"/>
            <a:endCxn id="106" idx="0"/>
          </p:cNvCxnSpPr>
          <p:nvPr/>
        </p:nvCxnSpPr>
        <p:spPr>
          <a:xfrm>
            <a:off x="2869352" y="5189691"/>
            <a:ext cx="8423" cy="22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Ромб 117">
            <a:extLst>
              <a:ext uri="{FF2B5EF4-FFF2-40B4-BE49-F238E27FC236}">
                <a16:creationId xmlns:a16="http://schemas.microsoft.com/office/drawing/2014/main" xmlns="" id="{857846BF-9BE6-4CC2-80FE-FA5C940072B7}"/>
              </a:ext>
            </a:extLst>
          </p:cNvPr>
          <p:cNvSpPr/>
          <p:nvPr/>
        </p:nvSpPr>
        <p:spPr>
          <a:xfrm>
            <a:off x="4870014" y="4307180"/>
            <a:ext cx="330200" cy="268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xmlns="" id="{1250DBB8-13CA-4C17-A6C8-7DCFE791C0B5}"/>
              </a:ext>
            </a:extLst>
          </p:cNvPr>
          <p:cNvCxnSpPr>
            <a:stCxn id="40" idx="2"/>
            <a:endCxn id="118" idx="0"/>
          </p:cNvCxnSpPr>
          <p:nvPr/>
        </p:nvCxnSpPr>
        <p:spPr>
          <a:xfrm flipH="1">
            <a:off x="5035114" y="4107818"/>
            <a:ext cx="8427" cy="19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xmlns="" id="{F2CD96D4-6951-4205-868E-76E966523F83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4491046" y="4441437"/>
            <a:ext cx="378968" cy="35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370808A8-5BD8-474D-BB65-D11EE64A9F4A}"/>
              </a:ext>
            </a:extLst>
          </p:cNvPr>
          <p:cNvSpPr txBox="1"/>
          <p:nvPr/>
        </p:nvSpPr>
        <p:spPr>
          <a:xfrm>
            <a:off x="1810566" y="4134264"/>
            <a:ext cx="29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Матрицы </a:t>
            </a:r>
            <a:r>
              <a:rPr lang="el-GR" dirty="0"/>
              <a:t>Φ, Θ</a:t>
            </a:r>
            <a:r>
              <a:rPr lang="ru-RU" dirty="0"/>
              <a:t> недостаточно</a:t>
            </a:r>
          </a:p>
          <a:p>
            <a:r>
              <a:rPr lang="ru-RU" dirty="0"/>
              <a:t> разреженные</a:t>
            </a:r>
          </a:p>
        </p:txBody>
      </p: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xmlns="" id="{0A4C5BBC-9614-4364-B44E-43A76E610321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513224" y="5592897"/>
            <a:ext cx="6290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xmlns="" id="{40523025-32CE-46DF-A0A7-3A79176585B8}"/>
              </a:ext>
            </a:extLst>
          </p:cNvPr>
          <p:cNvCxnSpPr>
            <a:cxnSpLocks/>
          </p:cNvCxnSpPr>
          <p:nvPr/>
        </p:nvCxnSpPr>
        <p:spPr>
          <a:xfrm flipV="1">
            <a:off x="513224" y="3912495"/>
            <a:ext cx="0" cy="1680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xmlns="" id="{64DC85DA-D71B-45D3-AC1F-CEC1F9631A39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22750" y="3912495"/>
            <a:ext cx="2785311" cy="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xmlns="" id="{78EA1833-C580-4668-8037-3265647F1CF8}"/>
              </a:ext>
            </a:extLst>
          </p:cNvPr>
          <p:cNvSpPr/>
          <p:nvPr/>
        </p:nvSpPr>
        <p:spPr>
          <a:xfrm>
            <a:off x="5231098" y="4810457"/>
            <a:ext cx="3470959" cy="3646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Сохранить обученную модель</a:t>
            </a: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xmlns="" id="{3D702CC6-73D5-40F2-83DD-911476AD04E0}"/>
              </a:ext>
            </a:extLst>
          </p:cNvPr>
          <p:cNvCxnSpPr>
            <a:stCxn id="118" idx="3"/>
          </p:cNvCxnSpPr>
          <p:nvPr/>
        </p:nvCxnSpPr>
        <p:spPr>
          <a:xfrm>
            <a:off x="5200214" y="4441437"/>
            <a:ext cx="379403" cy="366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E986C650-22A3-4976-BBAF-82640C9C9314}"/>
              </a:ext>
            </a:extLst>
          </p:cNvPr>
          <p:cNvSpPr txBox="1"/>
          <p:nvPr/>
        </p:nvSpPr>
        <p:spPr>
          <a:xfrm>
            <a:off x="5530414" y="4152477"/>
            <a:ext cx="323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Матрицы </a:t>
            </a:r>
            <a:r>
              <a:rPr lang="el-GR" dirty="0"/>
              <a:t>Φ, Θ</a:t>
            </a:r>
            <a:r>
              <a:rPr lang="ru-RU" dirty="0"/>
              <a:t> разреженные и </a:t>
            </a:r>
          </a:p>
          <a:p>
            <a:r>
              <a:rPr lang="ru-RU" dirty="0" err="1"/>
              <a:t>перплексия</a:t>
            </a:r>
            <a:r>
              <a:rPr lang="ru-RU" dirty="0"/>
              <a:t> минимальна</a:t>
            </a:r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xmlns="" id="{346C62B1-A5E9-4663-B3FA-4D0DF53DA74F}"/>
              </a:ext>
            </a:extLst>
          </p:cNvPr>
          <p:cNvSpPr/>
          <p:nvPr/>
        </p:nvSpPr>
        <p:spPr>
          <a:xfrm>
            <a:off x="5894237" y="5522239"/>
            <a:ext cx="2144679" cy="534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Обученная модель для категории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xmlns="" id="{F59BD9DE-A46A-4990-89A6-20D6ADF0725C}"/>
              </a:ext>
            </a:extLst>
          </p:cNvPr>
          <p:cNvSpPr/>
          <p:nvPr/>
        </p:nvSpPr>
        <p:spPr>
          <a:xfrm>
            <a:off x="8439246" y="5572440"/>
            <a:ext cx="492115" cy="4812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xmlns="" id="{1FD69A78-9288-49F9-BD84-18F72B98759A}"/>
              </a:ext>
            </a:extLst>
          </p:cNvPr>
          <p:cNvSpPr/>
          <p:nvPr/>
        </p:nvSpPr>
        <p:spPr>
          <a:xfrm>
            <a:off x="8526627" y="5654304"/>
            <a:ext cx="330200" cy="317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xmlns="" id="{9539E9D3-C51C-4536-94E7-C6CDD2252922}"/>
              </a:ext>
            </a:extLst>
          </p:cNvPr>
          <p:cNvCxnSpPr>
            <a:stCxn id="136" idx="2"/>
            <a:endCxn id="140" idx="0"/>
          </p:cNvCxnSpPr>
          <p:nvPr/>
        </p:nvCxnSpPr>
        <p:spPr>
          <a:xfrm flipH="1">
            <a:off x="6966577" y="5175154"/>
            <a:ext cx="1" cy="34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xmlns="" id="{A175174D-55CF-46D9-9974-9AD4BCCAD56C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8038916" y="5813055"/>
            <a:ext cx="40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003" y="300177"/>
            <a:ext cx="8437358" cy="557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xmlns="" id="{7741F1B9-E7D3-4F67-9043-747DC0DE4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09065"/>
              </p:ext>
            </p:extLst>
          </p:nvPr>
        </p:nvGraphicFramePr>
        <p:xfrm>
          <a:off x="342900" y="857251"/>
          <a:ext cx="8437358" cy="53802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150">
                  <a:extLst>
                    <a:ext uri="{9D8B030D-6E8A-4147-A177-3AD203B41FA5}">
                      <a16:colId xmlns:a16="http://schemas.microsoft.com/office/drawing/2014/main" xmlns="" val="880653625"/>
                    </a:ext>
                  </a:extLst>
                </a:gridCol>
                <a:gridCol w="2059055">
                  <a:extLst>
                    <a:ext uri="{9D8B030D-6E8A-4147-A177-3AD203B41FA5}">
                      <a16:colId xmlns:a16="http://schemas.microsoft.com/office/drawing/2014/main" xmlns="" val="3499634463"/>
                    </a:ext>
                  </a:extLst>
                </a:gridCol>
                <a:gridCol w="5508153">
                  <a:extLst>
                    <a:ext uri="{9D8B030D-6E8A-4147-A177-3AD203B41FA5}">
                      <a16:colId xmlns:a16="http://schemas.microsoft.com/office/drawing/2014/main" xmlns="" val="1621880494"/>
                    </a:ext>
                  </a:extLst>
                </a:gridCol>
              </a:tblGrid>
              <a:tr h="4000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3120807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Загрузка новых обращений граждан в систему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3052524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Выгрузка заданного числа последних обращений из системы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3353613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message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Пометить все обращения, загруженные данным пользователем, недоступными к просмотру данным пользователем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5850260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statistics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Вернуть информацию об обращениях граждан, загруженных в систему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0704071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categories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Вернуть топ-3 вероятных категорий из последнего запроса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5528253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topwords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Вернуть 10 ключевых слов темы последнего запроса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0665299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executor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Вернуть топ-3 вероятных исполнителей последнего запроса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7971926"/>
                  </a:ext>
                </a:extLst>
              </a:tr>
              <a:tr h="4326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newuser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Создать нового пользователя в системе (в случае, если данный логин еще не был занят)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825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1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003" y="300177"/>
            <a:ext cx="8437358" cy="557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900" y="1371600"/>
            <a:ext cx="7835900" cy="38735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683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"/>
          <a:stretch/>
        </p:blipFill>
        <p:spPr bwMode="auto">
          <a:xfrm>
            <a:off x="493553" y="1017636"/>
            <a:ext cx="7926547" cy="58276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003" y="300176"/>
            <a:ext cx="8437358" cy="89997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</a:t>
            </a:r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ИНТЕРФЕЙСА ПОЛЬЗОВАТЕЛЯ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936" y="901257"/>
            <a:ext cx="8756130" cy="5805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интеллектуальной системы автоматизированной обработки обращений граждан.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Осуществить поиск и анализ существующих решений.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Разработать алгоритм предобработки данных.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Исследовать статистические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для работы с текстом.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Выбрать метрики качества.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Сравнить полученные результаты и выбрать лучшую модель.</a:t>
            </a:r>
          </a:p>
          <a:p>
            <a:pPr marL="0" indent="0">
              <a:buNone/>
              <a:tabLst>
                <a:tab pos="36195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Разработать приложение, реализующее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моделью.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619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Выполнить тестирование.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xmlns="" id="{66DE0DCE-A29D-4945-A103-6315EFF17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197455"/>
              </p:ext>
            </p:extLst>
          </p:nvPr>
        </p:nvGraphicFramePr>
        <p:xfrm>
          <a:off x="289932" y="1076325"/>
          <a:ext cx="850838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2912">
                  <a:extLst>
                    <a:ext uri="{9D8B030D-6E8A-4147-A177-3AD203B41FA5}">
                      <a16:colId xmlns:a16="http://schemas.microsoft.com/office/drawing/2014/main" xmlns="" val="2942186743"/>
                    </a:ext>
                  </a:extLst>
                </a:gridCol>
                <a:gridCol w="2568568">
                  <a:extLst>
                    <a:ext uri="{9D8B030D-6E8A-4147-A177-3AD203B41FA5}">
                      <a16:colId xmlns:a16="http://schemas.microsoft.com/office/drawing/2014/main" xmlns="" val="3763247367"/>
                    </a:ext>
                  </a:extLst>
                </a:gridCol>
                <a:gridCol w="2809371">
                  <a:extLst>
                    <a:ext uri="{9D8B030D-6E8A-4147-A177-3AD203B41FA5}">
                      <a16:colId xmlns:a16="http://schemas.microsoft.com/office/drawing/2014/main" xmlns="" val="2852208118"/>
                    </a:ext>
                  </a:extLst>
                </a:gridCol>
                <a:gridCol w="2257529">
                  <a:extLst>
                    <a:ext uri="{9D8B030D-6E8A-4147-A177-3AD203B41FA5}">
                      <a16:colId xmlns:a16="http://schemas.microsoft.com/office/drawing/2014/main" xmlns="" val="4017216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технологии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8837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САООГ – система автоматизированной обработки обращений граждан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Минобороны России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Информация отсутствует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https://lkg.mil.ru/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11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Классификатор обращений граждан (авторы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Кварацхелия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А.Г., Рахимов Д.Ф.,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Мангушева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А.Р.)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 c вычислением расстояния между документами и метод k-ближайших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https://git.asi.ru/da-mir.rakhimov/classification-appeals-ada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583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Автоматический классификатор обращений граждан (авторы Перевалов А.М, Бобков С.А.)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(SVM)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https://git.asi.ru/perevalovA/appeals-webservice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93279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7827411-DD0B-467E-98D5-A949E9B77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780" y="1009392"/>
            <a:ext cx="8671285" cy="5533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Исходными данными к работе служит открытый набор данных обращений граждан региона Татарстан.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содержит следующие поля: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описание заявки – текстовое обращение в службу;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исполнитель.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B0957C7-8769-48B3-B69D-F354B5FF6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11" y="4446869"/>
            <a:ext cx="8926415" cy="180034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012FD6A4-C782-421C-8D0E-A8AE906C1300}"/>
              </a:ext>
            </a:extLst>
          </p:cNvPr>
          <p:cNvSpPr/>
          <p:nvPr/>
        </p:nvSpPr>
        <p:spPr>
          <a:xfrm>
            <a:off x="91511" y="4610501"/>
            <a:ext cx="8858553" cy="221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xmlns="" id="{263E3979-0828-4576-86FE-0223EF810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9" y="720687"/>
            <a:ext cx="8949675" cy="569281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980731" y="6356351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98A4F9C4-68E3-4C27-A6D4-FB086ECD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124"/>
            <a:ext cx="9144000" cy="707050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F2E340A6-1C3D-4AD9-A489-82C4CDC619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8">
            <a:extLst>
              <a:ext uri="{FF2B5EF4-FFF2-40B4-BE49-F238E27FC236}">
                <a16:creationId xmlns:a16="http://schemas.microsoft.com/office/drawing/2014/main" xmlns="" id="{182DA95A-FD4A-4FFD-B092-3CC4C602F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88510"/>
              </p:ext>
            </p:extLst>
          </p:nvPr>
        </p:nvGraphicFramePr>
        <p:xfrm>
          <a:off x="293912" y="1703628"/>
          <a:ext cx="8656153" cy="4974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9029">
                  <a:extLst>
                    <a:ext uri="{9D8B030D-6E8A-4147-A177-3AD203B41FA5}">
                      <a16:colId xmlns:a16="http://schemas.microsoft.com/office/drawing/2014/main" xmlns="" val="325148843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xmlns="" val="319434159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xmlns="" val="3715262640"/>
                    </a:ext>
                  </a:extLst>
                </a:gridCol>
                <a:gridCol w="3311267">
                  <a:extLst>
                    <a:ext uri="{9D8B030D-6E8A-4147-A177-3AD203B41FA5}">
                      <a16:colId xmlns:a16="http://schemas.microsoft.com/office/drawing/2014/main" xmlns="" val="34708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Фреймворк (технология)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Версия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Использование в работе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08925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Предобработка текста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natasha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1.4.0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Распознавание именованных сущностей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(NER)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5758098"/>
                  </a:ext>
                </a:extLst>
              </a:tr>
              <a:tr h="244482">
                <a:tc vMerge="1"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pymorphy2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Лемматизация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текста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69865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нейросетевой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модели классификатора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torch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1.8.1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Точная настройка (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fine-tuning)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языковой модели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BERT (Bidirectional Encoder Representations from Transformers)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9500516"/>
                  </a:ext>
                </a:extLst>
              </a:tr>
              <a:tr h="178297">
                <a:tc vMerge="1"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-transformers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1.1.0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5444975"/>
                  </a:ext>
                </a:extLst>
              </a:tr>
              <a:tr h="24186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тематической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bigartm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0.10.1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Обучение иерархической тематической модели на основе аддитивной регуляризации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9640375"/>
                  </a:ext>
                </a:extLst>
              </a:tr>
              <a:tr h="173943">
                <a:tc row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REST-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сервиса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1.1.2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REST-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0959166"/>
                  </a:ext>
                </a:extLst>
              </a:tr>
              <a:tr h="173943">
                <a:tc v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3.31.1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База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9713709"/>
                  </a:ext>
                </a:extLst>
              </a:tr>
              <a:tr h="21588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Веб-интерфейс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streamlit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0.82.0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Пользовательский веб-интерфейс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538844"/>
                  </a:ext>
                </a:extLst>
              </a:tr>
              <a:tr h="264947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Контейнеризация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docker, 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docker-compose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20.10.6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Контейнеризация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REST-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сервиса и пользовательского веб-интерфейса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100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Развертывание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AWS EC2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Amazon Linux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Запуск разработанных сервисов на экземпляре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EC2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 публичным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IP 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адресом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9375399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422" y="786727"/>
            <a:ext cx="8413264" cy="1076325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и тестирование моделей 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Paperspace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GPU NVIDIA Quadro P5000 16 Gb GDDR5X;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3.6.9.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BA8AE132-BA7B-44C5-8674-F09BE5A6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284"/>
            <a:ext cx="9144000" cy="1872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НЕЙРОСЕТЕВОЙ МОДЕЛИ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33001361-B687-4CD6-A823-273B9142F8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7" t="2470" r="22079"/>
          <a:stretch/>
        </p:blipFill>
        <p:spPr>
          <a:xfrm>
            <a:off x="193935" y="3897121"/>
            <a:ext cx="4203133" cy="2525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C5918054-9EE5-44C1-B15F-0AC5FF59085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12889" y="3896346"/>
            <a:ext cx="4524263" cy="18722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D7ABCDAD-8275-482E-B81D-051E3B3850AD}"/>
              </a:ext>
            </a:extLst>
          </p:cNvPr>
          <p:cNvSpPr/>
          <p:nvPr/>
        </p:nvSpPr>
        <p:spPr>
          <a:xfrm>
            <a:off x="3469183" y="858549"/>
            <a:ext cx="2577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модели</a:t>
            </a:r>
            <a:endParaRPr lang="ru-RU" sz="24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4D46426B-05E2-47E7-8A8C-407743342FC0}"/>
              </a:ext>
            </a:extLst>
          </p:cNvPr>
          <p:cNvSpPr/>
          <p:nvPr/>
        </p:nvSpPr>
        <p:spPr>
          <a:xfrm>
            <a:off x="1233222" y="3429000"/>
            <a:ext cx="2391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24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2342E03D-0A97-4799-8700-BF2C75E06A2D}"/>
              </a:ext>
            </a:extLst>
          </p:cNvPr>
          <p:cNvSpPr/>
          <p:nvPr/>
        </p:nvSpPr>
        <p:spPr>
          <a:xfrm>
            <a:off x="5025295" y="3423796"/>
            <a:ext cx="3734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слоя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5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DFC94C0-AA9B-4AEA-9EAD-9DE09AEA0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18" y="718457"/>
            <a:ext cx="3602077" cy="61095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51171"/>
            <a:ext cx="7886700" cy="707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92665" y="6361865"/>
            <a:ext cx="2057400" cy="365125"/>
          </a:xfrm>
        </p:spPr>
        <p:txBody>
          <a:bodyPr/>
          <a:lstStyle/>
          <a:p>
            <a:fld id="{9E87C8B5-9FD9-45E2-9377-3F09B235DD4F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0274E3-EE9D-4C47-BD67-EC2645C7E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675" y="0"/>
            <a:ext cx="1076325" cy="1076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xmlns="" id="{ADB4B1E9-9C12-4E45-B754-A357AA762C2A}"/>
                  </a:ext>
                </a:extLst>
              </p:cNvPr>
              <p:cNvSpPr/>
              <p:nvPr/>
            </p:nvSpPr>
            <p:spPr>
              <a:xfrm>
                <a:off x="93164" y="1078944"/>
                <a:ext cx="4824948" cy="615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ADB4B1E9-9C12-4E45-B754-A357AA762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" y="1078944"/>
                <a:ext cx="4824948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xmlns="" id="{BE45B017-6D5C-4A65-8047-068569EF0BF7}"/>
                  </a:ext>
                </a:extLst>
              </p:cNvPr>
              <p:cNvSpPr/>
              <p:nvPr/>
            </p:nvSpPr>
            <p:spPr>
              <a:xfrm>
                <a:off x="93164" y="1753466"/>
                <a:ext cx="2362377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E45B017-6D5C-4A65-8047-068569EF0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" y="1753466"/>
                <a:ext cx="2362377" cy="615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xmlns="" id="{D8F4505E-819D-4FEC-A416-463A48AD196C}"/>
                  </a:ext>
                </a:extLst>
              </p:cNvPr>
              <p:cNvSpPr/>
              <p:nvPr/>
            </p:nvSpPr>
            <p:spPr>
              <a:xfrm>
                <a:off x="93164" y="2376548"/>
                <a:ext cx="2024272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D8F4505E-819D-4FEC-A416-463A48AD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" y="2376548"/>
                <a:ext cx="2024272" cy="615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xmlns="" id="{9D0F62BD-9172-4C39-8ABF-C3E938DD10C1}"/>
                  </a:ext>
                </a:extLst>
              </p:cNvPr>
              <p:cNvSpPr/>
              <p:nvPr/>
            </p:nvSpPr>
            <p:spPr>
              <a:xfrm>
                <a:off x="93164" y="3041610"/>
                <a:ext cx="2914644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i="1"/>
                        <m:t>F</m:t>
                      </m:r>
                      <m:r>
                        <m:rPr>
                          <m:nor/>
                        </m:rPr>
                        <a:rPr lang="ru-RU" i="1"/>
                        <m:t>1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=2⋅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9D0F62BD-9172-4C39-8ABF-C3E938DD1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" y="3041610"/>
                <a:ext cx="2914644" cy="6649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xmlns="" id="{0380D34A-BFD7-41A2-A212-10FD1A43C52C}"/>
                  </a:ext>
                </a:extLst>
              </p:cNvPr>
              <p:cNvSpPr/>
              <p:nvPr/>
            </p:nvSpPr>
            <p:spPr>
              <a:xfrm>
                <a:off x="43820" y="3738606"/>
                <a:ext cx="5481651" cy="727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𝑀𝐶𝐶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0380D34A-BFD7-41A2-A212-10FD1A43C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" y="3738606"/>
                <a:ext cx="5481651" cy="7271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36A2A08C-786C-4FBD-B1F8-F094D53CDD33}"/>
              </a:ext>
            </a:extLst>
          </p:cNvPr>
          <p:cNvSpPr/>
          <p:nvPr/>
        </p:nvSpPr>
        <p:spPr>
          <a:xfrm>
            <a:off x="93164" y="1060559"/>
            <a:ext cx="5432307" cy="3389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Таблица 21">
            <a:extLst>
              <a:ext uri="{FF2B5EF4-FFF2-40B4-BE49-F238E27FC236}">
                <a16:creationId xmlns:a16="http://schemas.microsoft.com/office/drawing/2014/main" xmlns="" id="{6193D036-01A7-4B50-B92D-85F8F997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9115"/>
              </p:ext>
            </p:extLst>
          </p:nvPr>
        </p:nvGraphicFramePr>
        <p:xfrm>
          <a:off x="93164" y="4571353"/>
          <a:ext cx="543230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8146">
                  <a:extLst>
                    <a:ext uri="{9D8B030D-6E8A-4147-A177-3AD203B41FA5}">
                      <a16:colId xmlns:a16="http://schemas.microsoft.com/office/drawing/2014/main" xmlns="" val="1668454030"/>
                    </a:ext>
                  </a:extLst>
                </a:gridCol>
                <a:gridCol w="2924162">
                  <a:extLst>
                    <a:ext uri="{9D8B030D-6E8A-4147-A177-3AD203B41FA5}">
                      <a16:colId xmlns:a16="http://schemas.microsoft.com/office/drawing/2014/main" xmlns="" val="2825249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Метрика качества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для модели </a:t>
                      </a:r>
                      <a:r>
                        <a:rPr lang="en-US" dirty="0"/>
                        <a:t>BERT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16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accuracy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778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precision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753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recall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139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F1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658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MCC</a:t>
                      </a:r>
                      <a:endParaRPr lang="ru-R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226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2428</TotalTime>
  <Words>2691</Words>
  <Application>Microsoft Office PowerPoint</Application>
  <PresentationFormat>Экран (4:3)</PresentationFormat>
  <Paragraphs>426</Paragraphs>
  <Slides>24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Разработка интеллектуальной системы автоматизированной обработки обращений граждан</vt:lpstr>
      <vt:lpstr>АКТУАЛЬНОСТЬ</vt:lpstr>
      <vt:lpstr>ЦЕЛЬ И ЗАДАЧИ ИССЛЕДОВАНИЯ</vt:lpstr>
      <vt:lpstr>ОБЗОР АНАЛОГОВ</vt:lpstr>
      <vt:lpstr>ИСХОДНЫЕ ДАННЫЕ</vt:lpstr>
      <vt:lpstr>ДИАГРАММА ВАРИАНТОВ ИСПОЛЬЗОВАНИЯ</vt:lpstr>
      <vt:lpstr>ИСПОЛЬЗУЕМЫЕ ТЕХНОЛОГИИ</vt:lpstr>
      <vt:lpstr>ОБУЧЕНИЕ НЕЙРОСЕТЕВОЙ МОДЕЛИ</vt:lpstr>
      <vt:lpstr>МЕТРИКИ КАЧЕСТВА МОДЕЛИ</vt:lpstr>
      <vt:lpstr>ОБУЧЕНИЕ ТЕМАТИЧЕСКОЙ МОДЕЛИ</vt:lpstr>
      <vt:lpstr>ДИАГРАММА РАЗВЕРТЫВАНИЯ СИСТЕМЫ</vt:lpstr>
      <vt:lpstr>ДИАГРАММА ДЕЯТЕЛЬНОСТИ</vt:lpstr>
      <vt:lpstr>ПОЛЬЗОВАТЕЛЬСКИЙ ВЕБ-ИНТЕРФЕЙС</vt:lpstr>
      <vt:lpstr>ТЕСТИРОВАНИЕ</vt:lpstr>
      <vt:lpstr>ОСНОВНЫЕ РЕЗУЛЬТАТЫ</vt:lpstr>
      <vt:lpstr>Презентация PowerPoint</vt:lpstr>
      <vt:lpstr>ДОПОЛНИТЕЛЬНЫЕ СЛАЙДЫ</vt:lpstr>
      <vt:lpstr>АЛГОРИТМ ПРЕДОБРАБОТКИ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Kseniia Nikolskaia</dc:creator>
  <cp:lastModifiedBy>vitomskovav</cp:lastModifiedBy>
  <cp:revision>336</cp:revision>
  <cp:lastPrinted>2021-05-20T16:49:38Z</cp:lastPrinted>
  <dcterms:created xsi:type="dcterms:W3CDTF">2020-05-09T18:58:24Z</dcterms:created>
  <dcterms:modified xsi:type="dcterms:W3CDTF">2021-06-07T09:07:55Z</dcterms:modified>
</cp:coreProperties>
</file>