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4" r:id="rId6"/>
    <p:sldId id="257" r:id="rId7"/>
    <p:sldId id="266" r:id="rId8"/>
    <p:sldId id="265" r:id="rId9"/>
    <p:sldId id="267" r:id="rId10"/>
    <p:sldId id="258" r:id="rId11"/>
    <p:sldId id="269" r:id="rId12"/>
    <p:sldId id="271" r:id="rId13"/>
    <p:sldId id="259" r:id="rId14"/>
    <p:sldId id="260" r:id="rId15"/>
    <p:sldId id="270" r:id="rId16"/>
    <p:sldId id="263" r:id="rId17"/>
    <p:sldId id="268" r:id="rId1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32D46-D13A-453B-A199-B29DF485240F}" v="1" dt="2025-10-17T08:53:05.06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 PANASIUK (8NN)" userId="fbcfad7c-c4f8-496a-9fac-5097aac28816" providerId="ADAL" clId="{F4B95267-B770-4ABF-A1EF-A78C1E467196}"/>
    <pc:docChg chg="modSld">
      <pc:chgData name="Aleks PANASIUK (8NN)" userId="fbcfad7c-c4f8-496a-9fac-5097aac28816" providerId="ADAL" clId="{F4B95267-B770-4ABF-A1EF-A78C1E467196}" dt="2025-10-17T08:53:05.062" v="3" actId="20578"/>
      <pc:docMkLst>
        <pc:docMk/>
      </pc:docMkLst>
      <pc:sldChg chg="modSp mod">
        <pc:chgData name="Aleks PANASIUK (8NN)" userId="fbcfad7c-c4f8-496a-9fac-5097aac28816" providerId="ADAL" clId="{F4B95267-B770-4ABF-A1EF-A78C1E467196}" dt="2025-10-17T08:25:04.261" v="1" actId="1036"/>
        <pc:sldMkLst>
          <pc:docMk/>
          <pc:sldMk cId="3572340170" sldId="257"/>
        </pc:sldMkLst>
        <pc:picChg chg="mod">
          <ac:chgData name="Aleks PANASIUK (8NN)" userId="fbcfad7c-c4f8-496a-9fac-5097aac28816" providerId="ADAL" clId="{F4B95267-B770-4ABF-A1EF-A78C1E467196}" dt="2025-10-17T08:25:04.261" v="1" actId="1036"/>
          <ac:picMkLst>
            <pc:docMk/>
            <pc:sldMk cId="3572340170" sldId="257"/>
            <ac:picMk id="5" creationId="{00000000-0000-0000-0000-000000000000}"/>
          </ac:picMkLst>
        </pc:picChg>
      </pc:sldChg>
      <pc:sldChg chg="modNotesTx">
        <pc:chgData name="Aleks PANASIUK (8NN)" userId="fbcfad7c-c4f8-496a-9fac-5097aac28816" providerId="ADAL" clId="{F4B95267-B770-4ABF-A1EF-A78C1E467196}" dt="2025-10-17T08:26:27.940" v="2" actId="20577"/>
        <pc:sldMkLst>
          <pc:docMk/>
          <pc:sldMk cId="1173940429" sldId="258"/>
        </pc:sldMkLst>
      </pc:sldChg>
      <pc:sldChg chg="modSp">
        <pc:chgData name="Aleks PANASIUK (8NN)" userId="fbcfad7c-c4f8-496a-9fac-5097aac28816" providerId="ADAL" clId="{F4B95267-B770-4ABF-A1EF-A78C1E467196}" dt="2025-10-17T08:53:05.062" v="3" actId="20578"/>
        <pc:sldMkLst>
          <pc:docMk/>
          <pc:sldMk cId="1043320436" sldId="259"/>
        </pc:sldMkLst>
        <pc:spChg chg="mod">
          <ac:chgData name="Aleks PANASIUK (8NN)" userId="fbcfad7c-c4f8-496a-9fac-5097aac28816" providerId="ADAL" clId="{F4B95267-B770-4ABF-A1EF-A78C1E467196}" dt="2025-10-17T08:53:05.062" v="3" actId="20578"/>
          <ac:spMkLst>
            <pc:docMk/>
            <pc:sldMk cId="1043320436" sldId="259"/>
            <ac:spMk id="3" creationId="{00000000-0000-0000-0000-000000000000}"/>
          </ac:spMkLst>
        </pc:spChg>
      </pc:sldChg>
    </pc:docChg>
  </pc:docChgLst>
  <pc:docChgLst>
    <pc:chgData name="Rebecca Brinkman" userId="5ea536e3-dd80-4119-afd9-26cccb078404" providerId="ADAL" clId="{4754B696-AC9E-461F-88D7-651A011CFAFE}"/>
    <pc:docChg chg="undo custSel addSld modSld">
      <pc:chgData name="Rebecca Brinkman" userId="5ea536e3-dd80-4119-afd9-26cccb078404" providerId="ADAL" clId="{4754B696-AC9E-461F-88D7-651A011CFAFE}" dt="2025-10-17T08:02:22.267" v="609" actId="20577"/>
      <pc:docMkLst>
        <pc:docMk/>
      </pc:docMkLst>
      <pc:sldChg chg="modSp mod">
        <pc:chgData name="Rebecca Brinkman" userId="5ea536e3-dd80-4119-afd9-26cccb078404" providerId="ADAL" clId="{4754B696-AC9E-461F-88D7-651A011CFAFE}" dt="2025-10-14T09:52:50.789" v="277" actId="20577"/>
        <pc:sldMkLst>
          <pc:docMk/>
          <pc:sldMk cId="2689367827" sldId="256"/>
        </pc:sldMkLst>
        <pc:spChg chg="mod">
          <ac:chgData name="Rebecca Brinkman" userId="5ea536e3-dd80-4119-afd9-26cccb078404" providerId="ADAL" clId="{4754B696-AC9E-461F-88D7-651A011CFAFE}" dt="2025-10-14T09:52:50.789" v="277" actId="20577"/>
          <ac:spMkLst>
            <pc:docMk/>
            <pc:sldMk cId="2689367827" sldId="256"/>
            <ac:spMk id="3" creationId="{00000000-0000-0000-0000-000000000000}"/>
          </ac:spMkLst>
        </pc:spChg>
      </pc:sldChg>
      <pc:sldChg chg="modSp mod">
        <pc:chgData name="Rebecca Brinkman" userId="5ea536e3-dd80-4119-afd9-26cccb078404" providerId="ADAL" clId="{4754B696-AC9E-461F-88D7-651A011CFAFE}" dt="2025-10-14T09:55:30.948" v="608" actId="207"/>
        <pc:sldMkLst>
          <pc:docMk/>
          <pc:sldMk cId="3572340170" sldId="257"/>
        </pc:sldMkLst>
        <pc:spChg chg="mod">
          <ac:chgData name="Rebecca Brinkman" userId="5ea536e3-dd80-4119-afd9-26cccb078404" providerId="ADAL" clId="{4754B696-AC9E-461F-88D7-651A011CFAFE}" dt="2025-10-14T09:55:30.948" v="608" actId="207"/>
          <ac:spMkLst>
            <pc:docMk/>
            <pc:sldMk cId="3572340170" sldId="257"/>
            <ac:spMk id="4" creationId="{00000000-0000-0000-0000-000000000000}"/>
          </ac:spMkLst>
        </pc:spChg>
        <pc:spChg chg="mod">
          <ac:chgData name="Rebecca Brinkman" userId="5ea536e3-dd80-4119-afd9-26cccb078404" providerId="ADAL" clId="{4754B696-AC9E-461F-88D7-651A011CFAFE}" dt="2025-10-14T09:55:21.839" v="606" actId="20577"/>
          <ac:spMkLst>
            <pc:docMk/>
            <pc:sldMk cId="3572340170" sldId="257"/>
            <ac:spMk id="7" creationId="{00000000-0000-0000-0000-000000000000}"/>
          </ac:spMkLst>
        </pc:spChg>
      </pc:sldChg>
      <pc:sldChg chg="modSp mod">
        <pc:chgData name="Rebecca Brinkman" userId="5ea536e3-dd80-4119-afd9-26cccb078404" providerId="ADAL" clId="{4754B696-AC9E-461F-88D7-651A011CFAFE}" dt="2025-10-14T09:51:58.115" v="219" actId="20577"/>
        <pc:sldMkLst>
          <pc:docMk/>
          <pc:sldMk cId="1043320436" sldId="259"/>
        </pc:sldMkLst>
        <pc:spChg chg="mod">
          <ac:chgData name="Rebecca Brinkman" userId="5ea536e3-dd80-4119-afd9-26cccb078404" providerId="ADAL" clId="{4754B696-AC9E-461F-88D7-651A011CFAFE}" dt="2025-10-14T09:51:58.115" v="219" actId="20577"/>
          <ac:spMkLst>
            <pc:docMk/>
            <pc:sldMk cId="1043320436" sldId="259"/>
            <ac:spMk id="3" creationId="{00000000-0000-0000-0000-000000000000}"/>
          </ac:spMkLst>
        </pc:spChg>
      </pc:sldChg>
      <pc:sldChg chg="addSp modSp mod modAnim">
        <pc:chgData name="Rebecca Brinkman" userId="5ea536e3-dd80-4119-afd9-26cccb078404" providerId="ADAL" clId="{4754B696-AC9E-461F-88D7-651A011CFAFE}" dt="2025-10-17T08:02:22.267" v="609" actId="20577"/>
        <pc:sldMkLst>
          <pc:docMk/>
          <pc:sldMk cId="213315695" sldId="264"/>
        </pc:sldMkLst>
        <pc:spChg chg="add mod">
          <ac:chgData name="Rebecca Brinkman" userId="5ea536e3-dd80-4119-afd9-26cccb078404" providerId="ADAL" clId="{4754B696-AC9E-461F-88D7-651A011CFAFE}" dt="2025-10-17T08:02:22.267" v="609" actId="20577"/>
          <ac:spMkLst>
            <pc:docMk/>
            <pc:sldMk cId="213315695" sldId="264"/>
            <ac:spMk id="2" creationId="{EE4DDBCE-7F9F-9095-AC51-D9091550E295}"/>
          </ac:spMkLst>
        </pc:spChg>
        <pc:spChg chg="mod">
          <ac:chgData name="Rebecca Brinkman" userId="5ea536e3-dd80-4119-afd9-26cccb078404" providerId="ADAL" clId="{4754B696-AC9E-461F-88D7-651A011CFAFE}" dt="2025-10-14T09:53:45.927" v="395" actId="13926"/>
          <ac:spMkLst>
            <pc:docMk/>
            <pc:sldMk cId="213315695" sldId="264"/>
            <ac:spMk id="4" creationId="{00000000-0000-0000-0000-000000000000}"/>
          </ac:spMkLst>
        </pc:spChg>
      </pc:sldChg>
      <pc:sldChg chg="modSp mod">
        <pc:chgData name="Rebecca Brinkman" userId="5ea536e3-dd80-4119-afd9-26cccb078404" providerId="ADAL" clId="{4754B696-AC9E-461F-88D7-651A011CFAFE}" dt="2025-10-14T09:54:44.341" v="524" actId="27636"/>
        <pc:sldMkLst>
          <pc:docMk/>
          <pc:sldMk cId="501898522" sldId="265"/>
        </pc:sldMkLst>
        <pc:spChg chg="mod">
          <ac:chgData name="Rebecca Brinkman" userId="5ea536e3-dd80-4119-afd9-26cccb078404" providerId="ADAL" clId="{4754B696-AC9E-461F-88D7-651A011CFAFE}" dt="2025-10-14T09:54:44.341" v="524" actId="27636"/>
          <ac:spMkLst>
            <pc:docMk/>
            <pc:sldMk cId="501898522" sldId="265"/>
            <ac:spMk id="3" creationId="{00000000-0000-0000-0000-000000000000}"/>
          </ac:spMkLst>
        </pc:spChg>
      </pc:sldChg>
      <pc:sldChg chg="addSp modSp new mod">
        <pc:chgData name="Rebecca Brinkman" userId="5ea536e3-dd80-4119-afd9-26cccb078404" providerId="ADAL" clId="{4754B696-AC9E-461F-88D7-651A011CFAFE}" dt="2025-10-14T09:51:39.569" v="166" actId="20577"/>
        <pc:sldMkLst>
          <pc:docMk/>
          <pc:sldMk cId="3514105236" sldId="271"/>
        </pc:sldMkLst>
        <pc:spChg chg="add mod">
          <ac:chgData name="Rebecca Brinkman" userId="5ea536e3-dd80-4119-afd9-26cccb078404" providerId="ADAL" clId="{4754B696-AC9E-461F-88D7-651A011CFAFE}" dt="2025-10-14T09:51:16.538" v="104" actId="13926"/>
          <ac:spMkLst>
            <pc:docMk/>
            <pc:sldMk cId="3514105236" sldId="271"/>
            <ac:spMk id="2" creationId="{8697A417-C385-6EAF-66B0-47B5D20BD7EC}"/>
          </ac:spMkLst>
        </pc:spChg>
        <pc:spChg chg="add mod">
          <ac:chgData name="Rebecca Brinkman" userId="5ea536e3-dd80-4119-afd9-26cccb078404" providerId="ADAL" clId="{4754B696-AC9E-461F-88D7-651A011CFAFE}" dt="2025-10-14T09:51:39.569" v="166" actId="20577"/>
          <ac:spMkLst>
            <pc:docMk/>
            <pc:sldMk cId="3514105236" sldId="271"/>
            <ac:spMk id="5" creationId="{829BAC4F-A367-FD2A-F369-A52DA7B369BE}"/>
          </ac:spMkLst>
        </pc:spChg>
        <pc:picChg chg="add mod">
          <ac:chgData name="Rebecca Brinkman" userId="5ea536e3-dd80-4119-afd9-26cccb078404" providerId="ADAL" clId="{4754B696-AC9E-461F-88D7-651A011CFAFE}" dt="2025-10-14T09:50:58.938" v="98" actId="14100"/>
          <ac:picMkLst>
            <pc:docMk/>
            <pc:sldMk cId="3514105236" sldId="271"/>
            <ac:picMk id="4" creationId="{95660842-1395-ED9C-088B-A8D49600A3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DB66D-7D09-4224-9106-7A6B24F52107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82ECF-6DE7-4DA8-A31B-1E4516409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55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82ECF-6DE7-4DA8-A31B-1E4516409A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8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next slide</a:t>
            </a:r>
            <a:r>
              <a:rPr lang="en-GB" baseline="0" dirty="0"/>
              <a:t> to for enlarged map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82ECF-6DE7-4DA8-A31B-1E4516409A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94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82ECF-6DE7-4DA8-A31B-1E4516409A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42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5 min 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82ECF-6DE7-4DA8-A31B-1E4516409AA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62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per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82ECF-6DE7-4DA8-A31B-1E4516409AA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4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43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4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7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4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47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PAqfTNia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4648200" cy="1752600"/>
          </a:xfr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GB" b="1" u="sng" dirty="0">
                <a:solidFill>
                  <a:schemeClr val="tx1"/>
                </a:solidFill>
              </a:rPr>
              <a:t>Starter Activity:</a:t>
            </a:r>
          </a:p>
          <a:p>
            <a:r>
              <a:rPr lang="en-GB" dirty="0">
                <a:solidFill>
                  <a:schemeClr val="tx1"/>
                </a:solidFill>
              </a:rPr>
              <a:t>Why do we use more oil than 100 years ago? Try to come up with 10 reasons and write them down</a:t>
            </a:r>
          </a:p>
        </p:txBody>
      </p:sp>
      <p:pic>
        <p:nvPicPr>
          <p:cNvPr id="5" name="Picture 4" descr="http://www.babylonpuzzles.com/6462-79-thickbox/1000-pcs---times-square--new-york---neon-by-educa.jpg"/>
          <p:cNvPicPr>
            <a:picLocks noChangeAspect="1" noChangeArrowheads="1"/>
          </p:cNvPicPr>
          <p:nvPr/>
        </p:nvPicPr>
        <p:blipFill>
          <a:blip r:embed="rId3" cstate="print"/>
          <a:srcRect t="14940" r="1393" b="16333"/>
          <a:stretch>
            <a:fillRect/>
          </a:stretch>
        </p:blipFill>
        <p:spPr bwMode="auto">
          <a:xfrm>
            <a:off x="838200" y="3124200"/>
            <a:ext cx="5562600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http://farm3.static.flickr.com/2100/2363478816_636c9346f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124200"/>
            <a:ext cx="5791200" cy="37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A41113B-E297-47F1-A231-95F54072FCC4}"/>
              </a:ext>
            </a:extLst>
          </p:cNvPr>
          <p:cNvSpPr/>
          <p:nvPr/>
        </p:nvSpPr>
        <p:spPr>
          <a:xfrm>
            <a:off x="8117886" y="533400"/>
            <a:ext cx="2052228" cy="2052228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DBBA4-44AB-4C51-BE0F-1E81455ECCCA}"/>
              </a:ext>
            </a:extLst>
          </p:cNvPr>
          <p:cNvSpPr/>
          <p:nvPr/>
        </p:nvSpPr>
        <p:spPr>
          <a:xfrm>
            <a:off x="8686800" y="533400"/>
            <a:ext cx="2052228" cy="205222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262EF-AD71-49B9-9369-835765A07535}"/>
              </a:ext>
            </a:extLst>
          </p:cNvPr>
          <p:cNvSpPr txBox="1"/>
          <p:nvPr/>
        </p:nvSpPr>
        <p:spPr>
          <a:xfrm>
            <a:off x="8384016" y="132868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2 minutes</a:t>
            </a:r>
          </a:p>
        </p:txBody>
      </p:sp>
    </p:spTree>
    <p:extLst>
      <p:ext uri="{BB962C8B-B14F-4D97-AF65-F5344CB8AC3E}">
        <p14:creationId xmlns:p14="http://schemas.microsoft.com/office/powerpoint/2010/main" val="268936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305800" cy="5029200"/>
          </a:xfr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u="sng" dirty="0"/>
              <a:t>TASK:</a:t>
            </a:r>
          </a:p>
          <a:p>
            <a:pPr marL="0" indent="0">
              <a:buNone/>
            </a:pPr>
            <a:r>
              <a:rPr lang="en-GB" dirty="0"/>
              <a:t> use the article you have just read (the word document) to </a:t>
            </a:r>
            <a:r>
              <a:rPr lang="en-GB" dirty="0" err="1"/>
              <a:t>oanswer</a:t>
            </a:r>
            <a:r>
              <a:rPr lang="en-GB" dirty="0"/>
              <a:t> the below questions (in full sentences):</a:t>
            </a:r>
          </a:p>
          <a:p>
            <a:pPr marL="514350" indent="-514350">
              <a:buAutoNum type="arabicPeriod"/>
            </a:pPr>
            <a:r>
              <a:rPr lang="en-GB" dirty="0"/>
              <a:t>What percentage of the world’s oil reserves are found in this region?</a:t>
            </a:r>
          </a:p>
          <a:p>
            <a:pPr marL="514350" indent="-514350">
              <a:buAutoNum type="arabicPeriod"/>
            </a:pPr>
            <a:r>
              <a:rPr lang="en-GB" dirty="0"/>
              <a:t>Which countries make up this total?</a:t>
            </a:r>
          </a:p>
          <a:p>
            <a:pPr marL="514350" indent="-514350">
              <a:buAutoNum type="arabicPeriod"/>
            </a:pPr>
            <a:r>
              <a:rPr lang="en-GB" dirty="0"/>
              <a:t>Who are other main producers of oil in the region?</a:t>
            </a:r>
          </a:p>
          <a:p>
            <a:pPr marL="514350" indent="-514350">
              <a:buAutoNum type="arabicPeriod"/>
            </a:pPr>
            <a:r>
              <a:rPr lang="en-GB" dirty="0"/>
              <a:t>When was the oil discovered?</a:t>
            </a:r>
          </a:p>
          <a:p>
            <a:pPr marL="514350" indent="-514350">
              <a:buAutoNum type="arabicPeriod"/>
            </a:pPr>
            <a:r>
              <a:rPr lang="en-GB" dirty="0"/>
              <a:t>What have all the countries </a:t>
            </a:r>
            <a:r>
              <a:rPr lang="en-GB" dirty="0" err="1"/>
              <a:t>dne</a:t>
            </a:r>
            <a:r>
              <a:rPr lang="en-GB" dirty="0"/>
              <a:t> to diversify their economies?</a:t>
            </a:r>
          </a:p>
          <a:p>
            <a:pPr marL="0" indent="0">
              <a:buNone/>
            </a:pPr>
            <a:r>
              <a:rPr lang="en-GB" b="1" u="sng" dirty="0"/>
              <a:t>EXT: </a:t>
            </a:r>
            <a:r>
              <a:rPr lang="en-GB" dirty="0"/>
              <a:t>Research 5 facts about oil in Saudi Arabia and/or Iraq.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82" y="0"/>
            <a:ext cx="7605480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LO3: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C795E0-64A6-451C-8DCE-10BA62023E89}"/>
              </a:ext>
            </a:extLst>
          </p:cNvPr>
          <p:cNvSpPr/>
          <p:nvPr/>
        </p:nvSpPr>
        <p:spPr>
          <a:xfrm>
            <a:off x="9753600" y="4343400"/>
            <a:ext cx="2052228" cy="2052228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FE3CC2-C8D2-4BC6-AECA-4A01463FED1D}"/>
              </a:ext>
            </a:extLst>
          </p:cNvPr>
          <p:cNvSpPr/>
          <p:nvPr/>
        </p:nvSpPr>
        <p:spPr>
          <a:xfrm>
            <a:off x="9753600" y="4360889"/>
            <a:ext cx="2052228" cy="20522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23155-ADE6-4681-8D80-B967D094F887}"/>
              </a:ext>
            </a:extLst>
          </p:cNvPr>
          <p:cNvSpPr txBox="1"/>
          <p:nvPr/>
        </p:nvSpPr>
        <p:spPr>
          <a:xfrm>
            <a:off x="10019730" y="513868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104332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11734800" cy="5943600"/>
          </a:xfr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TASK:</a:t>
            </a:r>
          </a:p>
          <a:p>
            <a:pPr marL="0" indent="0">
              <a:buNone/>
            </a:pPr>
            <a:r>
              <a:rPr lang="en-GB" dirty="0"/>
              <a:t>Check your answers:</a:t>
            </a:r>
          </a:p>
          <a:p>
            <a:pPr marL="514350" indent="-514350">
              <a:buAutoNum type="arabicPeriod"/>
            </a:pPr>
            <a:r>
              <a:rPr lang="en-GB" dirty="0"/>
              <a:t>What percentage of the world’s oil reserves are found in this region?</a:t>
            </a:r>
          </a:p>
          <a:p>
            <a:pPr marL="514350" indent="-514350">
              <a:buAutoNum type="arabicPeriod"/>
            </a:pPr>
            <a:r>
              <a:rPr lang="en-GB" dirty="0"/>
              <a:t>Which countries make up this total?</a:t>
            </a:r>
          </a:p>
          <a:p>
            <a:pPr marL="514350" indent="-514350">
              <a:buAutoNum type="arabicPeriod"/>
            </a:pPr>
            <a:r>
              <a:rPr lang="en-GB" dirty="0"/>
              <a:t>Who are other main producers of oil in the region?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When was the oil discovered?</a:t>
            </a:r>
          </a:p>
          <a:p>
            <a:pPr marL="514350" indent="-514350">
              <a:buAutoNum type="arabicPeriod"/>
            </a:pPr>
            <a:r>
              <a:rPr lang="en-GB" dirty="0"/>
              <a:t>What have all the countries done to diversify their economies?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782" y="0"/>
            <a:ext cx="8984383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check: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24361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60%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2667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Saudi Arabia, Iran, Iraq, Kuwait  &amp; UAE.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396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Qatar, Oman, Yemen, Bahrain, Syria, Libya, Egypt, and Sudan</a:t>
            </a:r>
            <a:endParaRPr lang="en-GB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199" y="4690645"/>
            <a:ext cx="283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Early 20</a:t>
            </a:r>
            <a:r>
              <a:rPr lang="en-GB" sz="2400" b="1" baseline="30000" dirty="0"/>
              <a:t>th</a:t>
            </a:r>
            <a:r>
              <a:rPr lang="en-GB" sz="2400" b="1" dirty="0"/>
              <a:t> Century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46082" y="5791200"/>
            <a:ext cx="196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Industrialised</a:t>
            </a:r>
          </a:p>
        </p:txBody>
      </p:sp>
    </p:spTree>
    <p:extLst>
      <p:ext uri="{BB962C8B-B14F-4D97-AF65-F5344CB8AC3E}">
        <p14:creationId xmlns:p14="http://schemas.microsoft.com/office/powerpoint/2010/main" val="41814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12128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751" y="5211771"/>
            <a:ext cx="1714804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outcome: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29" y="2754570"/>
            <a:ext cx="1982754" cy="1138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</a:rPr>
              <a:t>Learning question: </a:t>
            </a:r>
            <a:r>
              <a:rPr lang="en-GB" sz="1600" dirty="0">
                <a:solidFill>
                  <a:schemeClr val="tx1"/>
                </a:solidFill>
              </a:rPr>
              <a:t>(Learning Objective)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905" y="948469"/>
            <a:ext cx="1215008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5634" y="835379"/>
            <a:ext cx="8429374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Oil as a resource.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0119286" y="141990"/>
            <a:ext cx="1702066" cy="42424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fld id="{5FF0BAB8-460D-4755-ABB2-F7EA43E2C65C}" type="datetime1">
              <a:rPr lang="en-GB" sz="2000" u="sn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17/10/2025</a:t>
            </a:fld>
            <a:endParaRPr lang="en-GB" sz="20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3029683"/>
            <a:ext cx="868847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water cause conflict?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38105" y="5094058"/>
            <a:ext cx="270291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/>
              <a:t>LO1: To </a:t>
            </a:r>
            <a:r>
              <a:rPr lang="en-GB" sz="2400" b="1" dirty="0"/>
              <a:t>locate</a:t>
            </a:r>
            <a:r>
              <a:rPr lang="en-GB" sz="2400" dirty="0"/>
              <a:t> the world’s major oil reserves.</a:t>
            </a:r>
            <a:endParaRPr lang="en-GB" sz="2400" dirty="0"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9926" y="5145553"/>
            <a:ext cx="3010264" cy="830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LO2: To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explain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what we use oil for.</a:t>
            </a:r>
          </a:p>
        </p:txBody>
      </p:sp>
      <p:sp>
        <p:nvSpPr>
          <p:cNvPr id="3" name="AutoShape 4" descr="Image result for brazil flag"/>
          <p:cNvSpPr>
            <a:spLocks noChangeAspect="1" noChangeArrowheads="1"/>
          </p:cNvSpPr>
          <p:nvPr/>
        </p:nvSpPr>
        <p:spPr bwMode="auto">
          <a:xfrm>
            <a:off x="63500" y="-776288"/>
            <a:ext cx="2171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C8DC4-278A-4882-B0E8-C8AE67A081B5}"/>
              </a:ext>
            </a:extLst>
          </p:cNvPr>
          <p:cNvSpPr txBox="1"/>
          <p:nvPr/>
        </p:nvSpPr>
        <p:spPr>
          <a:xfrm>
            <a:off x="9169444" y="4889291"/>
            <a:ext cx="2651908" cy="15696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LO3: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96" y="4889291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10" y="4828356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74" y="4993561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6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858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TASK: </a:t>
            </a:r>
            <a:r>
              <a:rPr lang="en-GB" dirty="0"/>
              <a:t>What links all these photos?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u="sng" dirty="0"/>
              <a:t>Plenary</a:t>
            </a:r>
          </a:p>
        </p:txBody>
      </p:sp>
      <p:pic>
        <p:nvPicPr>
          <p:cNvPr id="5" name="Picture 4" descr="gasol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3596" y="2916109"/>
            <a:ext cx="2292350" cy="15224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flip-flop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6634" y="2736722"/>
            <a:ext cx="1898650" cy="1812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 descr="Plastic_Bag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1546" y="2585909"/>
            <a:ext cx="1447800" cy="20288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1" descr="CD-DVD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3596" y="4973508"/>
            <a:ext cx="1835150" cy="1663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Lipstick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51446" y="2736722"/>
            <a:ext cx="1765300" cy="16732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6" descr="stuffed-animals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11746" y="4973508"/>
            <a:ext cx="2057400" cy="16462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dawn_dishwashing_liquid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35284" y="4973508"/>
            <a:ext cx="1795462" cy="16462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rayons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15946" y="4973508"/>
            <a:ext cx="2057400" cy="16462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25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904828"/>
              </p:ext>
            </p:extLst>
          </p:nvPr>
        </p:nvGraphicFramePr>
        <p:xfrm>
          <a:off x="0" y="381000"/>
          <a:ext cx="5715000" cy="45719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55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Petrol for cars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Diesel for cars, lorries and ships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Aviation fuel for planes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Credit cards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Plastic bags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Hair brushes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Anti-freeze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Motorcycle Helmets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Carpets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Telephones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Brake fluid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Boats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Glue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Toilet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Shampoo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Household paint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Detergent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Bowls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Fertiliser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Explosives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702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Car tyres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Artificial turf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Football boots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Lipstick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Weed killer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Parachutes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Umbrellas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Food wrappers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Shower curtains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Waterproof coats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Artifical limbs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Roads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Bubble wrap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Drinks bottles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Toothbrushes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Life jackets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Fishing line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Tennis rackets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Roller blades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Eye glasses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Lunch boxes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Flower pots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Toys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Car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Insulation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702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Nail polish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Hair spray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Medicines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Insect repellant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Golf balls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76062"/>
              </p:ext>
            </p:extLst>
          </p:nvPr>
        </p:nvGraphicFramePr>
        <p:xfrm>
          <a:off x="6324600" y="401782"/>
          <a:ext cx="5715000" cy="45719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55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Petrol for cars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Diesel for cars, lorries and ships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Aviation fuel for planes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Credit cards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Plastic bags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Hair brushes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Anti-freeze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Motorcycle Helmets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Carpets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Telephones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Brake fluid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Boats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Glue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Toilet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Shampoo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Household paint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Detergent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Bowls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Fertiliser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Explosives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702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Car tyres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Artificial turf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Football boots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Lipstick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Weed killer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Parachutes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Umbrellas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Food wrappers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Shower curtains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Waterproof coats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Artifical limbs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Roads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Bubble wrap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Drinks bottles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Toothbrushes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Life jackets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Fishing line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Tennis rackets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Roller blades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Eye glasses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Lunch boxes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Flower pots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Toys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Car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Insulation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702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Nail polish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Hair spray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Medicines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Insect repellant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Golf balls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7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12128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751" y="5211771"/>
            <a:ext cx="1714804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Learning outcome: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29" y="2754570"/>
            <a:ext cx="1982754" cy="1138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</a:rPr>
              <a:t>Learning question: </a:t>
            </a:r>
            <a:r>
              <a:rPr lang="en-GB" sz="1600" dirty="0">
                <a:solidFill>
                  <a:schemeClr val="tx1"/>
                </a:solidFill>
              </a:rPr>
              <a:t>(Learning Objective)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905" y="948469"/>
            <a:ext cx="1215008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5634" y="835379"/>
            <a:ext cx="8429374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Oil as a resource.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0119286" y="141990"/>
            <a:ext cx="1702066" cy="42424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fld id="{5FF0BAB8-460D-4755-ABB2-F7EA43E2C65C}" type="datetime1">
              <a:rPr lang="en-GB" sz="2000" u="sn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17/10/2025</a:t>
            </a:fld>
            <a:endParaRPr lang="en-GB" sz="20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3029683"/>
            <a:ext cx="868847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is oil so important?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83117" y="5144960"/>
            <a:ext cx="270291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/>
              <a:t>LO1: To </a:t>
            </a:r>
            <a:r>
              <a:rPr lang="en-GB" sz="2400" b="1" dirty="0"/>
              <a:t>locate</a:t>
            </a:r>
            <a:r>
              <a:rPr lang="en-GB" sz="2400" dirty="0"/>
              <a:t> the world’s major oil reserves.</a:t>
            </a:r>
            <a:endParaRPr lang="en-GB" sz="2400" dirty="0"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9926" y="5145553"/>
            <a:ext cx="3010264" cy="830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LO2: To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explain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what we use oil for.</a:t>
            </a:r>
          </a:p>
        </p:txBody>
      </p:sp>
      <p:sp>
        <p:nvSpPr>
          <p:cNvPr id="3" name="AutoShape 4" descr="Image result for brazil flag"/>
          <p:cNvSpPr>
            <a:spLocks noChangeAspect="1" noChangeArrowheads="1"/>
          </p:cNvSpPr>
          <p:nvPr/>
        </p:nvSpPr>
        <p:spPr bwMode="auto">
          <a:xfrm>
            <a:off x="63500" y="-776288"/>
            <a:ext cx="2171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C8DC4-278A-4882-B0E8-C8AE67A081B5}"/>
              </a:ext>
            </a:extLst>
          </p:cNvPr>
          <p:cNvSpPr txBox="1"/>
          <p:nvPr/>
        </p:nvSpPr>
        <p:spPr>
          <a:xfrm>
            <a:off x="9169444" y="4889291"/>
            <a:ext cx="2651908" cy="15696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LO3: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DDBCE-7F9F-9095-AC51-D9091550E295}"/>
              </a:ext>
            </a:extLst>
          </p:cNvPr>
          <p:cNvSpPr txBox="1"/>
          <p:nvPr/>
        </p:nvSpPr>
        <p:spPr>
          <a:xfrm>
            <a:off x="3581400" y="19812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3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891" y="5534561"/>
            <a:ext cx="7419109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Sentence starters : </a:t>
            </a:r>
          </a:p>
          <a:p>
            <a:r>
              <a:rPr lang="en-GB" sz="2000" dirty="0"/>
              <a:t>Countries with the most oil are……….. with ……billion barrels of oil.</a:t>
            </a:r>
          </a:p>
          <a:p>
            <a:r>
              <a:rPr lang="en-GB" sz="2000" dirty="0"/>
              <a:t>Countries with the least oil are………. with………billion barrels of oil.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1" y="1423660"/>
            <a:ext cx="9064281" cy="40627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0" y="578579"/>
            <a:ext cx="11201400" cy="89255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TASK</a:t>
            </a:r>
            <a:r>
              <a:rPr lang="en-GB" sz="2800" b="1" u="sng" dirty="0"/>
              <a:t>: In a couple of sentences, </a:t>
            </a:r>
            <a:r>
              <a:rPr lang="en-GB" sz="2400" dirty="0"/>
              <a:t>Describe where oil is found in the world.  Use an atlas if you need to, to help you.   Use evidence (numbers) from the image below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6646"/>
            <a:ext cx="6732549" cy="40011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GB" sz="2000" dirty="0"/>
              <a:t>LO1: To </a:t>
            </a:r>
            <a:r>
              <a:rPr lang="en-GB" sz="2000" b="1" dirty="0"/>
              <a:t>locate</a:t>
            </a:r>
            <a:r>
              <a:rPr lang="en-GB" sz="2000" dirty="0"/>
              <a:t> where the world’s major oil reserves are located.</a:t>
            </a:r>
            <a:endParaRPr lang="en-GB" sz="2000" dirty="0">
              <a:cs typeface="Calibri Light" panose="020F030202020403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469CA1B-A3A9-4DB9-BDB6-B28DBFDCD50C}"/>
              </a:ext>
            </a:extLst>
          </p:cNvPr>
          <p:cNvSpPr txBox="1"/>
          <p:nvPr/>
        </p:nvSpPr>
        <p:spPr>
          <a:xfrm>
            <a:off x="4038600" y="4819207"/>
            <a:ext cx="284167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BBL = barrels of oil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9" y="1600464"/>
            <a:ext cx="2466109" cy="304698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Success criteria</a:t>
            </a:r>
            <a:r>
              <a:rPr lang="en-GB" sz="24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/>
              <a:t>Refer to specific countries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/>
              <a:t>Continents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/>
              <a:t>Use the key make sure you include the figures.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5000" y="5003873"/>
            <a:ext cx="23622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Challenge:</a:t>
            </a:r>
          </a:p>
          <a:p>
            <a:r>
              <a:rPr lang="en-GB" dirty="0"/>
              <a:t>Can you link how much oil countries have with how rich they are? Explain using examples. </a:t>
            </a:r>
          </a:p>
        </p:txBody>
      </p:sp>
    </p:spTree>
    <p:extLst>
      <p:ext uri="{BB962C8B-B14F-4D97-AF65-F5344CB8AC3E}">
        <p14:creationId xmlns:p14="http://schemas.microsoft.com/office/powerpoint/2010/main" val="357234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1" y="228600"/>
            <a:ext cx="11838709" cy="6477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469CA1B-A3A9-4DB9-BDB6-B28DBFDCD50C}"/>
              </a:ext>
            </a:extLst>
          </p:cNvPr>
          <p:cNvSpPr txBox="1"/>
          <p:nvPr/>
        </p:nvSpPr>
        <p:spPr>
          <a:xfrm>
            <a:off x="6400800" y="5943600"/>
            <a:ext cx="25146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BN - Billion</a:t>
            </a:r>
          </a:p>
          <a:p>
            <a:pPr algn="ctr"/>
            <a:r>
              <a:rPr lang="en-GB" dirty="0"/>
              <a:t>BBL = barrels of oil</a:t>
            </a:r>
          </a:p>
        </p:txBody>
      </p:sp>
    </p:spTree>
    <p:extLst>
      <p:ext uri="{BB962C8B-B14F-4D97-AF65-F5344CB8AC3E}">
        <p14:creationId xmlns:p14="http://schemas.microsoft.com/office/powerpoint/2010/main" val="402285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7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WAGOLL (what a good one looks like)  check what yours is compared to this and make some edits/improvements in green pen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T</a:t>
            </a:r>
            <a:r>
              <a:rPr lang="en-GB" sz="2800" dirty="0"/>
              <a:t>: The distribution of oil is fairly evenly spread out with oil found in most continents.</a:t>
            </a:r>
          </a:p>
          <a:p>
            <a:pPr marL="0" indent="0">
              <a:buNone/>
            </a:pPr>
            <a:r>
              <a:rPr lang="en-GB" sz="2800" b="1" dirty="0"/>
              <a:t>E</a:t>
            </a:r>
            <a:r>
              <a:rPr lang="en-GB" sz="2800" dirty="0"/>
              <a:t>: Countries with the most oil are </a:t>
            </a:r>
            <a:r>
              <a:rPr lang="en-GB" sz="2800" b="1" dirty="0"/>
              <a:t>Canada</a:t>
            </a:r>
            <a:r>
              <a:rPr lang="en-GB" sz="2800" dirty="0"/>
              <a:t> and </a:t>
            </a:r>
            <a:r>
              <a:rPr lang="en-GB" sz="2800" b="1" dirty="0"/>
              <a:t>Saudi Arabia </a:t>
            </a:r>
            <a:r>
              <a:rPr lang="en-GB" sz="2800" dirty="0"/>
              <a:t>with </a:t>
            </a:r>
            <a:r>
              <a:rPr lang="en-GB" sz="2800" b="1" dirty="0"/>
              <a:t>267</a:t>
            </a:r>
            <a:r>
              <a:rPr lang="en-GB" sz="2800" dirty="0"/>
              <a:t> billion barrels of oil, in the </a:t>
            </a:r>
            <a:r>
              <a:rPr lang="en-GB" sz="2800" b="1" dirty="0"/>
              <a:t>northern</a:t>
            </a:r>
            <a:r>
              <a:rPr lang="en-GB" sz="2800" dirty="0"/>
              <a:t> </a:t>
            </a:r>
            <a:r>
              <a:rPr lang="en-GB" sz="2800" b="1" dirty="0"/>
              <a:t>hemisphere</a:t>
            </a:r>
            <a:r>
              <a:rPr lang="en-GB" sz="2800" dirty="0"/>
              <a:t>. Next we have </a:t>
            </a:r>
            <a:r>
              <a:rPr lang="en-GB" sz="2800" b="1" dirty="0"/>
              <a:t>Iran, Iraq </a:t>
            </a:r>
            <a:r>
              <a:rPr lang="en-GB" sz="2800" dirty="0"/>
              <a:t>and </a:t>
            </a:r>
            <a:r>
              <a:rPr lang="en-US" sz="2800" b="1" dirty="0"/>
              <a:t>Venezuela</a:t>
            </a:r>
            <a:r>
              <a:rPr lang="en-GB" sz="2800" dirty="0"/>
              <a:t> with approximately </a:t>
            </a:r>
            <a:r>
              <a:rPr lang="en-GB" sz="2800" b="1" dirty="0"/>
              <a:t>110</a:t>
            </a:r>
            <a:r>
              <a:rPr lang="en-GB" sz="2800" dirty="0"/>
              <a:t> billion barrels of oil. 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E</a:t>
            </a:r>
            <a:r>
              <a:rPr lang="en-US" sz="2800" dirty="0"/>
              <a:t>: Countries with least amount of oil are for example in </a:t>
            </a:r>
            <a:r>
              <a:rPr lang="en-US" sz="2800" b="1" dirty="0"/>
              <a:t>South America</a:t>
            </a:r>
            <a:r>
              <a:rPr lang="en-US" sz="2800" dirty="0"/>
              <a:t>, </a:t>
            </a:r>
            <a:r>
              <a:rPr lang="en-US" sz="2800" b="1" dirty="0"/>
              <a:t>Chile, Bolivia </a:t>
            </a:r>
            <a:r>
              <a:rPr lang="en-US" sz="2800" dirty="0"/>
              <a:t>and </a:t>
            </a:r>
            <a:r>
              <a:rPr lang="en-US" sz="2800" b="1" dirty="0"/>
              <a:t>Uruguay </a:t>
            </a:r>
            <a:r>
              <a:rPr lang="en-US" sz="2800" dirty="0"/>
              <a:t>with </a:t>
            </a:r>
            <a:r>
              <a:rPr lang="en-US" sz="2800" b="1" dirty="0"/>
              <a:t>0</a:t>
            </a:r>
            <a:r>
              <a:rPr lang="en-US" sz="2800" dirty="0"/>
              <a:t> barrels of oil and in </a:t>
            </a:r>
            <a:r>
              <a:rPr lang="en-US" sz="2800" b="1" dirty="0"/>
              <a:t>Africa, Namibia, Botswana </a:t>
            </a:r>
            <a:r>
              <a:rPr lang="en-US" sz="2800" dirty="0"/>
              <a:t>and </a:t>
            </a:r>
            <a:r>
              <a:rPr lang="en-US" sz="2800" b="1" dirty="0"/>
              <a:t>Zimbabwe</a:t>
            </a:r>
            <a:r>
              <a:rPr lang="en-US" sz="2800" dirty="0"/>
              <a:t> also have zero barrels of oil. </a:t>
            </a:r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46646"/>
            <a:ext cx="7911589" cy="40011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GB" sz="2000" dirty="0"/>
              <a:t>Learning Check: To </a:t>
            </a:r>
            <a:r>
              <a:rPr lang="en-GB" sz="2000" b="1" dirty="0"/>
              <a:t>locate</a:t>
            </a:r>
            <a:r>
              <a:rPr lang="en-GB" sz="2000" dirty="0"/>
              <a:t> where the world’s major oil reserves are located.</a:t>
            </a:r>
            <a:endParaRPr lang="en-GB" sz="20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9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12128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751" y="5211771"/>
            <a:ext cx="1714804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outcome: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29" y="2754570"/>
            <a:ext cx="1982754" cy="1138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</a:rPr>
              <a:t>Learning question: </a:t>
            </a:r>
            <a:r>
              <a:rPr lang="en-GB" sz="1600" dirty="0">
                <a:solidFill>
                  <a:schemeClr val="tx1"/>
                </a:solidFill>
              </a:rPr>
              <a:t>(Learning Objective)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905" y="948469"/>
            <a:ext cx="1215008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5634" y="835379"/>
            <a:ext cx="8429374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Oil as a resource.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0119286" y="141990"/>
            <a:ext cx="1702066" cy="42424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fld id="{5FF0BAB8-460D-4755-ABB2-F7EA43E2C65C}" type="datetime1">
              <a:rPr lang="en-GB" sz="2000" u="sn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17/10/2025</a:t>
            </a:fld>
            <a:endParaRPr lang="en-GB" sz="20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3029683"/>
            <a:ext cx="868847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water cause conflict?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1788" y="5145553"/>
            <a:ext cx="270291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/>
              <a:t>LO1: To </a:t>
            </a:r>
            <a:r>
              <a:rPr lang="en-GB" sz="2400" b="1" dirty="0"/>
              <a:t>locate</a:t>
            </a:r>
            <a:r>
              <a:rPr lang="en-GB" sz="2400" dirty="0"/>
              <a:t> the world’s major oil reserves.</a:t>
            </a:r>
            <a:endParaRPr lang="en-GB" sz="2400" dirty="0"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9926" y="5145553"/>
            <a:ext cx="3010264" cy="830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LO2: To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explain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what we use oil for.</a:t>
            </a:r>
          </a:p>
        </p:txBody>
      </p:sp>
      <p:sp>
        <p:nvSpPr>
          <p:cNvPr id="3" name="AutoShape 4" descr="Image result for brazil flag"/>
          <p:cNvSpPr>
            <a:spLocks noChangeAspect="1" noChangeArrowheads="1"/>
          </p:cNvSpPr>
          <p:nvPr/>
        </p:nvSpPr>
        <p:spPr bwMode="auto">
          <a:xfrm>
            <a:off x="63500" y="-776288"/>
            <a:ext cx="2171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C8DC4-278A-4882-B0E8-C8AE67A081B5}"/>
              </a:ext>
            </a:extLst>
          </p:cNvPr>
          <p:cNvSpPr txBox="1"/>
          <p:nvPr/>
        </p:nvSpPr>
        <p:spPr>
          <a:xfrm>
            <a:off x="9169444" y="4889291"/>
            <a:ext cx="2651908" cy="15696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LO3: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24" y="5145553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2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032886"/>
              </p:ext>
            </p:extLst>
          </p:nvPr>
        </p:nvGraphicFramePr>
        <p:xfrm>
          <a:off x="304800" y="1143000"/>
          <a:ext cx="7696200" cy="51053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8374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Petrol for cars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Diesel for cars, lorries and ships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Aviation fuel for planes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Credit cards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Plastic bags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65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Hair brushes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Anti-freeze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Motorcycle Helmets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Carpets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Telephones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57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Brake fluid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Boats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Glue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Toilet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Shampoo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865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Household paint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Detergent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Bowls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Fertiliser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Explosives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501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Car tyres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Artificial turf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Football boots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Lipstick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Weed killer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865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Parachutes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Umbrellas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Food wrappers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Shower curtains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Waterproof coats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357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Artifical limbs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Roads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Bubble wrap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Drinks bottles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Toothbrushes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357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Life jackets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Fishing line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Tennis rackets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Roller blades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Eye glasses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357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Lunch boxes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Flower pots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Toys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Car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Insulation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1501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Nail polish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Hair spray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Medicines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Insect repellant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Golf balls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0" y="1143000"/>
            <a:ext cx="3276600" cy="507831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TASK:</a:t>
            </a:r>
          </a:p>
          <a:p>
            <a:r>
              <a:rPr lang="en-GB" dirty="0"/>
              <a:t>On your handout, rank 10 of these on a scale of</a:t>
            </a:r>
          </a:p>
          <a:p>
            <a:r>
              <a:rPr lang="en-GB" dirty="0"/>
              <a:t>1- the most important </a:t>
            </a:r>
          </a:p>
          <a:p>
            <a:r>
              <a:rPr lang="en-GB" dirty="0"/>
              <a:t>10-least important.</a:t>
            </a:r>
          </a:p>
          <a:p>
            <a:endParaRPr lang="en-GB" dirty="0"/>
          </a:p>
          <a:p>
            <a:r>
              <a:rPr lang="en-GB" b="1" u="sng" dirty="0"/>
              <a:t>Then…</a:t>
            </a:r>
          </a:p>
          <a:p>
            <a:r>
              <a:rPr lang="en-GB" dirty="0"/>
              <a:t>State why you have made your decision.</a:t>
            </a:r>
          </a:p>
          <a:p>
            <a:endParaRPr lang="en-GB" dirty="0"/>
          </a:p>
          <a:p>
            <a:r>
              <a:rPr lang="en-GB" b="1" dirty="0"/>
              <a:t>Help: </a:t>
            </a:r>
            <a:r>
              <a:rPr lang="en-GB" dirty="0"/>
              <a:t>which ones could we live without and which ones could we not live without? Explain your thoughts.</a:t>
            </a:r>
          </a:p>
          <a:p>
            <a:endParaRPr lang="en-GB" dirty="0"/>
          </a:p>
          <a:p>
            <a:r>
              <a:rPr lang="en-GB" b="1" u="sng" dirty="0"/>
              <a:t>EXT:</a:t>
            </a:r>
          </a:p>
          <a:p>
            <a:r>
              <a:rPr lang="en-GB" dirty="0"/>
              <a:t>Why do you think oil is so important to people today?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228600"/>
            <a:ext cx="4583114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LO2: To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explain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what we use oil for.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E1AE0-74E4-4B16-A908-21FF7630A246}"/>
              </a:ext>
            </a:extLst>
          </p:cNvPr>
          <p:cNvSpPr/>
          <p:nvPr/>
        </p:nvSpPr>
        <p:spPr>
          <a:xfrm>
            <a:off x="4800600" y="447934"/>
            <a:ext cx="48033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https://www.youtube.com/watch?v=UPAqfTNiais</a:t>
            </a:r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9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12128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751" y="5211771"/>
            <a:ext cx="1714804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outcome: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29" y="2754570"/>
            <a:ext cx="1982754" cy="1138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</a:rPr>
              <a:t>Learning question: </a:t>
            </a:r>
            <a:r>
              <a:rPr lang="en-GB" sz="1600" dirty="0">
                <a:solidFill>
                  <a:schemeClr val="tx1"/>
                </a:solidFill>
              </a:rPr>
              <a:t>(Learning Objective)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905" y="948469"/>
            <a:ext cx="1215008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5634" y="835379"/>
            <a:ext cx="8429374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Oil as a resource.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0119286" y="141990"/>
            <a:ext cx="1702066" cy="42424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fld id="{5FF0BAB8-460D-4755-ABB2-F7EA43E2C65C}" type="datetime1">
              <a:rPr lang="en-GB" sz="2000" u="sn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17/10/2025</a:t>
            </a:fld>
            <a:endParaRPr lang="en-GB" sz="20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3029683"/>
            <a:ext cx="868847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water cause conflict?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3510" y="4960886"/>
            <a:ext cx="270291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/>
              <a:t>LO1: To </a:t>
            </a:r>
            <a:r>
              <a:rPr lang="en-GB" sz="2400" b="1" dirty="0"/>
              <a:t>locate</a:t>
            </a:r>
            <a:r>
              <a:rPr lang="en-GB" sz="2400" dirty="0"/>
              <a:t> the world’s major oil reserves.</a:t>
            </a:r>
            <a:endParaRPr lang="en-GB" sz="2400" dirty="0"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9926" y="5145553"/>
            <a:ext cx="3010264" cy="830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LO2: To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explain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what we use oil for.</a:t>
            </a:r>
          </a:p>
        </p:txBody>
      </p:sp>
      <p:sp>
        <p:nvSpPr>
          <p:cNvPr id="3" name="AutoShape 4" descr="Image result for brazil flag"/>
          <p:cNvSpPr>
            <a:spLocks noChangeAspect="1" noChangeArrowheads="1"/>
          </p:cNvSpPr>
          <p:nvPr/>
        </p:nvSpPr>
        <p:spPr bwMode="auto">
          <a:xfrm>
            <a:off x="63500" y="-776288"/>
            <a:ext cx="2171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C8DC4-278A-4882-B0E8-C8AE67A081B5}"/>
              </a:ext>
            </a:extLst>
          </p:cNvPr>
          <p:cNvSpPr txBox="1"/>
          <p:nvPr/>
        </p:nvSpPr>
        <p:spPr>
          <a:xfrm>
            <a:off x="9169444" y="4889291"/>
            <a:ext cx="2651908" cy="15696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LO3: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97" y="4800647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32" y="4960886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62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7A417-C385-6EAF-66B0-47B5D20BD7EC}"/>
              </a:ext>
            </a:extLst>
          </p:cNvPr>
          <p:cNvSpPr txBox="1"/>
          <p:nvPr/>
        </p:nvSpPr>
        <p:spPr>
          <a:xfrm>
            <a:off x="990600" y="1524000"/>
            <a:ext cx="9982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Now </a:t>
            </a:r>
            <a:r>
              <a:rPr lang="en-GB" sz="3200" dirty="0">
                <a:highlight>
                  <a:srgbClr val="FFFF00"/>
                </a:highlight>
              </a:rPr>
              <a:t>read the word document </a:t>
            </a:r>
            <a:r>
              <a:rPr lang="en-GB" sz="3200" dirty="0"/>
              <a:t>attached to satchel one -  about Oil in the Middle East.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60842-1395-ED9C-088B-A8D49600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3318494"/>
            <a:ext cx="5825318" cy="281598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9BAC4F-A367-FD2A-F369-A52DA7B369BE}"/>
              </a:ext>
            </a:extLst>
          </p:cNvPr>
          <p:cNvSpPr/>
          <p:nvPr/>
        </p:nvSpPr>
        <p:spPr>
          <a:xfrm>
            <a:off x="1447800" y="4267200"/>
            <a:ext cx="3581400" cy="1295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When finished reading,  do the questions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351410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b49b999-7e6b-4352-b174-834574c9d0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99725CCBA20242B074DFD60E0E430F" ma:contentTypeVersion="17" ma:contentTypeDescription="Create a new document." ma:contentTypeScope="" ma:versionID="da2f478c7b631940b21adf4edbecfbf7">
  <xsd:schema xmlns:xsd="http://www.w3.org/2001/XMLSchema" xmlns:xs="http://www.w3.org/2001/XMLSchema" xmlns:p="http://schemas.microsoft.com/office/2006/metadata/properties" xmlns:ns3="db49b999-7e6b-4352-b174-834574c9d0cc" xmlns:ns4="4d1c4c64-eac9-4bc3-8c47-ba85c6d02455" targetNamespace="http://schemas.microsoft.com/office/2006/metadata/properties" ma:root="true" ma:fieldsID="0eb097a5c117b75054c4f4fae9774954" ns3:_="" ns4:_="">
    <xsd:import namespace="db49b999-7e6b-4352-b174-834574c9d0cc"/>
    <xsd:import namespace="4d1c4c64-eac9-4bc3-8c47-ba85c6d024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49b999-7e6b-4352-b174-834574c9d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c4c64-eac9-4bc3-8c47-ba85c6d0245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5DE1CE-4F6C-4E79-94A5-556C9709F928}">
  <ds:schemaRefs>
    <ds:schemaRef ds:uri="http://purl.org/dc/dcmitype/"/>
    <ds:schemaRef ds:uri="4d1c4c64-eac9-4bc3-8c47-ba85c6d02455"/>
    <ds:schemaRef ds:uri="http://purl.org/dc/terms/"/>
    <ds:schemaRef ds:uri="http://purl.org/dc/elements/1.1/"/>
    <ds:schemaRef ds:uri="http://schemas.microsoft.com/office/2006/documentManagement/types"/>
    <ds:schemaRef ds:uri="db49b999-7e6b-4352-b174-834574c9d0cc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5469F93-7A20-4BAD-8AAA-077ED6635A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7161BC-938D-42B8-96AD-4FB9DD66C6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49b999-7e6b-4352-b174-834574c9d0cc"/>
    <ds:schemaRef ds:uri="4d1c4c64-eac9-4bc3-8c47-ba85c6d024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1154</Words>
  <Application>Microsoft Office PowerPoint</Application>
  <PresentationFormat>Widescreen</PresentationFormat>
  <Paragraphs>261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Plenary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Objectives: To know where oil is found To understand what we use oil for To be able to explain the problems surrounding oil</dc:title>
  <dc:creator>Stephanie Woodward</dc:creator>
  <cp:lastModifiedBy>Aleks PANASIUK (8NN)</cp:lastModifiedBy>
  <cp:revision>40</cp:revision>
  <cp:lastPrinted>2024-10-17T06:57:58Z</cp:lastPrinted>
  <dcterms:created xsi:type="dcterms:W3CDTF">2016-01-30T18:01:15Z</dcterms:created>
  <dcterms:modified xsi:type="dcterms:W3CDTF">2025-10-17T08:53:14Z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0x010100D199725CCBA20242B074DFD60E0E430F</vt:lpwstr>
  </property>
  <property fmtid="{D5CDD505-2E9C-101B-9397-08002B2CF9AE}" pid="3" name="Order">
    <vt:r8>296800</vt:r8>
  </property>
</Properties>
</file>