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360" r:id="rId6"/>
    <p:sldId id="353" r:id="rId7"/>
    <p:sldId id="355" r:id="rId8"/>
    <p:sldId id="363" r:id="rId9"/>
    <p:sldId id="354" r:id="rId10"/>
    <p:sldId id="361" r:id="rId11"/>
    <p:sldId id="257" r:id="rId12"/>
    <p:sldId id="359" r:id="rId13"/>
    <p:sldId id="357" r:id="rId14"/>
    <p:sldId id="259"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3" autoAdjust="0"/>
    <p:restoredTop sz="94660"/>
  </p:normalViewPr>
  <p:slideViewPr>
    <p:cSldViewPr snapToGrid="0">
      <p:cViewPr varScale="1">
        <p:scale>
          <a:sx n="80" d="100"/>
          <a:sy n="80" d="100"/>
        </p:scale>
        <p:origin x="11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485F0-88EA-4502-8065-076A54D14DE4}" type="datetimeFigureOut">
              <a:t>10/6/2025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91544-42D3-447C-BAE0-654B49228C25}" type="slidenum">
              <a:t>‹#›</a:t>
            </a:fld>
            <a:endParaRPr lang="en-GB"/>
          </a:p>
        </p:txBody>
      </p:sp>
    </p:spTree>
    <p:extLst>
      <p:ext uri="{BB962C8B-B14F-4D97-AF65-F5344CB8AC3E}">
        <p14:creationId xmlns:p14="http://schemas.microsoft.com/office/powerpoint/2010/main" val="274074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William Harvey Arms - https://creativecommons.org/licenses/by-sa/2.0/ - https://www.flickr.com/photos/liverpoolhls/10826089793</a:t>
            </a:r>
          </a:p>
        </p:txBody>
      </p:sp>
      <p:sp>
        <p:nvSpPr>
          <p:cNvPr id="4" name="Slide Number Placeholder 3"/>
          <p:cNvSpPr>
            <a:spLocks noGrp="1"/>
          </p:cNvSpPr>
          <p:nvPr>
            <p:ph type="sldNum" sz="quarter" idx="5"/>
          </p:nvPr>
        </p:nvSpPr>
        <p:spPr/>
        <p:txBody>
          <a:bodyPr/>
          <a:lstStyle/>
          <a:p>
            <a:fld id="{14181EA8-F50F-4FA5-AC49-1B6E73D47EC9}" type="slidenum">
              <a:rPr lang="en-GB" smtClean="0"/>
              <a:t>2</a:t>
            </a:fld>
            <a:endParaRPr lang="en-GB"/>
          </a:p>
        </p:txBody>
      </p:sp>
    </p:spTree>
    <p:extLst>
      <p:ext uri="{BB962C8B-B14F-4D97-AF65-F5344CB8AC3E}">
        <p14:creationId xmlns:p14="http://schemas.microsoft.com/office/powerpoint/2010/main" val="1174429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model</a:t>
            </a:r>
          </a:p>
        </p:txBody>
      </p:sp>
      <p:sp>
        <p:nvSpPr>
          <p:cNvPr id="4" name="Slide Number Placeholder 3"/>
          <p:cNvSpPr>
            <a:spLocks noGrp="1"/>
          </p:cNvSpPr>
          <p:nvPr>
            <p:ph type="sldNum" sz="quarter" idx="5"/>
          </p:nvPr>
        </p:nvSpPr>
        <p:spPr/>
        <p:txBody>
          <a:bodyPr/>
          <a:lstStyle/>
          <a:p>
            <a:fld id="{F8B91544-42D3-447C-BAE0-654B49228C25}" type="slidenum">
              <a:t>6</a:t>
            </a:fld>
            <a:endParaRPr lang="en-GB"/>
          </a:p>
        </p:txBody>
      </p:sp>
    </p:spTree>
    <p:extLst>
      <p:ext uri="{BB962C8B-B14F-4D97-AF65-F5344CB8AC3E}">
        <p14:creationId xmlns:p14="http://schemas.microsoft.com/office/powerpoint/2010/main" val="12737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EEB6F-DC7F-8966-36CA-852F0F5B02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F87E76-A9B5-B228-653B-181D7612C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9B8CD-DF44-110A-F42D-389DF13DCB17}"/>
              </a:ext>
            </a:extLst>
          </p:cNvPr>
          <p:cNvSpPr>
            <a:spLocks noGrp="1"/>
          </p:cNvSpPr>
          <p:nvPr>
            <p:ph type="body" idx="1"/>
          </p:nvPr>
        </p:nvSpPr>
        <p:spPr/>
        <p:txBody>
          <a:bodyPr/>
          <a:lstStyle/>
          <a:p>
            <a:r>
              <a:rPr lang="en-US" dirty="0">
                <a:ea typeface="Calibri"/>
                <a:cs typeface="Calibri"/>
              </a:rPr>
              <a:t>model</a:t>
            </a:r>
          </a:p>
        </p:txBody>
      </p:sp>
      <p:sp>
        <p:nvSpPr>
          <p:cNvPr id="4" name="Slide Number Placeholder 3">
            <a:extLst>
              <a:ext uri="{FF2B5EF4-FFF2-40B4-BE49-F238E27FC236}">
                <a16:creationId xmlns:a16="http://schemas.microsoft.com/office/drawing/2014/main" id="{D473B3B2-C37E-BF9E-016B-472D1D206AEB}"/>
              </a:ext>
            </a:extLst>
          </p:cNvPr>
          <p:cNvSpPr>
            <a:spLocks noGrp="1"/>
          </p:cNvSpPr>
          <p:nvPr>
            <p:ph type="sldNum" sz="quarter" idx="5"/>
          </p:nvPr>
        </p:nvSpPr>
        <p:spPr/>
        <p:txBody>
          <a:bodyPr/>
          <a:lstStyle/>
          <a:p>
            <a:fld id="{F8B91544-42D3-447C-BAE0-654B49228C25}" type="slidenum">
              <a:t>7</a:t>
            </a:fld>
            <a:endParaRPr lang="en-GB"/>
          </a:p>
        </p:txBody>
      </p:sp>
    </p:spTree>
    <p:extLst>
      <p:ext uri="{BB962C8B-B14F-4D97-AF65-F5344CB8AC3E}">
        <p14:creationId xmlns:p14="http://schemas.microsoft.com/office/powerpoint/2010/main" val="217328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06/10/2025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06/10/2025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06/10/2025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06/10/2025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06/10/2025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853" y="370009"/>
            <a:ext cx="11451220" cy="2002801"/>
          </a:xfrm>
          <a:ln>
            <a:solidFill>
              <a:srgbClr val="4472C4"/>
            </a:solidFill>
          </a:ln>
        </p:spPr>
        <p:txBody>
          <a:bodyPr/>
          <a:lstStyle/>
          <a:p>
            <a:pPr algn="l"/>
            <a:r>
              <a:rPr lang="en-GB" sz="3200" b="1" dirty="0">
                <a:latin typeface="Comic Sans MS"/>
              </a:rPr>
              <a:t>Assessment 1: </a:t>
            </a:r>
            <a:br>
              <a:rPr lang="en-GB" sz="3200" dirty="0">
                <a:latin typeface="Comic Sans MS"/>
              </a:rPr>
            </a:br>
            <a:r>
              <a:rPr lang="en-GB" sz="3200" dirty="0">
                <a:latin typeface="Comic Sans MS"/>
              </a:rPr>
              <a:t>How useful is </a:t>
            </a:r>
            <a:r>
              <a:rPr lang="en-GB" sz="3200" b="1" dirty="0">
                <a:latin typeface="Comic Sans MS"/>
              </a:rPr>
              <a:t>Source A </a:t>
            </a:r>
            <a:r>
              <a:rPr lang="en-GB" sz="3200" dirty="0">
                <a:latin typeface="Comic Sans MS"/>
              </a:rPr>
              <a:t>to a historian studying the significance of the Scientific Revolution on Europe? </a:t>
            </a:r>
            <a:br>
              <a:rPr lang="en-GB" sz="3200" dirty="0">
                <a:latin typeface="Comic Sans MS"/>
              </a:rPr>
            </a:br>
            <a:r>
              <a:rPr lang="en-GB" sz="3200" dirty="0">
                <a:latin typeface="Comic Sans MS"/>
              </a:rPr>
              <a:t>										[8 marks]</a:t>
            </a:r>
            <a:endParaRPr lang="en-GB" sz="3200" dirty="0"/>
          </a:p>
        </p:txBody>
      </p:sp>
      <p:sp>
        <p:nvSpPr>
          <p:cNvPr id="3" name="Subtitle 2"/>
          <p:cNvSpPr>
            <a:spLocks noGrp="1"/>
          </p:cNvSpPr>
          <p:nvPr>
            <p:ph type="subTitle" idx="1"/>
          </p:nvPr>
        </p:nvSpPr>
        <p:spPr>
          <a:xfrm>
            <a:off x="493853" y="3128395"/>
            <a:ext cx="9144000" cy="1655762"/>
          </a:xfrm>
        </p:spPr>
        <p:txBody>
          <a:bodyPr vert="horz" lIns="91440" tIns="45720" rIns="91440" bIns="45720" rtlCol="0" anchor="t">
            <a:normAutofit lnSpcReduction="10000"/>
          </a:bodyPr>
          <a:lstStyle/>
          <a:p>
            <a:pPr marL="457200" indent="-457200" algn="l">
              <a:buAutoNum type="arabicPeriod"/>
            </a:pPr>
            <a:r>
              <a:rPr lang="en-GB" dirty="0">
                <a:latin typeface="Comic Sans MS"/>
              </a:rPr>
              <a:t>Recap knowledge</a:t>
            </a:r>
          </a:p>
          <a:p>
            <a:pPr marL="457200" indent="-457200" algn="l">
              <a:buAutoNum type="arabicPeriod"/>
            </a:pPr>
            <a:r>
              <a:rPr lang="en-GB" dirty="0">
                <a:latin typeface="Comic Sans MS"/>
              </a:rPr>
              <a:t>Plan a practice question together and highlight model answer</a:t>
            </a:r>
          </a:p>
          <a:p>
            <a:pPr marL="457200" indent="-457200" algn="l">
              <a:buAutoNum type="arabicPeriod"/>
            </a:pPr>
            <a:r>
              <a:rPr lang="en-GB" dirty="0">
                <a:latin typeface="Comic Sans MS"/>
              </a:rPr>
              <a:t>Revise for assessment.</a:t>
            </a:r>
            <a:endParaRPr lang="en-GB" dirty="0"/>
          </a:p>
          <a:p>
            <a:pPr marL="457200" indent="-457200" algn="l">
              <a:buAutoNum type="arabicPeriod"/>
            </a:pPr>
            <a:endParaRPr lang="en-GB"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51045-128A-FB68-1708-948BC0C03C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F5FD4E-5203-033F-4055-41162650123E}"/>
              </a:ext>
            </a:extLst>
          </p:cNvPr>
          <p:cNvSpPr txBox="1"/>
          <p:nvPr/>
        </p:nvSpPr>
        <p:spPr>
          <a:xfrm>
            <a:off x="247850" y="126990"/>
            <a:ext cx="117089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Comic Sans MS"/>
              </a:rPr>
              <a:t>How useful is Source A to a historian studying the significance of the Scientific Revolution on Europe? 											[8 marks]</a:t>
            </a:r>
            <a:endParaRPr lang="en-US" b="1" dirty="0"/>
          </a:p>
        </p:txBody>
      </p:sp>
      <p:sp>
        <p:nvSpPr>
          <p:cNvPr id="5" name="TextBox 4">
            <a:extLst>
              <a:ext uri="{FF2B5EF4-FFF2-40B4-BE49-F238E27FC236}">
                <a16:creationId xmlns:a16="http://schemas.microsoft.com/office/drawing/2014/main" id="{50D6AE49-B13B-2B15-D9E3-751899588F35}"/>
              </a:ext>
            </a:extLst>
          </p:cNvPr>
          <p:cNvSpPr txBox="1"/>
          <p:nvPr/>
        </p:nvSpPr>
        <p:spPr>
          <a:xfrm>
            <a:off x="247849" y="3995947"/>
            <a:ext cx="3016211" cy="258532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omic Sans MS"/>
              </a:rPr>
              <a:t>A drawing from Andreas Vesalius' book, </a:t>
            </a:r>
            <a:r>
              <a:rPr lang="en-GB" i="1" dirty="0">
                <a:latin typeface="Comic Sans MS"/>
              </a:rPr>
              <a:t>The Fabric of the Human Body</a:t>
            </a:r>
            <a:r>
              <a:rPr lang="en-GB" dirty="0">
                <a:latin typeface="Comic Sans MS"/>
              </a:rPr>
              <a:t>, published in 1543. It was the first book that contained accurate drawings of the human body based on extensive dissections.</a:t>
            </a:r>
            <a:endParaRPr lang="en-US" dirty="0"/>
          </a:p>
        </p:txBody>
      </p:sp>
      <p:graphicFrame>
        <p:nvGraphicFramePr>
          <p:cNvPr id="4" name="Table 3">
            <a:extLst>
              <a:ext uri="{FF2B5EF4-FFF2-40B4-BE49-F238E27FC236}">
                <a16:creationId xmlns:a16="http://schemas.microsoft.com/office/drawing/2014/main" id="{BE4C7BCF-DFD0-B588-A04E-745360272015}"/>
              </a:ext>
            </a:extLst>
          </p:cNvPr>
          <p:cNvGraphicFramePr>
            <a:graphicFrameLocks noGrp="1"/>
          </p:cNvGraphicFramePr>
          <p:nvPr>
            <p:extLst>
              <p:ext uri="{D42A27DB-BD31-4B8C-83A1-F6EECF244321}">
                <p14:modId xmlns:p14="http://schemas.microsoft.com/office/powerpoint/2010/main" val="2774498738"/>
              </p:ext>
            </p:extLst>
          </p:nvPr>
        </p:nvGraphicFramePr>
        <p:xfrm>
          <a:off x="3482877" y="773321"/>
          <a:ext cx="8461274" cy="5882640"/>
        </p:xfrm>
        <a:graphic>
          <a:graphicData uri="http://schemas.openxmlformats.org/drawingml/2006/table">
            <a:tbl>
              <a:tblPr firstRow="1" bandRow="1">
                <a:tableStyleId>{5C22544A-7EE6-4342-B048-85BDC9FD1C3A}</a:tableStyleId>
              </a:tblPr>
              <a:tblGrid>
                <a:gridCol w="8461274">
                  <a:extLst>
                    <a:ext uri="{9D8B030D-6E8A-4147-A177-3AD203B41FA5}">
                      <a16:colId xmlns:a16="http://schemas.microsoft.com/office/drawing/2014/main" val="3714720125"/>
                    </a:ext>
                  </a:extLst>
                </a:gridCol>
              </a:tblGrid>
              <a:tr h="370840">
                <a:tc>
                  <a:txBody>
                    <a:bodyPr/>
                    <a:lstStyle/>
                    <a:p>
                      <a:r>
                        <a:rPr lang="en-GB" sz="1400" b="1" dirty="0">
                          <a:solidFill>
                            <a:schemeClr val="tx1"/>
                          </a:solidFill>
                          <a:latin typeface="Comic Sans MS"/>
                        </a:rPr>
                        <a:t>1.Describe key features … </a:t>
                      </a:r>
                      <a:r>
                        <a:rPr lang="en-GB" sz="1400" b="1" dirty="0">
                          <a:solidFill>
                            <a:srgbClr val="FF0000"/>
                          </a:solidFill>
                          <a:latin typeface="Comic Sans MS"/>
                        </a:rPr>
                        <a:t>Source A shows …</a:t>
                      </a:r>
                    </a:p>
                    <a:p>
                      <a:endParaRPr lang="en-GB" sz="1400" b="1" dirty="0">
                        <a:solidFill>
                          <a:srgbClr val="FF0000"/>
                        </a:solidFill>
                        <a:latin typeface="Comic Sans MS"/>
                      </a:endParaRPr>
                    </a:p>
                    <a:p>
                      <a:endParaRPr lang="en-GB" sz="1400" b="1" dirty="0">
                        <a:solidFill>
                          <a:srgbClr val="FF0000"/>
                        </a:solidFill>
                        <a:latin typeface="Comic Sans MS"/>
                      </a:endParaRPr>
                    </a:p>
                    <a:p>
                      <a:pPr lvl="0">
                        <a:buNone/>
                      </a:pPr>
                      <a:endParaRPr lang="en-GB" sz="1400" b="1"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352596614"/>
                  </a:ext>
                </a:extLst>
              </a:tr>
              <a:tr h="370840">
                <a:tc>
                  <a:txBody>
                    <a:bodyPr/>
                    <a:lstStyle/>
                    <a:p>
                      <a:r>
                        <a:rPr lang="en-GB" sz="1400" b="1" dirty="0">
                          <a:solidFill>
                            <a:schemeClr val="tx1"/>
                          </a:solidFill>
                          <a:latin typeface="Comic Sans MS"/>
                        </a:rPr>
                        <a:t>2. Explain meaning (inference) … </a:t>
                      </a:r>
                      <a:r>
                        <a:rPr lang="en-GB" sz="1400" b="1" dirty="0">
                          <a:solidFill>
                            <a:srgbClr val="FF0000"/>
                          </a:solidFill>
                          <a:latin typeface="Comic Sans MS"/>
                        </a:rPr>
                        <a:t>This suggests that …</a:t>
                      </a:r>
                    </a:p>
                    <a:p>
                      <a:endParaRPr lang="en-GB" sz="1400" b="1" dirty="0">
                        <a:solidFill>
                          <a:srgbClr val="FF0000"/>
                        </a:solidFill>
                        <a:latin typeface="Comic Sans MS"/>
                      </a:endParaRPr>
                    </a:p>
                    <a:p>
                      <a:endParaRPr lang="en-GB" sz="1400" b="1" dirty="0">
                        <a:solidFill>
                          <a:srgbClr val="FF0000"/>
                        </a:solidFill>
                        <a:latin typeface="Comic Sans MS"/>
                      </a:endParaRPr>
                    </a:p>
                    <a:p>
                      <a:pPr lvl="0">
                        <a:buNone/>
                      </a:pPr>
                      <a:endParaRPr lang="en-GB" sz="1400" b="1"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56574501"/>
                  </a:ext>
                </a:extLst>
              </a:tr>
              <a:tr h="370840">
                <a:tc>
                  <a:txBody>
                    <a:bodyPr/>
                    <a:lstStyle/>
                    <a:p>
                      <a:r>
                        <a:rPr lang="en-GB" sz="1400" b="1" dirty="0">
                          <a:solidFill>
                            <a:schemeClr val="tx1"/>
                          </a:solidFill>
                          <a:latin typeface="Comic Sans MS"/>
                        </a:rPr>
                        <a:t>3. Evidence/examples … </a:t>
                      </a:r>
                      <a:r>
                        <a:rPr lang="en-GB" sz="1400" b="1" dirty="0">
                          <a:solidFill>
                            <a:srgbClr val="FF0000"/>
                          </a:solidFill>
                          <a:latin typeface="Comic Sans MS"/>
                        </a:rPr>
                        <a:t>This is useful because I know that …</a:t>
                      </a:r>
                    </a:p>
                    <a:p>
                      <a:endParaRPr lang="en-GB" sz="1400" b="1" dirty="0">
                        <a:solidFill>
                          <a:srgbClr val="FF0000"/>
                        </a:solidFill>
                        <a:latin typeface="Comic Sans MS"/>
                      </a:endParaRPr>
                    </a:p>
                    <a:p>
                      <a:endParaRPr lang="en-GB" sz="1400" b="1" dirty="0">
                        <a:solidFill>
                          <a:srgbClr val="FF0000"/>
                        </a:solidFill>
                        <a:latin typeface="Comic Sans MS"/>
                      </a:endParaRPr>
                    </a:p>
                    <a:p>
                      <a:pPr lvl="0">
                        <a:buNone/>
                      </a:pPr>
                      <a:endParaRPr lang="en-GB" sz="1400" b="1"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00659411"/>
                  </a:ext>
                </a:extLst>
              </a:tr>
              <a:tr h="370840">
                <a:tc>
                  <a:txBody>
                    <a:bodyPr/>
                    <a:lstStyle/>
                    <a:p>
                      <a:r>
                        <a:rPr lang="en-GB" sz="1400" b="1" dirty="0">
                          <a:solidFill>
                            <a:schemeClr val="tx1"/>
                          </a:solidFill>
                          <a:latin typeface="Comic Sans MS"/>
                        </a:rPr>
                        <a:t>4. Provenance details … </a:t>
                      </a:r>
                      <a:r>
                        <a:rPr lang="en-GB" sz="1400" b="1" dirty="0">
                          <a:solidFill>
                            <a:srgbClr val="FF0000"/>
                          </a:solidFill>
                          <a:latin typeface="Comic Sans MS"/>
                        </a:rPr>
                        <a:t>The source was … </a:t>
                      </a:r>
                    </a:p>
                    <a:p>
                      <a:endParaRPr lang="en-GB" sz="1400" b="1" dirty="0">
                        <a:solidFill>
                          <a:srgbClr val="FF0000"/>
                        </a:solidFill>
                        <a:latin typeface="Comic Sans MS"/>
                      </a:endParaRPr>
                    </a:p>
                    <a:p>
                      <a:endParaRPr lang="en-GB" sz="1400" b="1" dirty="0">
                        <a:solidFill>
                          <a:srgbClr val="FF0000"/>
                        </a:solidFill>
                        <a:latin typeface="Comic Sans MS"/>
                      </a:endParaRPr>
                    </a:p>
                    <a:p>
                      <a:pPr lvl="0">
                        <a:buNone/>
                      </a:pPr>
                      <a:endParaRPr lang="en-GB" sz="1400" b="1"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90814924"/>
                  </a:ext>
                </a:extLst>
              </a:tr>
              <a:tr h="370840">
                <a:tc>
                  <a:txBody>
                    <a:bodyPr/>
                    <a:lstStyle/>
                    <a:p>
                      <a:r>
                        <a:rPr lang="en-GB" sz="1400" b="1" dirty="0">
                          <a:solidFill>
                            <a:schemeClr val="tx1"/>
                          </a:solidFill>
                          <a:latin typeface="Comic Sans MS"/>
                        </a:rPr>
                        <a:t>5. Explain what the provenance reveals … </a:t>
                      </a:r>
                      <a:r>
                        <a:rPr lang="en-GB" sz="1400" b="1" dirty="0">
                          <a:solidFill>
                            <a:srgbClr val="FF0000"/>
                          </a:solidFill>
                          <a:latin typeface="Comic Sans MS"/>
                        </a:rPr>
                        <a:t>This is useful because it shows, demonstrates, highlights … </a:t>
                      </a:r>
                    </a:p>
                    <a:p>
                      <a:endParaRPr lang="en-GB" sz="1400" b="1" dirty="0">
                        <a:solidFill>
                          <a:srgbClr val="FF0000"/>
                        </a:solidFill>
                        <a:latin typeface="Comic Sans MS"/>
                      </a:endParaRPr>
                    </a:p>
                    <a:p>
                      <a:endParaRPr lang="en-GB" sz="1400" b="1" dirty="0">
                        <a:solidFill>
                          <a:srgbClr val="FF0000"/>
                        </a:solidFill>
                        <a:latin typeface="Comic Sans MS"/>
                      </a:endParaRPr>
                    </a:p>
                    <a:p>
                      <a:endParaRPr lang="en-GB" sz="1400" b="1" dirty="0">
                        <a:solidFill>
                          <a:srgbClr val="FF0000"/>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703097470"/>
                  </a:ext>
                </a:extLst>
              </a:tr>
              <a:tr h="370840">
                <a:tc>
                  <a:txBody>
                    <a:bodyPr/>
                    <a:lstStyle/>
                    <a:p>
                      <a:r>
                        <a:rPr lang="en-GB" sz="1400" b="1" dirty="0">
                          <a:solidFill>
                            <a:schemeClr val="tx1"/>
                          </a:solidFill>
                          <a:latin typeface="Comic Sans MS"/>
                        </a:rPr>
                        <a:t>6. Decide how useful (judgement) … </a:t>
                      </a:r>
                      <a:r>
                        <a:rPr lang="en-GB" sz="1400" b="1" dirty="0">
                          <a:solidFill>
                            <a:srgbClr val="FF0000"/>
                          </a:solidFill>
                          <a:latin typeface="Comic Sans MS"/>
                        </a:rPr>
                        <a:t>To conclude, Source A is useful because …</a:t>
                      </a:r>
                    </a:p>
                    <a:p>
                      <a:endParaRPr lang="en-GB" sz="1400" b="1" dirty="0">
                        <a:solidFill>
                          <a:srgbClr val="FF0000"/>
                        </a:solidFill>
                        <a:latin typeface="Comic Sans MS"/>
                      </a:endParaRPr>
                    </a:p>
                    <a:p>
                      <a:endParaRPr lang="en-GB" sz="1400" b="1" dirty="0">
                        <a:solidFill>
                          <a:srgbClr val="FF0000"/>
                        </a:solidFill>
                        <a:latin typeface="Comic Sans MS"/>
                      </a:endParaRPr>
                    </a:p>
                    <a:p>
                      <a:pPr lvl="0">
                        <a:buNone/>
                      </a:pPr>
                      <a:endParaRPr lang="en-GB" sz="1400" b="1"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168135556"/>
                  </a:ext>
                </a:extLst>
              </a:tr>
            </a:tbl>
          </a:graphicData>
        </a:graphic>
      </p:graphicFrame>
      <p:pic>
        <p:nvPicPr>
          <p:cNvPr id="7" name="Picture 6" descr="A drawing of a muscular person&#10;&#10;AI-generated content may be incorrect.">
            <a:extLst>
              <a:ext uri="{FF2B5EF4-FFF2-40B4-BE49-F238E27FC236}">
                <a16:creationId xmlns:a16="http://schemas.microsoft.com/office/drawing/2014/main" id="{E2049FC8-7EE4-C940-0CDA-72534C89E25C}"/>
              </a:ext>
            </a:extLst>
          </p:cNvPr>
          <p:cNvPicPr>
            <a:picLocks noChangeAspect="1"/>
          </p:cNvPicPr>
          <p:nvPr/>
        </p:nvPicPr>
        <p:blipFill>
          <a:blip r:embed="rId2"/>
          <a:stretch>
            <a:fillRect/>
          </a:stretch>
        </p:blipFill>
        <p:spPr>
          <a:xfrm>
            <a:off x="247849" y="623594"/>
            <a:ext cx="3016211" cy="3372353"/>
          </a:xfrm>
          <a:prstGeom prst="rect">
            <a:avLst/>
          </a:prstGeom>
        </p:spPr>
      </p:pic>
    </p:spTree>
    <p:extLst>
      <p:ext uri="{BB962C8B-B14F-4D97-AF65-F5344CB8AC3E}">
        <p14:creationId xmlns:p14="http://schemas.microsoft.com/office/powerpoint/2010/main" val="72450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F1BBDE-7607-D104-3105-B9B415D6B9D6}"/>
              </a:ext>
            </a:extLst>
          </p:cNvPr>
          <p:cNvGraphicFramePr>
            <a:graphicFrameLocks noGrp="1"/>
          </p:cNvGraphicFramePr>
          <p:nvPr>
            <p:extLst>
              <p:ext uri="{D42A27DB-BD31-4B8C-83A1-F6EECF244321}">
                <p14:modId xmlns:p14="http://schemas.microsoft.com/office/powerpoint/2010/main" val="3220630072"/>
              </p:ext>
            </p:extLst>
          </p:nvPr>
        </p:nvGraphicFramePr>
        <p:xfrm>
          <a:off x="156556" y="170893"/>
          <a:ext cx="11878888" cy="6516213"/>
        </p:xfrm>
        <a:graphic>
          <a:graphicData uri="http://schemas.openxmlformats.org/drawingml/2006/table">
            <a:tbl>
              <a:tblPr firstRow="1" bandRow="1">
                <a:tableStyleId>{5C22544A-7EE6-4342-B048-85BDC9FD1C3A}</a:tableStyleId>
              </a:tblPr>
              <a:tblGrid>
                <a:gridCol w="2716669">
                  <a:extLst>
                    <a:ext uri="{9D8B030D-6E8A-4147-A177-3AD203B41FA5}">
                      <a16:colId xmlns:a16="http://schemas.microsoft.com/office/drawing/2014/main" val="4053109361"/>
                    </a:ext>
                  </a:extLst>
                </a:gridCol>
                <a:gridCol w="3093033">
                  <a:extLst>
                    <a:ext uri="{9D8B030D-6E8A-4147-A177-3AD203B41FA5}">
                      <a16:colId xmlns:a16="http://schemas.microsoft.com/office/drawing/2014/main" val="2147354115"/>
                    </a:ext>
                  </a:extLst>
                </a:gridCol>
                <a:gridCol w="2872883">
                  <a:extLst>
                    <a:ext uri="{9D8B030D-6E8A-4147-A177-3AD203B41FA5}">
                      <a16:colId xmlns:a16="http://schemas.microsoft.com/office/drawing/2014/main" val="867599097"/>
                    </a:ext>
                  </a:extLst>
                </a:gridCol>
                <a:gridCol w="3196303">
                  <a:extLst>
                    <a:ext uri="{9D8B030D-6E8A-4147-A177-3AD203B41FA5}">
                      <a16:colId xmlns:a16="http://schemas.microsoft.com/office/drawing/2014/main" val="2828960732"/>
                    </a:ext>
                  </a:extLst>
                </a:gridCol>
              </a:tblGrid>
              <a:tr h="463826">
                <a:tc gridSpan="4">
                  <a:txBody>
                    <a:bodyPr/>
                    <a:lstStyle/>
                    <a:p>
                      <a:pPr lvl="0" algn="ctr">
                        <a:buNone/>
                      </a:pPr>
                      <a:r>
                        <a:rPr lang="en-GB" sz="1100" b="0" i="0" u="none" strike="noStrike" kern="1200" baseline="0" noProof="0" dirty="0">
                          <a:solidFill>
                            <a:srgbClr val="000000"/>
                          </a:solidFill>
                          <a:effectLst/>
                          <a:latin typeface="Comic Sans MS"/>
                        </a:rPr>
                        <a:t>How useful is Source A to a historian studying the significance of the Scientific Revolution on Europe? (8 marks)</a:t>
                      </a:r>
                      <a:endParaRPr lang="en-GB" sz="1200" b="0" i="0" u="none" strike="noStrike" kern="1200" baseline="0" noProof="0" dirty="0">
                        <a:solidFill>
                          <a:srgbClr val="000000"/>
                        </a:solidFill>
                        <a:effectLst/>
                        <a:latin typeface="Comic Sans MS"/>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2264028"/>
                  </a:ext>
                </a:extLst>
              </a:tr>
              <a:tr h="646043">
                <a:tc gridSpan="2">
                  <a:txBody>
                    <a:bodyPr/>
                    <a:lstStyle/>
                    <a:p>
                      <a:pPr lvl="0" algn="l">
                        <a:buNone/>
                      </a:pPr>
                      <a:r>
                        <a:rPr lang="en-GB" sz="1600" b="1" i="0" u="none" strike="noStrike" baseline="0" noProof="0" dirty="0">
                          <a:solidFill>
                            <a:srgbClr val="000000"/>
                          </a:solidFill>
                          <a:latin typeface="Comic Sans MS"/>
                        </a:rPr>
                        <a:t>Level Awarded:</a:t>
                      </a:r>
                      <a:endParaRPr lang="en-US" sz="1600" dirty="0"/>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rowSpan="2" gridSpan="2">
                  <a:txBody>
                    <a:bodyPr/>
                    <a:lstStyle/>
                    <a:p>
                      <a:pPr lvl="0">
                        <a:buNone/>
                      </a:pPr>
                      <a:r>
                        <a:rPr lang="en-GB" sz="1200" b="1" dirty="0">
                          <a:solidFill>
                            <a:schemeClr val="tx1"/>
                          </a:solidFill>
                          <a:latin typeface="Comic Sans MS"/>
                        </a:rPr>
                        <a:t>Student Feedback: (add in green)</a:t>
                      </a:r>
                      <a:endParaRPr lang="en-US"/>
                    </a:p>
                    <a:p>
                      <a:pPr lvl="0" defTabSz="914400">
                        <a:buNone/>
                        <a:tabLst/>
                        <a:defRPr/>
                      </a:pPr>
                      <a:endParaRPr lang="en-GB" sz="1200" dirty="0">
                        <a:solidFill>
                          <a:schemeClr val="tx1"/>
                        </a:solidFill>
                        <a:latin typeface="Comic Sans MS"/>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26617603"/>
                  </a:ext>
                </a:extLst>
              </a:tr>
              <a:tr h="646043">
                <a:tc gridSpan="2">
                  <a:txBody>
                    <a:bodyPr/>
                    <a:lstStyle/>
                    <a:p>
                      <a:r>
                        <a:rPr lang="en-GB" sz="1200" b="1" dirty="0">
                          <a:solidFill>
                            <a:schemeClr val="tx1"/>
                          </a:solidFill>
                          <a:latin typeface="Comic Sans MS"/>
                        </a:rPr>
                        <a:t>AO1</a:t>
                      </a:r>
                      <a:r>
                        <a:rPr lang="en-GB" sz="1200" dirty="0">
                          <a:solidFill>
                            <a:schemeClr val="tx1"/>
                          </a:solidFill>
                          <a:latin typeface="Comic Sans MS"/>
                        </a:rPr>
                        <a:t>=</a:t>
                      </a:r>
                      <a:r>
                        <a:rPr lang="en-GB" sz="1200" b="1" dirty="0">
                          <a:solidFill>
                            <a:schemeClr val="tx1"/>
                          </a:solidFill>
                          <a:latin typeface="Comic Sans MS"/>
                        </a:rPr>
                        <a:t>Knowledge &amp; Understanding: </a:t>
                      </a:r>
                      <a:r>
                        <a:rPr lang="en-GB" sz="1200" dirty="0">
                          <a:solidFill>
                            <a:schemeClr val="tx1"/>
                          </a:solidFill>
                          <a:latin typeface="Comic Sans MS"/>
                        </a:rPr>
                        <a:t>How well do you know your topic, and can you explain what happened in history? </a:t>
                      </a:r>
                    </a:p>
                    <a:p>
                      <a:r>
                        <a:rPr lang="en-GB" sz="1200" b="1" dirty="0">
                          <a:solidFill>
                            <a:schemeClr val="tx1"/>
                          </a:solidFill>
                          <a:latin typeface="Comic Sans MS"/>
                        </a:rPr>
                        <a:t>AO2=</a:t>
                      </a:r>
                      <a:r>
                        <a:rPr lang="en-GB" sz="1200" dirty="0">
                          <a:solidFill>
                            <a:schemeClr val="tx1"/>
                          </a:solidFill>
                          <a:latin typeface="Comic Sans MS"/>
                        </a:rPr>
                        <a:t> How well can you understand, explain and judge historical sources?</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sz="1200" dirty="0">
                        <a:solidFill>
                          <a:schemeClr val="tx1"/>
                        </a:solidFill>
                        <a:latin typeface="Comic Sans M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GB" sz="1200" dirty="0">
                        <a:solidFill>
                          <a:schemeClr val="tx1"/>
                        </a:solidFill>
                        <a:latin typeface="Comic Sans MS"/>
                      </a:endParaRPr>
                    </a:p>
                  </a:txBody>
                  <a:tcPr>
                    <a:lnL w="12700" cap="flat" cmpd="sng" algn="ctr">
                      <a:solidFill>
                        <a:schemeClr val="tx1"/>
                      </a:solidFill>
                      <a:prstDash val="solid"/>
                      <a:round/>
                      <a:headEnd type="none" w="med" len="med"/>
                      <a:tailEnd type="none" w="med" len="med"/>
                    </a:lnL>
                    <a:lnR w="12700">
                      <a:solidFill>
                        <a:schemeClr val="tx1"/>
                      </a:solidFill>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5445857"/>
                  </a:ext>
                </a:extLst>
              </a:tr>
              <a:tr h="371181">
                <a:tc>
                  <a:txBody>
                    <a:bodyPr/>
                    <a:lstStyle/>
                    <a:p>
                      <a:r>
                        <a:rPr lang="en-GB" sz="1200" dirty="0">
                          <a:solidFill>
                            <a:schemeClr val="tx1"/>
                          </a:solidFill>
                          <a:latin typeface="Comic Sans MS"/>
                        </a:rPr>
                        <a:t>Level 1 – Emerging (1-2marks)</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200" b="0" i="0" u="none" strike="noStrike" noProof="0" dirty="0">
                          <a:solidFill>
                            <a:srgbClr val="000000"/>
                          </a:solidFill>
                          <a:latin typeface="Comic Sans MS"/>
                        </a:rPr>
                        <a:t>Level 2 – Developing (3-4 marks)</a:t>
                      </a:r>
                      <a:endParaRPr lang="en-GB" sz="1200" dirty="0">
                        <a:solidFill>
                          <a:schemeClr val="tx1"/>
                        </a:solidFill>
                        <a:latin typeface="Comic Sans MS"/>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200" dirty="0">
                          <a:solidFill>
                            <a:schemeClr val="tx1"/>
                          </a:solidFill>
                          <a:latin typeface="Comic Sans MS"/>
                        </a:rPr>
                        <a:t>Level 3 – Secure (5-6 marks)</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200" dirty="0">
                          <a:solidFill>
                            <a:schemeClr val="tx1"/>
                          </a:solidFill>
                          <a:latin typeface="Comic Sans MS"/>
                        </a:rPr>
                        <a:t>Level 4 – Mastered (7-8 marks)</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4666437"/>
                  </a:ext>
                </a:extLst>
              </a:tr>
              <a:tr h="2227094">
                <a:tc>
                  <a:txBody>
                    <a:bodyPr/>
                    <a:lstStyle/>
                    <a:p>
                      <a:pPr marL="171450" lvl="0" indent="-171450" algn="l">
                        <a:lnSpc>
                          <a:spcPct val="100000"/>
                        </a:lnSpc>
                        <a:buFont typeface="Arial"/>
                        <a:buChar char="•"/>
                      </a:pPr>
                      <a:r>
                        <a:rPr lang="en-GB" sz="1200" b="0" i="0" u="none" strike="noStrike" baseline="0" noProof="0" dirty="0">
                          <a:solidFill>
                            <a:srgbClr val="000000"/>
                          </a:solidFill>
                          <a:latin typeface="Comic Sans MS"/>
                        </a:rPr>
                        <a:t>Says something very simple about what the source shows.</a:t>
                      </a:r>
                      <a:endParaRPr lang="en-US"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May copy part of the source or describe the picture/text without explaining.</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Shows little knowledge of the Scientific Revolution or its impacts.</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Does not explain if the source is useful or why.</a:t>
                      </a:r>
                      <a:endParaRPr lang="en-GB" sz="1200" dirty="0"/>
                    </a:p>
                    <a:p>
                      <a:pPr marL="171450" lvl="0" indent="-171450">
                        <a:buFont typeface="Arial"/>
                        <a:buChar char="•"/>
                      </a:pPr>
                      <a:endParaRPr lang="en-GB" sz="1200"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171450" lvl="0" indent="-171450" algn="l">
                        <a:lnSpc>
                          <a:spcPct val="100000"/>
                        </a:lnSpc>
                        <a:buFont typeface="Arial"/>
                        <a:buChar char="•"/>
                      </a:pPr>
                      <a:r>
                        <a:rPr lang="en-GB" sz="1200" b="0" i="0" u="none" strike="noStrike" baseline="0" noProof="0" dirty="0">
                          <a:solidFill>
                            <a:srgbClr val="000000"/>
                          </a:solidFill>
                          <a:latin typeface="Comic Sans MS"/>
                        </a:rPr>
                        <a:t>Describes what the source shows and gives a basic opinion on its usefulness.</a:t>
                      </a:r>
                      <a:endParaRPr lang="en-US"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Uses a small amount of knowledge about the Scientific Revolution.</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Mentions who made the source or when, but doesn’t explain how that affects usefulness.</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Gives a limited judgement.</a:t>
                      </a:r>
                      <a:endParaRPr lang="en-GB" sz="1200" dirty="0"/>
                    </a:p>
                    <a:p>
                      <a:pPr marL="171450" lvl="0" indent="-171450">
                        <a:buFont typeface="Arial"/>
                        <a:buChar char="•"/>
                      </a:pPr>
                      <a:endParaRPr lang="en-GB" sz="1200" b="0" i="0" u="none" strike="noStrike" noProof="0" dirty="0">
                        <a:solidFill>
                          <a:srgbClr val="000000"/>
                        </a:solidFill>
                        <a:latin typeface="Comic Sans MS"/>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171450" lvl="0" indent="-171450" algn="l">
                        <a:lnSpc>
                          <a:spcPct val="100000"/>
                        </a:lnSpc>
                        <a:buFont typeface="Arial"/>
                        <a:buChar char="•"/>
                      </a:pPr>
                      <a:r>
                        <a:rPr lang="en-GB" sz="1200" b="0" i="0" u="none" strike="noStrike" baseline="0" noProof="0" dirty="0">
                          <a:solidFill>
                            <a:srgbClr val="000000"/>
                          </a:solidFill>
                          <a:latin typeface="Comic Sans MS"/>
                        </a:rPr>
                        <a:t>Explains what the source shows or suggests and how that links to impacts of the Scientific Revolution.</a:t>
                      </a:r>
                      <a:endParaRPr lang="en-US"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Uses own knowledge to support or question what the source says.</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Mentions who made the source and when, and begins to explain if it’s reliable.</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Gives a reasoned opinion on how useful the source is.</a:t>
                      </a:r>
                      <a:endParaRPr lang="en-GB" sz="1200" dirty="0"/>
                    </a:p>
                    <a:p>
                      <a:pPr marL="171450" lvl="0" indent="-171450">
                        <a:buFont typeface="Arial"/>
                        <a:buChar char="•"/>
                      </a:pPr>
                      <a:endParaRPr lang="en-GB" sz="1200"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171450" lvl="0" indent="-171450" algn="l">
                        <a:lnSpc>
                          <a:spcPct val="100000"/>
                        </a:lnSpc>
                        <a:buFont typeface="Arial"/>
                        <a:buChar char="•"/>
                      </a:pPr>
                      <a:r>
                        <a:rPr lang="en-GB" sz="1200" b="0" i="0" u="none" strike="noStrike" baseline="0" noProof="0" dirty="0">
                          <a:solidFill>
                            <a:srgbClr val="000000"/>
                          </a:solidFill>
                          <a:latin typeface="Comic Sans MS"/>
                        </a:rPr>
                        <a:t>Confidently explains the message or purpose of the source.</a:t>
                      </a:r>
                      <a:endParaRPr lang="en-US"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Uses accurate and specific knowledge to show how the source helps explain the impacts of the Scientific Revolution.</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Evaluates the source’s reliability by discussing the author, date, and possible bias.</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Makes a balanced judgement: how useful is it overall, and what else would a historian need?</a:t>
                      </a:r>
                      <a:endParaRPr lang="en-GB" sz="1200" dirty="0"/>
                    </a:p>
                    <a:p>
                      <a:pPr marL="171450" lvl="0" indent="-171450">
                        <a:buFont typeface="Arial"/>
                        <a:buChar char="•"/>
                      </a:pPr>
                      <a:endParaRPr lang="en-GB" sz="1200"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500240"/>
                  </a:ext>
                </a:extLst>
              </a:tr>
              <a:tr h="371181">
                <a:tc>
                  <a:txBody>
                    <a:bodyPr/>
                    <a:lstStyle/>
                    <a:p>
                      <a:pPr marL="0" lvl="0" indent="0" algn="l">
                        <a:lnSpc>
                          <a:spcPct val="100000"/>
                        </a:lnSpc>
                        <a:buNone/>
                      </a:pPr>
                      <a:r>
                        <a:rPr lang="en-GB" sz="1200" b="0" i="0" u="none" strike="noStrike" baseline="0" noProof="0" dirty="0">
                          <a:solidFill>
                            <a:srgbClr val="000000"/>
                          </a:solidFill>
                          <a:latin typeface="Comic Sans MS"/>
                        </a:rPr>
                        <a:t>To improve? </a:t>
                      </a:r>
                      <a:endParaRPr lang="en-US"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Say what the source is about and who made it.</a:t>
                      </a:r>
                      <a:endParaRPr lang="en-US" sz="1200"/>
                    </a:p>
                    <a:p>
                      <a:pPr marL="171450" lvl="0" indent="-171450" algn="l">
                        <a:lnSpc>
                          <a:spcPct val="100000"/>
                        </a:lnSpc>
                        <a:buFont typeface="Arial"/>
                        <a:buChar char="•"/>
                      </a:pPr>
                      <a:r>
                        <a:rPr lang="en-GB" sz="1200" b="0" i="0" u="none" strike="noStrike" baseline="0" noProof="0" dirty="0">
                          <a:solidFill>
                            <a:srgbClr val="000000"/>
                          </a:solidFill>
                          <a:latin typeface="Comic Sans MS"/>
                        </a:rPr>
                        <a:t>Start to use your own knowledge to say if the source is true or not.</a:t>
                      </a:r>
                      <a:endParaRPr lang="en-GB" sz="1200"/>
                    </a:p>
                    <a:p>
                      <a:pPr marL="171450" lvl="0" indent="-171450" algn="l">
                        <a:lnSpc>
                          <a:spcPct val="100000"/>
                        </a:lnSpc>
                        <a:buFont typeface="Arial"/>
                        <a:buChar char="•"/>
                      </a:pPr>
                      <a:r>
                        <a:rPr lang="en-GB" sz="1200" b="0" i="0" u="none" strike="noStrike" baseline="0" noProof="0" dirty="0">
                          <a:solidFill>
                            <a:srgbClr val="000000"/>
                          </a:solidFill>
                          <a:latin typeface="Comic Sans MS"/>
                        </a:rPr>
                        <a:t>Use phrases like “This is useful because…” or “This doesn’t tell us…”</a:t>
                      </a:r>
                      <a:endParaRPr lang="en-GB" sz="1200"/>
                    </a:p>
                    <a:p>
                      <a:pPr marL="171450" lvl="0" indent="-171450">
                        <a:buFont typeface="Arial"/>
                        <a:buChar char="•"/>
                      </a:pPr>
                      <a:endParaRPr lang="en-GB" sz="1200"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lvl="0" indent="0" algn="l">
                        <a:lnSpc>
                          <a:spcPct val="100000"/>
                        </a:lnSpc>
                        <a:buNone/>
                      </a:pPr>
                      <a:r>
                        <a:rPr lang="en-GB" sz="1200" b="0" i="0" u="none" strike="noStrike" baseline="0" noProof="0" dirty="0">
                          <a:solidFill>
                            <a:srgbClr val="000000"/>
                          </a:solidFill>
                          <a:latin typeface="Comic Sans MS"/>
                        </a:rPr>
                        <a:t>To improve:</a:t>
                      </a:r>
                      <a:endParaRPr lang="en-US"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Add more knowledge to support what the source is showing.</a:t>
                      </a:r>
                      <a:endParaRPr lang="en-US"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Think about when the source was made and whether the person who made it might be biased.</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Begin to explain what the source leaves out or what it doesn’t tell us.</a:t>
                      </a:r>
                      <a:endParaRPr lang="en-GB" sz="1200" dirty="0"/>
                    </a:p>
                    <a:p>
                      <a:pPr marL="171450" lvl="0" indent="-171450">
                        <a:buFont typeface="Arial"/>
                        <a:buChar char="•"/>
                      </a:pPr>
                      <a:endParaRPr lang="en-GB" sz="1200" b="0" i="0" u="none" strike="noStrike" noProof="0" dirty="0">
                        <a:solidFill>
                          <a:srgbClr val="000000"/>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lvl="0" indent="0" algn="l">
                        <a:lnSpc>
                          <a:spcPct val="100000"/>
                        </a:lnSpc>
                        <a:buNone/>
                      </a:pPr>
                      <a:r>
                        <a:rPr lang="en-GB" sz="1200" b="0" i="0" u="none" strike="noStrike" baseline="0" noProof="0" dirty="0">
                          <a:solidFill>
                            <a:srgbClr val="000000"/>
                          </a:solidFill>
                          <a:latin typeface="Comic Sans MS"/>
                        </a:rPr>
                        <a:t>To Improve:</a:t>
                      </a:r>
                    </a:p>
                    <a:p>
                      <a:pPr marL="171450" lvl="0" indent="-171450" algn="l">
                        <a:lnSpc>
                          <a:spcPct val="100000"/>
                        </a:lnSpc>
                        <a:buFont typeface="Arial"/>
                        <a:buChar char="•"/>
                      </a:pPr>
                      <a:r>
                        <a:rPr lang="en-GB" sz="1200" b="0" i="0" u="none" strike="noStrike" baseline="0" noProof="0" dirty="0">
                          <a:solidFill>
                            <a:srgbClr val="000000"/>
                          </a:solidFill>
                          <a:latin typeface="Comic Sans MS"/>
                        </a:rPr>
                        <a:t>Make clear links between the source and what historians already know about the impacts.</a:t>
                      </a:r>
                      <a:endParaRPr lang="en-US"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Use terms like trustworthy, biased, limited, supportive.</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Show both what the source is useful for and what it might miss out.</a:t>
                      </a:r>
                      <a:endParaRPr lang="en-GB" sz="1200" dirty="0"/>
                    </a:p>
                    <a:p>
                      <a:pPr marL="171450" lvl="0" indent="-171450">
                        <a:buFont typeface="Arial"/>
                        <a:buChar char="•"/>
                      </a:pPr>
                      <a:endParaRPr lang="en-GB" sz="1200"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lvl="0" indent="0" algn="l">
                        <a:lnSpc>
                          <a:spcPct val="100000"/>
                        </a:lnSpc>
                        <a:buNone/>
                      </a:pPr>
                      <a:r>
                        <a:rPr lang="en-GB" sz="1200" b="0" i="0" u="none" strike="noStrike" baseline="0" noProof="0" dirty="0">
                          <a:solidFill>
                            <a:srgbClr val="000000"/>
                          </a:solidFill>
                          <a:latin typeface="Comic Sans MS"/>
                        </a:rPr>
                        <a:t>To improve:</a:t>
                      </a:r>
                    </a:p>
                    <a:p>
                      <a:pPr marL="171450" lvl="0" indent="-171450" algn="l">
                        <a:lnSpc>
                          <a:spcPct val="100000"/>
                        </a:lnSpc>
                        <a:buFont typeface="Arial"/>
                        <a:buChar char="•"/>
                      </a:pPr>
                      <a:r>
                        <a:rPr lang="en-GB" sz="1200" b="0" i="0" u="none" strike="noStrike" baseline="0" noProof="0" dirty="0">
                          <a:solidFill>
                            <a:srgbClr val="000000"/>
                          </a:solidFill>
                          <a:latin typeface="Comic Sans MS"/>
                        </a:rPr>
                        <a:t>Use detailed knowledge of key impacts. </a:t>
                      </a:r>
                      <a:endParaRPr lang="en-US"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Evaluate the provenance clearly (who, when, why?) and how that affects usefulness.</a:t>
                      </a:r>
                      <a:endParaRPr lang="en-GB" sz="1200" dirty="0"/>
                    </a:p>
                    <a:p>
                      <a:pPr marL="171450" lvl="0" indent="-171450" algn="l">
                        <a:lnSpc>
                          <a:spcPct val="100000"/>
                        </a:lnSpc>
                        <a:buFont typeface="Arial"/>
                        <a:buChar char="•"/>
                      </a:pPr>
                      <a:r>
                        <a:rPr lang="en-GB" sz="1200" b="0" i="0" u="none" strike="noStrike" baseline="0" noProof="0" dirty="0">
                          <a:solidFill>
                            <a:srgbClr val="000000"/>
                          </a:solidFill>
                          <a:latin typeface="Comic Sans MS"/>
                        </a:rPr>
                        <a:t>Explain both the value of the source and its limitations, and support your conclusion with evidence.</a:t>
                      </a:r>
                      <a:endParaRPr lang="en-GB" sz="1200" dirty="0"/>
                    </a:p>
                    <a:p>
                      <a:pPr marL="171450" lvl="0" indent="-171450">
                        <a:buFont typeface="Arial"/>
                        <a:buChar char="•"/>
                      </a:pPr>
                      <a:endParaRPr lang="en-GB" sz="1200"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988859866"/>
                  </a:ext>
                </a:extLst>
              </a:tr>
            </a:tbl>
          </a:graphicData>
        </a:graphic>
      </p:graphicFrame>
    </p:spTree>
    <p:extLst>
      <p:ext uri="{BB962C8B-B14F-4D97-AF65-F5344CB8AC3E}">
        <p14:creationId xmlns:p14="http://schemas.microsoft.com/office/powerpoint/2010/main" val="372827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Kiddosy">
            <a:extLst>
              <a:ext uri="{FF2B5EF4-FFF2-40B4-BE49-F238E27FC236}">
                <a16:creationId xmlns:a16="http://schemas.microsoft.com/office/drawing/2014/main" id="{5D5B4DF9-3132-B8E8-53D4-EB78CD17F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142" y="102951"/>
            <a:ext cx="8411060" cy="3825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B35B578-F061-CF7F-92CF-65F3A0A8E259}"/>
              </a:ext>
            </a:extLst>
          </p:cNvPr>
          <p:cNvSpPr/>
          <p:nvPr/>
        </p:nvSpPr>
        <p:spPr>
          <a:xfrm>
            <a:off x="152400" y="612497"/>
            <a:ext cx="1666875" cy="1871132"/>
          </a:xfrm>
          <a:custGeom>
            <a:avLst/>
            <a:gdLst>
              <a:gd name="connsiteX0" fmla="*/ 0 w 1666875"/>
              <a:gd name="connsiteY0" fmla="*/ 103496 h 1871132"/>
              <a:gd name="connsiteX1" fmla="*/ 103496 w 1666875"/>
              <a:gd name="connsiteY1" fmla="*/ 0 h 1871132"/>
              <a:gd name="connsiteX2" fmla="*/ 619321 w 1666875"/>
              <a:gd name="connsiteY2" fmla="*/ 0 h 1871132"/>
              <a:gd name="connsiteX3" fmla="*/ 1105949 w 1666875"/>
              <a:gd name="connsiteY3" fmla="*/ 0 h 1871132"/>
              <a:gd name="connsiteX4" fmla="*/ 1563379 w 1666875"/>
              <a:gd name="connsiteY4" fmla="*/ 0 h 1871132"/>
              <a:gd name="connsiteX5" fmla="*/ 1666875 w 1666875"/>
              <a:gd name="connsiteY5" fmla="*/ 103496 h 1871132"/>
              <a:gd name="connsiteX6" fmla="*/ 1666875 w 1666875"/>
              <a:gd name="connsiteY6" fmla="*/ 691492 h 1871132"/>
              <a:gd name="connsiteX7" fmla="*/ 1666875 w 1666875"/>
              <a:gd name="connsiteY7" fmla="*/ 1262847 h 1871132"/>
              <a:gd name="connsiteX8" fmla="*/ 1666875 w 1666875"/>
              <a:gd name="connsiteY8" fmla="*/ 1767636 h 1871132"/>
              <a:gd name="connsiteX9" fmla="*/ 1563379 w 1666875"/>
              <a:gd name="connsiteY9" fmla="*/ 1871132 h 1871132"/>
              <a:gd name="connsiteX10" fmla="*/ 1120548 w 1666875"/>
              <a:gd name="connsiteY10" fmla="*/ 1871132 h 1871132"/>
              <a:gd name="connsiteX11" fmla="*/ 677717 w 1666875"/>
              <a:gd name="connsiteY11" fmla="*/ 1871132 h 1871132"/>
              <a:gd name="connsiteX12" fmla="*/ 103496 w 1666875"/>
              <a:gd name="connsiteY12" fmla="*/ 1871132 h 1871132"/>
              <a:gd name="connsiteX13" fmla="*/ 0 w 1666875"/>
              <a:gd name="connsiteY13" fmla="*/ 1767636 h 1871132"/>
              <a:gd name="connsiteX14" fmla="*/ 0 w 1666875"/>
              <a:gd name="connsiteY14" fmla="*/ 1212923 h 1871132"/>
              <a:gd name="connsiteX15" fmla="*/ 0 w 1666875"/>
              <a:gd name="connsiteY15" fmla="*/ 641568 h 1871132"/>
              <a:gd name="connsiteX16" fmla="*/ 0 w 1666875"/>
              <a:gd name="connsiteY16" fmla="*/ 103496 h 187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6875" h="1871132" fill="none" extrusionOk="0">
                <a:moveTo>
                  <a:pt x="0" y="103496"/>
                </a:moveTo>
                <a:cubicBezTo>
                  <a:pt x="3164" y="49906"/>
                  <a:pt x="54221" y="-2967"/>
                  <a:pt x="103496" y="0"/>
                </a:cubicBezTo>
                <a:cubicBezTo>
                  <a:pt x="284721" y="18366"/>
                  <a:pt x="510928" y="17024"/>
                  <a:pt x="619321" y="0"/>
                </a:cubicBezTo>
                <a:cubicBezTo>
                  <a:pt x="727714" y="-17024"/>
                  <a:pt x="961251" y="-12068"/>
                  <a:pt x="1105949" y="0"/>
                </a:cubicBezTo>
                <a:cubicBezTo>
                  <a:pt x="1250647" y="12068"/>
                  <a:pt x="1373773" y="20249"/>
                  <a:pt x="1563379" y="0"/>
                </a:cubicBezTo>
                <a:cubicBezTo>
                  <a:pt x="1612115" y="11015"/>
                  <a:pt x="1660450" y="40053"/>
                  <a:pt x="1666875" y="103496"/>
                </a:cubicBezTo>
                <a:cubicBezTo>
                  <a:pt x="1687554" y="295427"/>
                  <a:pt x="1671068" y="530401"/>
                  <a:pt x="1666875" y="691492"/>
                </a:cubicBezTo>
                <a:cubicBezTo>
                  <a:pt x="1662682" y="852583"/>
                  <a:pt x="1652315" y="1144270"/>
                  <a:pt x="1666875" y="1262847"/>
                </a:cubicBezTo>
                <a:cubicBezTo>
                  <a:pt x="1681435" y="1381425"/>
                  <a:pt x="1687726" y="1650188"/>
                  <a:pt x="1666875" y="1767636"/>
                </a:cubicBezTo>
                <a:cubicBezTo>
                  <a:pt x="1666392" y="1820368"/>
                  <a:pt x="1628228" y="1866541"/>
                  <a:pt x="1563379" y="1871132"/>
                </a:cubicBezTo>
                <a:cubicBezTo>
                  <a:pt x="1368147" y="1852575"/>
                  <a:pt x="1236698" y="1866035"/>
                  <a:pt x="1120548" y="1871132"/>
                </a:cubicBezTo>
                <a:cubicBezTo>
                  <a:pt x="1004398" y="1876229"/>
                  <a:pt x="890746" y="1886892"/>
                  <a:pt x="677717" y="1871132"/>
                </a:cubicBezTo>
                <a:cubicBezTo>
                  <a:pt x="464688" y="1855372"/>
                  <a:pt x="319322" y="1848752"/>
                  <a:pt x="103496" y="1871132"/>
                </a:cubicBezTo>
                <a:cubicBezTo>
                  <a:pt x="42955" y="1878556"/>
                  <a:pt x="4006" y="1821967"/>
                  <a:pt x="0" y="1767636"/>
                </a:cubicBezTo>
                <a:cubicBezTo>
                  <a:pt x="-5762" y="1501875"/>
                  <a:pt x="25474" y="1332379"/>
                  <a:pt x="0" y="1212923"/>
                </a:cubicBezTo>
                <a:cubicBezTo>
                  <a:pt x="-25474" y="1093467"/>
                  <a:pt x="-15169" y="867974"/>
                  <a:pt x="0" y="641568"/>
                </a:cubicBezTo>
                <a:cubicBezTo>
                  <a:pt x="15169" y="415163"/>
                  <a:pt x="9605" y="305304"/>
                  <a:pt x="0" y="103496"/>
                </a:cubicBezTo>
                <a:close/>
              </a:path>
              <a:path w="1666875" h="1871132" stroke="0" extrusionOk="0">
                <a:moveTo>
                  <a:pt x="0" y="103496"/>
                </a:moveTo>
                <a:cubicBezTo>
                  <a:pt x="-7310" y="51166"/>
                  <a:pt x="39687" y="-3483"/>
                  <a:pt x="103496" y="0"/>
                </a:cubicBezTo>
                <a:cubicBezTo>
                  <a:pt x="336371" y="-24413"/>
                  <a:pt x="447207" y="-15876"/>
                  <a:pt x="604722" y="0"/>
                </a:cubicBezTo>
                <a:cubicBezTo>
                  <a:pt x="762237" y="15876"/>
                  <a:pt x="943821" y="9580"/>
                  <a:pt x="1091350" y="0"/>
                </a:cubicBezTo>
                <a:cubicBezTo>
                  <a:pt x="1238879" y="-9580"/>
                  <a:pt x="1450609" y="-20188"/>
                  <a:pt x="1563379" y="0"/>
                </a:cubicBezTo>
                <a:cubicBezTo>
                  <a:pt x="1618406" y="3832"/>
                  <a:pt x="1667374" y="50741"/>
                  <a:pt x="1666875" y="103496"/>
                </a:cubicBezTo>
                <a:cubicBezTo>
                  <a:pt x="1643931" y="351249"/>
                  <a:pt x="1657747" y="462424"/>
                  <a:pt x="1666875" y="658209"/>
                </a:cubicBezTo>
                <a:cubicBezTo>
                  <a:pt x="1676003" y="853994"/>
                  <a:pt x="1653909" y="979605"/>
                  <a:pt x="1666875" y="1179640"/>
                </a:cubicBezTo>
                <a:cubicBezTo>
                  <a:pt x="1679841" y="1379675"/>
                  <a:pt x="1692399" y="1633245"/>
                  <a:pt x="1666875" y="1767636"/>
                </a:cubicBezTo>
                <a:cubicBezTo>
                  <a:pt x="1672357" y="1821172"/>
                  <a:pt x="1609292" y="1878207"/>
                  <a:pt x="1563379" y="1871132"/>
                </a:cubicBezTo>
                <a:cubicBezTo>
                  <a:pt x="1392892" y="1881672"/>
                  <a:pt x="1226419" y="1863623"/>
                  <a:pt x="1062153" y="1871132"/>
                </a:cubicBezTo>
                <a:cubicBezTo>
                  <a:pt x="897887" y="1878641"/>
                  <a:pt x="748130" y="1861625"/>
                  <a:pt x="546327" y="1871132"/>
                </a:cubicBezTo>
                <a:cubicBezTo>
                  <a:pt x="344524" y="1880639"/>
                  <a:pt x="290976" y="1869831"/>
                  <a:pt x="103496" y="1871132"/>
                </a:cubicBezTo>
                <a:cubicBezTo>
                  <a:pt x="46303" y="1877501"/>
                  <a:pt x="5428" y="1816057"/>
                  <a:pt x="0" y="1767636"/>
                </a:cubicBezTo>
                <a:cubicBezTo>
                  <a:pt x="10785" y="1529098"/>
                  <a:pt x="-16410" y="1367362"/>
                  <a:pt x="0" y="1212923"/>
                </a:cubicBezTo>
                <a:cubicBezTo>
                  <a:pt x="16410" y="1058484"/>
                  <a:pt x="3449" y="904879"/>
                  <a:pt x="0" y="708134"/>
                </a:cubicBezTo>
                <a:cubicBezTo>
                  <a:pt x="-3449" y="511389"/>
                  <a:pt x="-1553" y="322548"/>
                  <a:pt x="0" y="103496"/>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78743343">
                  <a:prstGeom prst="roundRect">
                    <a:avLst>
                      <a:gd name="adj" fmla="val 6209"/>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50" b="1" dirty="0">
                <a:solidFill>
                  <a:schemeClr val="accent6">
                    <a:lumMod val="50000"/>
                  </a:schemeClr>
                </a:solidFill>
                <a:latin typeface="Comic Sans MS" panose="030F0702030302020204" pitchFamily="66" charset="0"/>
              </a:rPr>
              <a:t>1543</a:t>
            </a:r>
          </a:p>
          <a:p>
            <a:r>
              <a:rPr lang="en-GB" sz="1050" dirty="0">
                <a:solidFill>
                  <a:schemeClr val="tx1"/>
                </a:solidFill>
                <a:latin typeface="Comic Sans MS" panose="030F0702030302020204" pitchFamily="66" charset="0"/>
              </a:rPr>
              <a:t>Polish astronomer, </a:t>
            </a:r>
            <a:r>
              <a:rPr lang="en-GB" sz="1050" b="1" dirty="0">
                <a:solidFill>
                  <a:schemeClr val="accent5">
                    <a:lumMod val="50000"/>
                  </a:schemeClr>
                </a:solidFill>
                <a:latin typeface="Comic Sans MS" panose="030F0702030302020204" pitchFamily="66" charset="0"/>
              </a:rPr>
              <a:t>Nicolaus Copernicus</a:t>
            </a:r>
            <a:r>
              <a:rPr lang="en-GB" sz="1050" dirty="0">
                <a:solidFill>
                  <a:schemeClr val="accent5">
                    <a:lumMod val="50000"/>
                  </a:schemeClr>
                </a:solidFill>
                <a:latin typeface="Comic Sans MS" panose="030F0702030302020204" pitchFamily="66" charset="0"/>
              </a:rPr>
              <a:t> </a:t>
            </a:r>
            <a:r>
              <a:rPr lang="en-GB" sz="1050" dirty="0">
                <a:solidFill>
                  <a:schemeClr val="tx1"/>
                </a:solidFill>
                <a:latin typeface="Comic Sans MS" panose="030F0702030302020204" pitchFamily="66" charset="0"/>
              </a:rPr>
              <a:t>used mathematics and observation to prove that planets revolved around the </a:t>
            </a:r>
            <a:r>
              <a:rPr lang="en-GB" sz="1050" b="1" dirty="0">
                <a:solidFill>
                  <a:schemeClr val="tx1"/>
                </a:solidFill>
                <a:latin typeface="Comic Sans MS" panose="030F0702030302020204" pitchFamily="66" charset="0"/>
              </a:rPr>
              <a:t>Sun</a:t>
            </a:r>
            <a:r>
              <a:rPr lang="en-GB" sz="1050" dirty="0">
                <a:solidFill>
                  <a:schemeClr val="tx1"/>
                </a:solidFill>
                <a:latin typeface="Comic Sans MS" panose="030F0702030302020204" pitchFamily="66" charset="0"/>
              </a:rPr>
              <a:t> and not the Earth.  He also proved that the </a:t>
            </a:r>
            <a:r>
              <a:rPr lang="en-GB" sz="1050" b="1" dirty="0">
                <a:solidFill>
                  <a:schemeClr val="tx1"/>
                </a:solidFill>
                <a:latin typeface="Comic Sans MS" panose="030F0702030302020204" pitchFamily="66" charset="0"/>
              </a:rPr>
              <a:t>Moon</a:t>
            </a:r>
            <a:r>
              <a:rPr lang="en-GB" sz="1050" dirty="0">
                <a:solidFill>
                  <a:schemeClr val="tx1"/>
                </a:solidFill>
                <a:latin typeface="Comic Sans MS" panose="030F0702030302020204" pitchFamily="66" charset="0"/>
              </a:rPr>
              <a:t> moves around the Earth.</a:t>
            </a:r>
          </a:p>
        </p:txBody>
      </p:sp>
      <p:sp>
        <p:nvSpPr>
          <p:cNvPr id="6" name="Rectangle: Rounded Corners 5">
            <a:extLst>
              <a:ext uri="{FF2B5EF4-FFF2-40B4-BE49-F238E27FC236}">
                <a16:creationId xmlns:a16="http://schemas.microsoft.com/office/drawing/2014/main" id="{376BC88F-6A13-A73F-185D-F0EE5E316DFF}"/>
              </a:ext>
            </a:extLst>
          </p:cNvPr>
          <p:cNvSpPr/>
          <p:nvPr/>
        </p:nvSpPr>
        <p:spPr>
          <a:xfrm>
            <a:off x="1905001" y="612497"/>
            <a:ext cx="2076450" cy="1871132"/>
          </a:xfrm>
          <a:custGeom>
            <a:avLst/>
            <a:gdLst>
              <a:gd name="connsiteX0" fmla="*/ 0 w 2076450"/>
              <a:gd name="connsiteY0" fmla="*/ 116179 h 1871132"/>
              <a:gd name="connsiteX1" fmla="*/ 116179 w 2076450"/>
              <a:gd name="connsiteY1" fmla="*/ 0 h 1871132"/>
              <a:gd name="connsiteX2" fmla="*/ 712435 w 2076450"/>
              <a:gd name="connsiteY2" fmla="*/ 0 h 1871132"/>
              <a:gd name="connsiteX3" fmla="*/ 1364015 w 2076450"/>
              <a:gd name="connsiteY3" fmla="*/ 0 h 1871132"/>
              <a:gd name="connsiteX4" fmla="*/ 1960271 w 2076450"/>
              <a:gd name="connsiteY4" fmla="*/ 0 h 1871132"/>
              <a:gd name="connsiteX5" fmla="*/ 2076450 w 2076450"/>
              <a:gd name="connsiteY5" fmla="*/ 116179 h 1871132"/>
              <a:gd name="connsiteX6" fmla="*/ 2076450 w 2076450"/>
              <a:gd name="connsiteY6" fmla="*/ 678825 h 1871132"/>
              <a:gd name="connsiteX7" fmla="*/ 2076450 w 2076450"/>
              <a:gd name="connsiteY7" fmla="*/ 1208695 h 1871132"/>
              <a:gd name="connsiteX8" fmla="*/ 2076450 w 2076450"/>
              <a:gd name="connsiteY8" fmla="*/ 1754953 h 1871132"/>
              <a:gd name="connsiteX9" fmla="*/ 1960271 w 2076450"/>
              <a:gd name="connsiteY9" fmla="*/ 1871132 h 1871132"/>
              <a:gd name="connsiteX10" fmla="*/ 1400896 w 2076450"/>
              <a:gd name="connsiteY10" fmla="*/ 1871132 h 1871132"/>
              <a:gd name="connsiteX11" fmla="*/ 804640 w 2076450"/>
              <a:gd name="connsiteY11" fmla="*/ 1871132 h 1871132"/>
              <a:gd name="connsiteX12" fmla="*/ 116179 w 2076450"/>
              <a:gd name="connsiteY12" fmla="*/ 1871132 h 1871132"/>
              <a:gd name="connsiteX13" fmla="*/ 0 w 2076450"/>
              <a:gd name="connsiteY13" fmla="*/ 1754953 h 1871132"/>
              <a:gd name="connsiteX14" fmla="*/ 0 w 2076450"/>
              <a:gd name="connsiteY14" fmla="*/ 1192307 h 1871132"/>
              <a:gd name="connsiteX15" fmla="*/ 0 w 2076450"/>
              <a:gd name="connsiteY15" fmla="*/ 629662 h 1871132"/>
              <a:gd name="connsiteX16" fmla="*/ 0 w 2076450"/>
              <a:gd name="connsiteY16" fmla="*/ 116179 h 187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76450" h="1871132" fill="none" extrusionOk="0">
                <a:moveTo>
                  <a:pt x="0" y="116179"/>
                </a:moveTo>
                <a:cubicBezTo>
                  <a:pt x="8721" y="53816"/>
                  <a:pt x="52709" y="10998"/>
                  <a:pt x="116179" y="0"/>
                </a:cubicBezTo>
                <a:cubicBezTo>
                  <a:pt x="296448" y="13974"/>
                  <a:pt x="586640" y="-12936"/>
                  <a:pt x="712435" y="0"/>
                </a:cubicBezTo>
                <a:cubicBezTo>
                  <a:pt x="838230" y="12936"/>
                  <a:pt x="1208573" y="3820"/>
                  <a:pt x="1364015" y="0"/>
                </a:cubicBezTo>
                <a:cubicBezTo>
                  <a:pt x="1519457" y="-3820"/>
                  <a:pt x="1764523" y="2189"/>
                  <a:pt x="1960271" y="0"/>
                </a:cubicBezTo>
                <a:cubicBezTo>
                  <a:pt x="2025939" y="-1655"/>
                  <a:pt x="2069048" y="45203"/>
                  <a:pt x="2076450" y="116179"/>
                </a:cubicBezTo>
                <a:cubicBezTo>
                  <a:pt x="2098385" y="328556"/>
                  <a:pt x="2082992" y="441507"/>
                  <a:pt x="2076450" y="678825"/>
                </a:cubicBezTo>
                <a:cubicBezTo>
                  <a:pt x="2069908" y="916143"/>
                  <a:pt x="2091844" y="1050905"/>
                  <a:pt x="2076450" y="1208695"/>
                </a:cubicBezTo>
                <a:cubicBezTo>
                  <a:pt x="2061057" y="1366485"/>
                  <a:pt x="2098988" y="1574292"/>
                  <a:pt x="2076450" y="1754953"/>
                </a:cubicBezTo>
                <a:cubicBezTo>
                  <a:pt x="2067559" y="1816873"/>
                  <a:pt x="2038114" y="1864960"/>
                  <a:pt x="1960271" y="1871132"/>
                </a:cubicBezTo>
                <a:cubicBezTo>
                  <a:pt x="1741035" y="1889601"/>
                  <a:pt x="1529353" y="1858715"/>
                  <a:pt x="1400896" y="1871132"/>
                </a:cubicBezTo>
                <a:cubicBezTo>
                  <a:pt x="1272439" y="1883549"/>
                  <a:pt x="994552" y="1859735"/>
                  <a:pt x="804640" y="1871132"/>
                </a:cubicBezTo>
                <a:cubicBezTo>
                  <a:pt x="614728" y="1882529"/>
                  <a:pt x="275634" y="1839079"/>
                  <a:pt x="116179" y="1871132"/>
                </a:cubicBezTo>
                <a:cubicBezTo>
                  <a:pt x="54370" y="1864673"/>
                  <a:pt x="1672" y="1817774"/>
                  <a:pt x="0" y="1754953"/>
                </a:cubicBezTo>
                <a:cubicBezTo>
                  <a:pt x="-4633" y="1612403"/>
                  <a:pt x="-22279" y="1422438"/>
                  <a:pt x="0" y="1192307"/>
                </a:cubicBezTo>
                <a:cubicBezTo>
                  <a:pt x="22279" y="962176"/>
                  <a:pt x="-1934" y="842990"/>
                  <a:pt x="0" y="629662"/>
                </a:cubicBezTo>
                <a:cubicBezTo>
                  <a:pt x="1934" y="416334"/>
                  <a:pt x="-2883" y="241217"/>
                  <a:pt x="0" y="116179"/>
                </a:cubicBezTo>
                <a:close/>
              </a:path>
              <a:path w="2076450" h="1871132" stroke="0" extrusionOk="0">
                <a:moveTo>
                  <a:pt x="0" y="116179"/>
                </a:moveTo>
                <a:cubicBezTo>
                  <a:pt x="-585" y="55752"/>
                  <a:pt x="47943" y="-5764"/>
                  <a:pt x="116179" y="0"/>
                </a:cubicBezTo>
                <a:cubicBezTo>
                  <a:pt x="347558" y="-3319"/>
                  <a:pt x="560241" y="-20783"/>
                  <a:pt x="712435" y="0"/>
                </a:cubicBezTo>
                <a:cubicBezTo>
                  <a:pt x="864629" y="20783"/>
                  <a:pt x="1114532" y="-11109"/>
                  <a:pt x="1364015" y="0"/>
                </a:cubicBezTo>
                <a:cubicBezTo>
                  <a:pt x="1613498" y="11109"/>
                  <a:pt x="1824775" y="22225"/>
                  <a:pt x="1960271" y="0"/>
                </a:cubicBezTo>
                <a:cubicBezTo>
                  <a:pt x="2023074" y="-6630"/>
                  <a:pt x="2071839" y="67127"/>
                  <a:pt x="2076450" y="116179"/>
                </a:cubicBezTo>
                <a:cubicBezTo>
                  <a:pt x="2101680" y="290207"/>
                  <a:pt x="2052384" y="503861"/>
                  <a:pt x="2076450" y="629662"/>
                </a:cubicBezTo>
                <a:cubicBezTo>
                  <a:pt x="2100516" y="755463"/>
                  <a:pt x="2058672" y="988195"/>
                  <a:pt x="2076450" y="1126756"/>
                </a:cubicBezTo>
                <a:cubicBezTo>
                  <a:pt x="2094228" y="1265317"/>
                  <a:pt x="2049023" y="1571858"/>
                  <a:pt x="2076450" y="1754953"/>
                </a:cubicBezTo>
                <a:cubicBezTo>
                  <a:pt x="2077470" y="1810775"/>
                  <a:pt x="2025558" y="1869151"/>
                  <a:pt x="1960271" y="1871132"/>
                </a:cubicBezTo>
                <a:cubicBezTo>
                  <a:pt x="1672471" y="1888299"/>
                  <a:pt x="1474901" y="1845418"/>
                  <a:pt x="1308692" y="1871132"/>
                </a:cubicBezTo>
                <a:cubicBezTo>
                  <a:pt x="1142483" y="1896846"/>
                  <a:pt x="884052" y="1857876"/>
                  <a:pt x="712435" y="1871132"/>
                </a:cubicBezTo>
                <a:cubicBezTo>
                  <a:pt x="540818" y="1884388"/>
                  <a:pt x="398287" y="1894822"/>
                  <a:pt x="116179" y="1871132"/>
                </a:cubicBezTo>
                <a:cubicBezTo>
                  <a:pt x="40194" y="1870898"/>
                  <a:pt x="5482" y="1816630"/>
                  <a:pt x="0" y="1754953"/>
                </a:cubicBezTo>
                <a:cubicBezTo>
                  <a:pt x="-23162" y="1495391"/>
                  <a:pt x="5729" y="1409772"/>
                  <a:pt x="0" y="1175920"/>
                </a:cubicBezTo>
                <a:cubicBezTo>
                  <a:pt x="-5729" y="942068"/>
                  <a:pt x="25146" y="859315"/>
                  <a:pt x="0" y="662437"/>
                </a:cubicBezTo>
                <a:cubicBezTo>
                  <a:pt x="-25146" y="465559"/>
                  <a:pt x="5032" y="256312"/>
                  <a:pt x="0" y="116179"/>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3102594917">
                  <a:prstGeom prst="roundRect">
                    <a:avLst>
                      <a:gd name="adj" fmla="val 6209"/>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50" b="1" dirty="0">
                <a:solidFill>
                  <a:schemeClr val="accent6">
                    <a:lumMod val="50000"/>
                  </a:schemeClr>
                </a:solidFill>
                <a:latin typeface="Comic Sans MS" panose="030F0702030302020204" pitchFamily="66" charset="0"/>
              </a:rPr>
              <a:t>1543</a:t>
            </a:r>
          </a:p>
          <a:p>
            <a:r>
              <a:rPr lang="en-GB" sz="1050" dirty="0">
                <a:solidFill>
                  <a:schemeClr val="tx1"/>
                </a:solidFill>
                <a:latin typeface="Comic Sans MS" panose="030F0702030302020204" pitchFamily="66" charset="0"/>
              </a:rPr>
              <a:t>An Italian doctor, </a:t>
            </a:r>
            <a:r>
              <a:rPr lang="en-GB" sz="1050" b="1" dirty="0">
                <a:solidFill>
                  <a:schemeClr val="accent5">
                    <a:lumMod val="50000"/>
                  </a:schemeClr>
                </a:solidFill>
                <a:latin typeface="Comic Sans MS" panose="030F0702030302020204" pitchFamily="66" charset="0"/>
              </a:rPr>
              <a:t>Andreas Vesalius</a:t>
            </a:r>
            <a:r>
              <a:rPr lang="en-GB" sz="1050" b="1" dirty="0">
                <a:solidFill>
                  <a:schemeClr val="tx1"/>
                </a:solidFill>
                <a:latin typeface="Comic Sans MS" panose="030F0702030302020204" pitchFamily="66" charset="0"/>
              </a:rPr>
              <a:t> </a:t>
            </a:r>
            <a:r>
              <a:rPr lang="en-GB" sz="1050" dirty="0">
                <a:solidFill>
                  <a:schemeClr val="tx1"/>
                </a:solidFill>
                <a:latin typeface="Comic Sans MS" panose="030F0702030302020204" pitchFamily="66" charset="0"/>
              </a:rPr>
              <a:t>published the first books which showed accurate drawings of the muscles, blood vessels and bones in the </a:t>
            </a:r>
            <a:r>
              <a:rPr lang="en-GB" sz="1050" b="1" dirty="0">
                <a:solidFill>
                  <a:schemeClr val="tx1"/>
                </a:solidFill>
                <a:latin typeface="Comic Sans MS" panose="030F0702030302020204" pitchFamily="66" charset="0"/>
              </a:rPr>
              <a:t>human body</a:t>
            </a:r>
            <a:r>
              <a:rPr lang="en-GB" sz="1050" dirty="0">
                <a:solidFill>
                  <a:schemeClr val="tx1"/>
                </a:solidFill>
                <a:latin typeface="Comic Sans MS" panose="030F0702030302020204" pitchFamily="66" charset="0"/>
              </a:rPr>
              <a:t>.  He used the bodies of executed criminals which he had                       stolen from local </a:t>
            </a:r>
          </a:p>
          <a:p>
            <a:r>
              <a:rPr lang="en-GB" sz="1050" dirty="0">
                <a:solidFill>
                  <a:schemeClr val="tx1"/>
                </a:solidFill>
                <a:latin typeface="Comic Sans MS" panose="030F0702030302020204" pitchFamily="66" charset="0"/>
              </a:rPr>
              <a:t>cemeteries.</a:t>
            </a:r>
          </a:p>
        </p:txBody>
      </p:sp>
      <p:sp>
        <p:nvSpPr>
          <p:cNvPr id="7" name="Rectangle: Rounded Corners 6">
            <a:extLst>
              <a:ext uri="{FF2B5EF4-FFF2-40B4-BE49-F238E27FC236}">
                <a16:creationId xmlns:a16="http://schemas.microsoft.com/office/drawing/2014/main" id="{F76AD666-06DA-7166-BEB0-E160BC73DE36}"/>
              </a:ext>
            </a:extLst>
          </p:cNvPr>
          <p:cNvSpPr/>
          <p:nvPr/>
        </p:nvSpPr>
        <p:spPr>
          <a:xfrm>
            <a:off x="4067177" y="612497"/>
            <a:ext cx="2076451" cy="1871132"/>
          </a:xfrm>
          <a:custGeom>
            <a:avLst/>
            <a:gdLst>
              <a:gd name="connsiteX0" fmla="*/ 0 w 2076451"/>
              <a:gd name="connsiteY0" fmla="*/ 116179 h 1871132"/>
              <a:gd name="connsiteX1" fmla="*/ 116179 w 2076451"/>
              <a:gd name="connsiteY1" fmla="*/ 0 h 1871132"/>
              <a:gd name="connsiteX2" fmla="*/ 767759 w 2076451"/>
              <a:gd name="connsiteY2" fmla="*/ 0 h 1871132"/>
              <a:gd name="connsiteX3" fmla="*/ 1345574 w 2076451"/>
              <a:gd name="connsiteY3" fmla="*/ 0 h 1871132"/>
              <a:gd name="connsiteX4" fmla="*/ 1960272 w 2076451"/>
              <a:gd name="connsiteY4" fmla="*/ 0 h 1871132"/>
              <a:gd name="connsiteX5" fmla="*/ 2076451 w 2076451"/>
              <a:gd name="connsiteY5" fmla="*/ 116179 h 1871132"/>
              <a:gd name="connsiteX6" fmla="*/ 2076451 w 2076451"/>
              <a:gd name="connsiteY6" fmla="*/ 695212 h 1871132"/>
              <a:gd name="connsiteX7" fmla="*/ 2076451 w 2076451"/>
              <a:gd name="connsiteY7" fmla="*/ 1192307 h 1871132"/>
              <a:gd name="connsiteX8" fmla="*/ 2076451 w 2076451"/>
              <a:gd name="connsiteY8" fmla="*/ 1754953 h 1871132"/>
              <a:gd name="connsiteX9" fmla="*/ 1960272 w 2076451"/>
              <a:gd name="connsiteY9" fmla="*/ 1871132 h 1871132"/>
              <a:gd name="connsiteX10" fmla="*/ 1327133 w 2076451"/>
              <a:gd name="connsiteY10" fmla="*/ 1871132 h 1871132"/>
              <a:gd name="connsiteX11" fmla="*/ 749318 w 2076451"/>
              <a:gd name="connsiteY11" fmla="*/ 1871132 h 1871132"/>
              <a:gd name="connsiteX12" fmla="*/ 116179 w 2076451"/>
              <a:gd name="connsiteY12" fmla="*/ 1871132 h 1871132"/>
              <a:gd name="connsiteX13" fmla="*/ 0 w 2076451"/>
              <a:gd name="connsiteY13" fmla="*/ 1754953 h 1871132"/>
              <a:gd name="connsiteX14" fmla="*/ 0 w 2076451"/>
              <a:gd name="connsiteY14" fmla="*/ 1257858 h 1871132"/>
              <a:gd name="connsiteX15" fmla="*/ 0 w 2076451"/>
              <a:gd name="connsiteY15" fmla="*/ 695212 h 1871132"/>
              <a:gd name="connsiteX16" fmla="*/ 0 w 2076451"/>
              <a:gd name="connsiteY16" fmla="*/ 116179 h 187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76451" h="1871132" fill="none" extrusionOk="0">
                <a:moveTo>
                  <a:pt x="0" y="116179"/>
                </a:moveTo>
                <a:cubicBezTo>
                  <a:pt x="-12297" y="52184"/>
                  <a:pt x="59223" y="-489"/>
                  <a:pt x="116179" y="0"/>
                </a:cubicBezTo>
                <a:cubicBezTo>
                  <a:pt x="347153" y="-18507"/>
                  <a:pt x="470891" y="20524"/>
                  <a:pt x="767759" y="0"/>
                </a:cubicBezTo>
                <a:cubicBezTo>
                  <a:pt x="1064627" y="-20524"/>
                  <a:pt x="1228871" y="-11136"/>
                  <a:pt x="1345574" y="0"/>
                </a:cubicBezTo>
                <a:cubicBezTo>
                  <a:pt x="1462278" y="11136"/>
                  <a:pt x="1711813" y="21720"/>
                  <a:pt x="1960272" y="0"/>
                </a:cubicBezTo>
                <a:cubicBezTo>
                  <a:pt x="2028870" y="1790"/>
                  <a:pt x="2069512" y="48217"/>
                  <a:pt x="2076451" y="116179"/>
                </a:cubicBezTo>
                <a:cubicBezTo>
                  <a:pt x="2100985" y="289836"/>
                  <a:pt x="2062624" y="426721"/>
                  <a:pt x="2076451" y="695212"/>
                </a:cubicBezTo>
                <a:cubicBezTo>
                  <a:pt x="2090278" y="963703"/>
                  <a:pt x="2053297" y="1066846"/>
                  <a:pt x="2076451" y="1192307"/>
                </a:cubicBezTo>
                <a:cubicBezTo>
                  <a:pt x="2099605" y="1317768"/>
                  <a:pt x="2091883" y="1480523"/>
                  <a:pt x="2076451" y="1754953"/>
                </a:cubicBezTo>
                <a:cubicBezTo>
                  <a:pt x="2073647" y="1818869"/>
                  <a:pt x="2033149" y="1865630"/>
                  <a:pt x="1960272" y="1871132"/>
                </a:cubicBezTo>
                <a:cubicBezTo>
                  <a:pt x="1813933" y="1859217"/>
                  <a:pt x="1512322" y="1853858"/>
                  <a:pt x="1327133" y="1871132"/>
                </a:cubicBezTo>
                <a:cubicBezTo>
                  <a:pt x="1141944" y="1888406"/>
                  <a:pt x="906281" y="1865767"/>
                  <a:pt x="749318" y="1871132"/>
                </a:cubicBezTo>
                <a:cubicBezTo>
                  <a:pt x="592355" y="1876497"/>
                  <a:pt x="327061" y="1872112"/>
                  <a:pt x="116179" y="1871132"/>
                </a:cubicBezTo>
                <a:cubicBezTo>
                  <a:pt x="66992" y="1870104"/>
                  <a:pt x="-8027" y="1824414"/>
                  <a:pt x="0" y="1754953"/>
                </a:cubicBezTo>
                <a:cubicBezTo>
                  <a:pt x="22023" y="1604439"/>
                  <a:pt x="-15148" y="1436268"/>
                  <a:pt x="0" y="1257858"/>
                </a:cubicBezTo>
                <a:cubicBezTo>
                  <a:pt x="15148" y="1079448"/>
                  <a:pt x="-21230" y="854508"/>
                  <a:pt x="0" y="695212"/>
                </a:cubicBezTo>
                <a:cubicBezTo>
                  <a:pt x="21230" y="535916"/>
                  <a:pt x="-7214" y="237180"/>
                  <a:pt x="0" y="116179"/>
                </a:cubicBezTo>
                <a:close/>
              </a:path>
              <a:path w="2076451" h="1871132" stroke="0" extrusionOk="0">
                <a:moveTo>
                  <a:pt x="0" y="116179"/>
                </a:moveTo>
                <a:cubicBezTo>
                  <a:pt x="1189" y="40245"/>
                  <a:pt x="55431" y="-3091"/>
                  <a:pt x="116179" y="0"/>
                </a:cubicBezTo>
                <a:cubicBezTo>
                  <a:pt x="423593" y="16801"/>
                  <a:pt x="578678" y="2563"/>
                  <a:pt x="767759" y="0"/>
                </a:cubicBezTo>
                <a:cubicBezTo>
                  <a:pt x="956840" y="-2563"/>
                  <a:pt x="1172274" y="6449"/>
                  <a:pt x="1382456" y="0"/>
                </a:cubicBezTo>
                <a:cubicBezTo>
                  <a:pt x="1592638" y="-6449"/>
                  <a:pt x="1819427" y="-27468"/>
                  <a:pt x="1960272" y="0"/>
                </a:cubicBezTo>
                <a:cubicBezTo>
                  <a:pt x="2036330" y="10748"/>
                  <a:pt x="2067672" y="61740"/>
                  <a:pt x="2076451" y="116179"/>
                </a:cubicBezTo>
                <a:cubicBezTo>
                  <a:pt x="2072868" y="353935"/>
                  <a:pt x="2053932" y="452404"/>
                  <a:pt x="2076451" y="613274"/>
                </a:cubicBezTo>
                <a:cubicBezTo>
                  <a:pt x="2098970" y="774144"/>
                  <a:pt x="2085232" y="933450"/>
                  <a:pt x="2076451" y="1126756"/>
                </a:cubicBezTo>
                <a:cubicBezTo>
                  <a:pt x="2067670" y="1320062"/>
                  <a:pt x="2073672" y="1587554"/>
                  <a:pt x="2076451" y="1754953"/>
                </a:cubicBezTo>
                <a:cubicBezTo>
                  <a:pt x="2077976" y="1804915"/>
                  <a:pt x="2012209" y="1866734"/>
                  <a:pt x="1960272" y="1871132"/>
                </a:cubicBezTo>
                <a:cubicBezTo>
                  <a:pt x="1840713" y="1895844"/>
                  <a:pt x="1524122" y="1848998"/>
                  <a:pt x="1382456" y="1871132"/>
                </a:cubicBezTo>
                <a:cubicBezTo>
                  <a:pt x="1240790" y="1893266"/>
                  <a:pt x="923882" y="1841432"/>
                  <a:pt x="730877" y="1871132"/>
                </a:cubicBezTo>
                <a:cubicBezTo>
                  <a:pt x="537872" y="1900832"/>
                  <a:pt x="380833" y="1897709"/>
                  <a:pt x="116179" y="1871132"/>
                </a:cubicBezTo>
                <a:cubicBezTo>
                  <a:pt x="48979" y="1873935"/>
                  <a:pt x="-3619" y="1821340"/>
                  <a:pt x="0" y="1754953"/>
                </a:cubicBezTo>
                <a:cubicBezTo>
                  <a:pt x="15287" y="1622725"/>
                  <a:pt x="17081" y="1378216"/>
                  <a:pt x="0" y="1241470"/>
                </a:cubicBezTo>
                <a:cubicBezTo>
                  <a:pt x="-17081" y="1104724"/>
                  <a:pt x="11564" y="958249"/>
                  <a:pt x="0" y="695212"/>
                </a:cubicBezTo>
                <a:cubicBezTo>
                  <a:pt x="-11564" y="432175"/>
                  <a:pt x="-28553" y="297079"/>
                  <a:pt x="0" y="116179"/>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2542232999">
                  <a:prstGeom prst="roundRect">
                    <a:avLst>
                      <a:gd name="adj" fmla="val 6209"/>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50" b="1" dirty="0">
                <a:solidFill>
                  <a:schemeClr val="accent6">
                    <a:lumMod val="50000"/>
                  </a:schemeClr>
                </a:solidFill>
                <a:latin typeface="Comic Sans MS" panose="030F0702030302020204" pitchFamily="66" charset="0"/>
              </a:rPr>
              <a:t>1575</a:t>
            </a:r>
          </a:p>
          <a:p>
            <a:r>
              <a:rPr lang="en-GB" sz="1050" b="1" dirty="0">
                <a:solidFill>
                  <a:schemeClr val="accent5">
                    <a:lumMod val="50000"/>
                  </a:schemeClr>
                </a:solidFill>
                <a:latin typeface="Comic Sans MS" panose="030F0702030302020204" pitchFamily="66" charset="0"/>
              </a:rPr>
              <a:t>Ambroise Paré </a:t>
            </a:r>
            <a:r>
              <a:rPr lang="en-GB" sz="1050" dirty="0">
                <a:solidFill>
                  <a:schemeClr val="tx1"/>
                </a:solidFill>
                <a:latin typeface="Comic Sans MS" panose="030F0702030302020204" pitchFamily="66" charset="0"/>
              </a:rPr>
              <a:t>was a surgeon in the French army.  He discovered that using </a:t>
            </a:r>
            <a:r>
              <a:rPr lang="en-GB" sz="1050" b="1" dirty="0">
                <a:solidFill>
                  <a:schemeClr val="tx1"/>
                </a:solidFill>
                <a:latin typeface="Comic Sans MS" panose="030F0702030302020204" pitchFamily="66" charset="0"/>
              </a:rPr>
              <a:t>bandages</a:t>
            </a:r>
            <a:r>
              <a:rPr lang="en-GB" sz="1050" dirty="0">
                <a:solidFill>
                  <a:schemeClr val="tx1"/>
                </a:solidFill>
                <a:latin typeface="Comic Sans MS" panose="030F0702030302020204" pitchFamily="66" charset="0"/>
              </a:rPr>
              <a:t> and </a:t>
            </a:r>
            <a:r>
              <a:rPr lang="en-GB" sz="1050" b="1" dirty="0">
                <a:solidFill>
                  <a:schemeClr val="tx1"/>
                </a:solidFill>
                <a:latin typeface="Comic Sans MS" panose="030F0702030302020204" pitchFamily="66" charset="0"/>
              </a:rPr>
              <a:t>soothing ointments </a:t>
            </a:r>
            <a:r>
              <a:rPr lang="en-GB" sz="1050" dirty="0">
                <a:solidFill>
                  <a:schemeClr val="tx1"/>
                </a:solidFill>
                <a:latin typeface="Comic Sans MS" panose="030F0702030302020204" pitchFamily="66" charset="0"/>
              </a:rPr>
              <a:t>could treat wounds and prevent deadly infections. Before this, boiling oil was used on     open wounds and soldiers                            died from blood loss.</a:t>
            </a:r>
          </a:p>
        </p:txBody>
      </p:sp>
      <p:sp>
        <p:nvSpPr>
          <p:cNvPr id="8" name="Rectangle: Rounded Corners 7">
            <a:extLst>
              <a:ext uri="{FF2B5EF4-FFF2-40B4-BE49-F238E27FC236}">
                <a16:creationId xmlns:a16="http://schemas.microsoft.com/office/drawing/2014/main" id="{9FC94E3E-CEC8-D693-923D-30D2519A9970}"/>
              </a:ext>
            </a:extLst>
          </p:cNvPr>
          <p:cNvSpPr/>
          <p:nvPr/>
        </p:nvSpPr>
        <p:spPr>
          <a:xfrm>
            <a:off x="6229353" y="598470"/>
            <a:ext cx="2450307" cy="1871132"/>
          </a:xfrm>
          <a:custGeom>
            <a:avLst/>
            <a:gdLst>
              <a:gd name="connsiteX0" fmla="*/ 0 w 2450307"/>
              <a:gd name="connsiteY0" fmla="*/ 116179 h 1871132"/>
              <a:gd name="connsiteX1" fmla="*/ 116179 w 2450307"/>
              <a:gd name="connsiteY1" fmla="*/ 0 h 1871132"/>
              <a:gd name="connsiteX2" fmla="*/ 692846 w 2450307"/>
              <a:gd name="connsiteY2" fmla="*/ 0 h 1871132"/>
              <a:gd name="connsiteX3" fmla="*/ 1202974 w 2450307"/>
              <a:gd name="connsiteY3" fmla="*/ 0 h 1871132"/>
              <a:gd name="connsiteX4" fmla="*/ 1779641 w 2450307"/>
              <a:gd name="connsiteY4" fmla="*/ 0 h 1871132"/>
              <a:gd name="connsiteX5" fmla="*/ 2334128 w 2450307"/>
              <a:gd name="connsiteY5" fmla="*/ 0 h 1871132"/>
              <a:gd name="connsiteX6" fmla="*/ 2450307 w 2450307"/>
              <a:gd name="connsiteY6" fmla="*/ 116179 h 1871132"/>
              <a:gd name="connsiteX7" fmla="*/ 2450307 w 2450307"/>
              <a:gd name="connsiteY7" fmla="*/ 662437 h 1871132"/>
              <a:gd name="connsiteX8" fmla="*/ 2450307 w 2450307"/>
              <a:gd name="connsiteY8" fmla="*/ 1192307 h 1871132"/>
              <a:gd name="connsiteX9" fmla="*/ 2450307 w 2450307"/>
              <a:gd name="connsiteY9" fmla="*/ 1754953 h 1871132"/>
              <a:gd name="connsiteX10" fmla="*/ 2334128 w 2450307"/>
              <a:gd name="connsiteY10" fmla="*/ 1871132 h 1871132"/>
              <a:gd name="connsiteX11" fmla="*/ 1757461 w 2450307"/>
              <a:gd name="connsiteY11" fmla="*/ 1871132 h 1871132"/>
              <a:gd name="connsiteX12" fmla="*/ 1202974 w 2450307"/>
              <a:gd name="connsiteY12" fmla="*/ 1871132 h 1871132"/>
              <a:gd name="connsiteX13" fmla="*/ 648487 w 2450307"/>
              <a:gd name="connsiteY13" fmla="*/ 1871132 h 1871132"/>
              <a:gd name="connsiteX14" fmla="*/ 116179 w 2450307"/>
              <a:gd name="connsiteY14" fmla="*/ 1871132 h 1871132"/>
              <a:gd name="connsiteX15" fmla="*/ 0 w 2450307"/>
              <a:gd name="connsiteY15" fmla="*/ 1754953 h 1871132"/>
              <a:gd name="connsiteX16" fmla="*/ 0 w 2450307"/>
              <a:gd name="connsiteY16" fmla="*/ 1257858 h 1871132"/>
              <a:gd name="connsiteX17" fmla="*/ 0 w 2450307"/>
              <a:gd name="connsiteY17" fmla="*/ 760763 h 1871132"/>
              <a:gd name="connsiteX18" fmla="*/ 0 w 2450307"/>
              <a:gd name="connsiteY18" fmla="*/ 116179 h 187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50307" h="1871132" fill="none" extrusionOk="0">
                <a:moveTo>
                  <a:pt x="0" y="116179"/>
                </a:moveTo>
                <a:cubicBezTo>
                  <a:pt x="2718" y="45741"/>
                  <a:pt x="61855" y="-3449"/>
                  <a:pt x="116179" y="0"/>
                </a:cubicBezTo>
                <a:cubicBezTo>
                  <a:pt x="333810" y="3599"/>
                  <a:pt x="532438" y="10335"/>
                  <a:pt x="692846" y="0"/>
                </a:cubicBezTo>
                <a:cubicBezTo>
                  <a:pt x="853254" y="-10335"/>
                  <a:pt x="965597" y="578"/>
                  <a:pt x="1202974" y="0"/>
                </a:cubicBezTo>
                <a:cubicBezTo>
                  <a:pt x="1440351" y="-578"/>
                  <a:pt x="1587067" y="-6885"/>
                  <a:pt x="1779641" y="0"/>
                </a:cubicBezTo>
                <a:cubicBezTo>
                  <a:pt x="1972215" y="6885"/>
                  <a:pt x="2097199" y="-11089"/>
                  <a:pt x="2334128" y="0"/>
                </a:cubicBezTo>
                <a:cubicBezTo>
                  <a:pt x="2409801" y="3887"/>
                  <a:pt x="2441505" y="42558"/>
                  <a:pt x="2450307" y="116179"/>
                </a:cubicBezTo>
                <a:cubicBezTo>
                  <a:pt x="2473168" y="327922"/>
                  <a:pt x="2442899" y="421777"/>
                  <a:pt x="2450307" y="662437"/>
                </a:cubicBezTo>
                <a:cubicBezTo>
                  <a:pt x="2457715" y="903097"/>
                  <a:pt x="2446813" y="1071172"/>
                  <a:pt x="2450307" y="1192307"/>
                </a:cubicBezTo>
                <a:cubicBezTo>
                  <a:pt x="2453802" y="1313442"/>
                  <a:pt x="2440012" y="1480118"/>
                  <a:pt x="2450307" y="1754953"/>
                </a:cubicBezTo>
                <a:cubicBezTo>
                  <a:pt x="2448363" y="1820006"/>
                  <a:pt x="2402690" y="1868576"/>
                  <a:pt x="2334128" y="1871132"/>
                </a:cubicBezTo>
                <a:cubicBezTo>
                  <a:pt x="2072021" y="1897847"/>
                  <a:pt x="1984866" y="1873887"/>
                  <a:pt x="1757461" y="1871132"/>
                </a:cubicBezTo>
                <a:cubicBezTo>
                  <a:pt x="1530056" y="1868377"/>
                  <a:pt x="1344768" y="1896501"/>
                  <a:pt x="1202974" y="1871132"/>
                </a:cubicBezTo>
                <a:cubicBezTo>
                  <a:pt x="1061180" y="1845763"/>
                  <a:pt x="869919" y="1894496"/>
                  <a:pt x="648487" y="1871132"/>
                </a:cubicBezTo>
                <a:cubicBezTo>
                  <a:pt x="427055" y="1847768"/>
                  <a:pt x="273801" y="1863791"/>
                  <a:pt x="116179" y="1871132"/>
                </a:cubicBezTo>
                <a:cubicBezTo>
                  <a:pt x="58250" y="1882662"/>
                  <a:pt x="-3279" y="1821558"/>
                  <a:pt x="0" y="1754953"/>
                </a:cubicBezTo>
                <a:cubicBezTo>
                  <a:pt x="18611" y="1541787"/>
                  <a:pt x="-12258" y="1357345"/>
                  <a:pt x="0" y="1257858"/>
                </a:cubicBezTo>
                <a:cubicBezTo>
                  <a:pt x="12258" y="1158371"/>
                  <a:pt x="-7502" y="870230"/>
                  <a:pt x="0" y="760763"/>
                </a:cubicBezTo>
                <a:cubicBezTo>
                  <a:pt x="7502" y="651296"/>
                  <a:pt x="29593" y="256975"/>
                  <a:pt x="0" y="116179"/>
                </a:cubicBezTo>
                <a:close/>
              </a:path>
              <a:path w="2450307" h="1871132" stroke="0" extrusionOk="0">
                <a:moveTo>
                  <a:pt x="0" y="116179"/>
                </a:moveTo>
                <a:cubicBezTo>
                  <a:pt x="3509" y="50982"/>
                  <a:pt x="49850" y="1507"/>
                  <a:pt x="116179" y="0"/>
                </a:cubicBezTo>
                <a:cubicBezTo>
                  <a:pt x="274263" y="-26282"/>
                  <a:pt x="564268" y="-26799"/>
                  <a:pt x="692846" y="0"/>
                </a:cubicBezTo>
                <a:cubicBezTo>
                  <a:pt x="821424" y="26799"/>
                  <a:pt x="1070570" y="18258"/>
                  <a:pt x="1180795" y="0"/>
                </a:cubicBezTo>
                <a:cubicBezTo>
                  <a:pt x="1291020" y="-18258"/>
                  <a:pt x="1528896" y="-386"/>
                  <a:pt x="1690923" y="0"/>
                </a:cubicBezTo>
                <a:cubicBezTo>
                  <a:pt x="1852950" y="386"/>
                  <a:pt x="2101004" y="30307"/>
                  <a:pt x="2334128" y="0"/>
                </a:cubicBezTo>
                <a:cubicBezTo>
                  <a:pt x="2403276" y="-14409"/>
                  <a:pt x="2448575" y="52846"/>
                  <a:pt x="2450307" y="116179"/>
                </a:cubicBezTo>
                <a:cubicBezTo>
                  <a:pt x="2476770" y="366461"/>
                  <a:pt x="2432214" y="422194"/>
                  <a:pt x="2450307" y="646049"/>
                </a:cubicBezTo>
                <a:cubicBezTo>
                  <a:pt x="2468401" y="869904"/>
                  <a:pt x="2453779" y="1101271"/>
                  <a:pt x="2450307" y="1225083"/>
                </a:cubicBezTo>
                <a:cubicBezTo>
                  <a:pt x="2446835" y="1348895"/>
                  <a:pt x="2464524" y="1620014"/>
                  <a:pt x="2450307" y="1754953"/>
                </a:cubicBezTo>
                <a:cubicBezTo>
                  <a:pt x="2446140" y="1828003"/>
                  <a:pt x="2403729" y="1862814"/>
                  <a:pt x="2334128" y="1871132"/>
                </a:cubicBezTo>
                <a:cubicBezTo>
                  <a:pt x="2146166" y="1875352"/>
                  <a:pt x="1877287" y="1853774"/>
                  <a:pt x="1735282" y="1871132"/>
                </a:cubicBezTo>
                <a:cubicBezTo>
                  <a:pt x="1593277" y="1888490"/>
                  <a:pt x="1302165" y="1847004"/>
                  <a:pt x="1136436" y="1871132"/>
                </a:cubicBezTo>
                <a:cubicBezTo>
                  <a:pt x="970707" y="1895260"/>
                  <a:pt x="814075" y="1849716"/>
                  <a:pt x="648487" y="1871132"/>
                </a:cubicBezTo>
                <a:cubicBezTo>
                  <a:pt x="482899" y="1892548"/>
                  <a:pt x="313423" y="1848421"/>
                  <a:pt x="116179" y="1871132"/>
                </a:cubicBezTo>
                <a:cubicBezTo>
                  <a:pt x="50738" y="1869034"/>
                  <a:pt x="-6392" y="1818357"/>
                  <a:pt x="0" y="1754953"/>
                </a:cubicBezTo>
                <a:cubicBezTo>
                  <a:pt x="-19037" y="1595380"/>
                  <a:pt x="22300" y="1390377"/>
                  <a:pt x="0" y="1225083"/>
                </a:cubicBezTo>
                <a:cubicBezTo>
                  <a:pt x="-22300" y="1059789"/>
                  <a:pt x="20344" y="834171"/>
                  <a:pt x="0" y="695212"/>
                </a:cubicBezTo>
                <a:cubicBezTo>
                  <a:pt x="-20344" y="556253"/>
                  <a:pt x="-95" y="259912"/>
                  <a:pt x="0" y="116179"/>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479162828">
                  <a:prstGeom prst="roundRect">
                    <a:avLst>
                      <a:gd name="adj" fmla="val 6209"/>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50" b="1" dirty="0">
                <a:solidFill>
                  <a:schemeClr val="accent6">
                    <a:lumMod val="50000"/>
                  </a:schemeClr>
                </a:solidFill>
                <a:latin typeface="Comic Sans MS" panose="030F0702030302020204" pitchFamily="66" charset="0"/>
              </a:rPr>
              <a:t>1609</a:t>
            </a:r>
          </a:p>
          <a:p>
            <a:r>
              <a:rPr lang="en-GB" sz="1050" dirty="0">
                <a:solidFill>
                  <a:schemeClr val="tx1"/>
                </a:solidFill>
                <a:latin typeface="Comic Sans MS" panose="030F0702030302020204" pitchFamily="66" charset="0"/>
              </a:rPr>
              <a:t>An Italian called </a:t>
            </a:r>
            <a:r>
              <a:rPr lang="en-GB" sz="1050" b="1" dirty="0">
                <a:solidFill>
                  <a:schemeClr val="accent5">
                    <a:lumMod val="50000"/>
                  </a:schemeClr>
                </a:solidFill>
                <a:latin typeface="Comic Sans MS" panose="030F0702030302020204" pitchFamily="66" charset="0"/>
              </a:rPr>
              <a:t>Galileo Galilei </a:t>
            </a:r>
            <a:r>
              <a:rPr lang="en-GB" sz="1050" dirty="0">
                <a:solidFill>
                  <a:schemeClr val="tx1"/>
                </a:solidFill>
                <a:latin typeface="Comic Sans MS" panose="030F0702030302020204" pitchFamily="66" charset="0"/>
              </a:rPr>
              <a:t>designed and built the first effective </a:t>
            </a:r>
            <a:r>
              <a:rPr lang="en-GB" sz="1050" b="1" dirty="0">
                <a:solidFill>
                  <a:schemeClr val="tx1"/>
                </a:solidFill>
                <a:latin typeface="Comic Sans MS" panose="030F0702030302020204" pitchFamily="66" charset="0"/>
              </a:rPr>
              <a:t>telescope</a:t>
            </a:r>
            <a:r>
              <a:rPr lang="en-GB" sz="1050" dirty="0">
                <a:solidFill>
                  <a:schemeClr val="tx1"/>
                </a:solidFill>
                <a:latin typeface="Comic Sans MS" panose="030F0702030302020204" pitchFamily="66" charset="0"/>
              </a:rPr>
              <a:t> which was powerful enough to see planets such as Mars and Venus for the first time.  However, when he said he could prove that the Earth revolved around the Sun, the Church rejected his ideas and made him deny his theory in public!</a:t>
            </a:r>
          </a:p>
        </p:txBody>
      </p:sp>
      <p:sp>
        <p:nvSpPr>
          <p:cNvPr id="9" name="Rectangle: Rounded Corners 8">
            <a:extLst>
              <a:ext uri="{FF2B5EF4-FFF2-40B4-BE49-F238E27FC236}">
                <a16:creationId xmlns:a16="http://schemas.microsoft.com/office/drawing/2014/main" id="{9D4557FC-2878-BE5C-3697-64F9F393A1CF}"/>
              </a:ext>
            </a:extLst>
          </p:cNvPr>
          <p:cNvSpPr/>
          <p:nvPr/>
        </p:nvSpPr>
        <p:spPr>
          <a:xfrm>
            <a:off x="9844088" y="598469"/>
            <a:ext cx="2271712" cy="1871132"/>
          </a:xfrm>
          <a:custGeom>
            <a:avLst/>
            <a:gdLst>
              <a:gd name="connsiteX0" fmla="*/ 0 w 2271712"/>
              <a:gd name="connsiteY0" fmla="*/ 79916 h 1871132"/>
              <a:gd name="connsiteX1" fmla="*/ 79916 w 2271712"/>
              <a:gd name="connsiteY1" fmla="*/ 0 h 1871132"/>
              <a:gd name="connsiteX2" fmla="*/ 650124 w 2271712"/>
              <a:gd name="connsiteY2" fmla="*/ 0 h 1871132"/>
              <a:gd name="connsiteX3" fmla="*/ 1220331 w 2271712"/>
              <a:gd name="connsiteY3" fmla="*/ 0 h 1871132"/>
              <a:gd name="connsiteX4" fmla="*/ 1684945 w 2271712"/>
              <a:gd name="connsiteY4" fmla="*/ 0 h 1871132"/>
              <a:gd name="connsiteX5" fmla="*/ 2191796 w 2271712"/>
              <a:gd name="connsiteY5" fmla="*/ 0 h 1871132"/>
              <a:gd name="connsiteX6" fmla="*/ 2271712 w 2271712"/>
              <a:gd name="connsiteY6" fmla="*/ 79916 h 1871132"/>
              <a:gd name="connsiteX7" fmla="*/ 2271712 w 2271712"/>
              <a:gd name="connsiteY7" fmla="*/ 616123 h 1871132"/>
              <a:gd name="connsiteX8" fmla="*/ 2271712 w 2271712"/>
              <a:gd name="connsiteY8" fmla="*/ 1203670 h 1871132"/>
              <a:gd name="connsiteX9" fmla="*/ 2271712 w 2271712"/>
              <a:gd name="connsiteY9" fmla="*/ 1791216 h 1871132"/>
              <a:gd name="connsiteX10" fmla="*/ 2191796 w 2271712"/>
              <a:gd name="connsiteY10" fmla="*/ 1871132 h 1871132"/>
              <a:gd name="connsiteX11" fmla="*/ 1621588 w 2271712"/>
              <a:gd name="connsiteY11" fmla="*/ 1871132 h 1871132"/>
              <a:gd name="connsiteX12" fmla="*/ 1156975 w 2271712"/>
              <a:gd name="connsiteY12" fmla="*/ 1871132 h 1871132"/>
              <a:gd name="connsiteX13" fmla="*/ 607886 w 2271712"/>
              <a:gd name="connsiteY13" fmla="*/ 1871132 h 1871132"/>
              <a:gd name="connsiteX14" fmla="*/ 79916 w 2271712"/>
              <a:gd name="connsiteY14" fmla="*/ 1871132 h 1871132"/>
              <a:gd name="connsiteX15" fmla="*/ 0 w 2271712"/>
              <a:gd name="connsiteY15" fmla="*/ 1791216 h 1871132"/>
              <a:gd name="connsiteX16" fmla="*/ 0 w 2271712"/>
              <a:gd name="connsiteY16" fmla="*/ 1186557 h 1871132"/>
              <a:gd name="connsiteX17" fmla="*/ 0 w 2271712"/>
              <a:gd name="connsiteY17" fmla="*/ 667462 h 1871132"/>
              <a:gd name="connsiteX18" fmla="*/ 0 w 2271712"/>
              <a:gd name="connsiteY18" fmla="*/ 79916 h 187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71712" h="1871132" fill="none" extrusionOk="0">
                <a:moveTo>
                  <a:pt x="0" y="79916"/>
                </a:moveTo>
                <a:cubicBezTo>
                  <a:pt x="-3403" y="41543"/>
                  <a:pt x="37994" y="-2290"/>
                  <a:pt x="79916" y="0"/>
                </a:cubicBezTo>
                <a:cubicBezTo>
                  <a:pt x="199544" y="4588"/>
                  <a:pt x="483208" y="6890"/>
                  <a:pt x="650124" y="0"/>
                </a:cubicBezTo>
                <a:cubicBezTo>
                  <a:pt x="817040" y="-6890"/>
                  <a:pt x="1018856" y="18207"/>
                  <a:pt x="1220331" y="0"/>
                </a:cubicBezTo>
                <a:cubicBezTo>
                  <a:pt x="1421806" y="-18207"/>
                  <a:pt x="1454279" y="6344"/>
                  <a:pt x="1684945" y="0"/>
                </a:cubicBezTo>
                <a:cubicBezTo>
                  <a:pt x="1915611" y="-6344"/>
                  <a:pt x="1979133" y="16004"/>
                  <a:pt x="2191796" y="0"/>
                </a:cubicBezTo>
                <a:cubicBezTo>
                  <a:pt x="2229678" y="3683"/>
                  <a:pt x="2266027" y="30117"/>
                  <a:pt x="2271712" y="79916"/>
                </a:cubicBezTo>
                <a:cubicBezTo>
                  <a:pt x="2265106" y="190802"/>
                  <a:pt x="2262180" y="476008"/>
                  <a:pt x="2271712" y="616123"/>
                </a:cubicBezTo>
                <a:cubicBezTo>
                  <a:pt x="2281244" y="756238"/>
                  <a:pt x="2249361" y="942332"/>
                  <a:pt x="2271712" y="1203670"/>
                </a:cubicBezTo>
                <a:cubicBezTo>
                  <a:pt x="2294063" y="1465008"/>
                  <a:pt x="2250102" y="1575290"/>
                  <a:pt x="2271712" y="1791216"/>
                </a:cubicBezTo>
                <a:cubicBezTo>
                  <a:pt x="2271168" y="1836441"/>
                  <a:pt x="2228102" y="1870431"/>
                  <a:pt x="2191796" y="1871132"/>
                </a:cubicBezTo>
                <a:cubicBezTo>
                  <a:pt x="2048573" y="1888332"/>
                  <a:pt x="1846588" y="1876801"/>
                  <a:pt x="1621588" y="1871132"/>
                </a:cubicBezTo>
                <a:cubicBezTo>
                  <a:pt x="1396588" y="1865463"/>
                  <a:pt x="1268779" y="1876304"/>
                  <a:pt x="1156975" y="1871132"/>
                </a:cubicBezTo>
                <a:cubicBezTo>
                  <a:pt x="1045171" y="1865960"/>
                  <a:pt x="810087" y="1892167"/>
                  <a:pt x="607886" y="1871132"/>
                </a:cubicBezTo>
                <a:cubicBezTo>
                  <a:pt x="405685" y="1850097"/>
                  <a:pt x="218886" y="1869556"/>
                  <a:pt x="79916" y="1871132"/>
                </a:cubicBezTo>
                <a:cubicBezTo>
                  <a:pt x="32919" y="1874941"/>
                  <a:pt x="-343" y="1842449"/>
                  <a:pt x="0" y="1791216"/>
                </a:cubicBezTo>
                <a:cubicBezTo>
                  <a:pt x="23014" y="1511638"/>
                  <a:pt x="3105" y="1451928"/>
                  <a:pt x="0" y="1186557"/>
                </a:cubicBezTo>
                <a:cubicBezTo>
                  <a:pt x="-3105" y="921186"/>
                  <a:pt x="5571" y="778513"/>
                  <a:pt x="0" y="667462"/>
                </a:cubicBezTo>
                <a:cubicBezTo>
                  <a:pt x="-5571" y="556412"/>
                  <a:pt x="24296" y="225083"/>
                  <a:pt x="0" y="79916"/>
                </a:cubicBezTo>
                <a:close/>
              </a:path>
              <a:path w="2271712" h="1871132" stroke="0" extrusionOk="0">
                <a:moveTo>
                  <a:pt x="0" y="79916"/>
                </a:moveTo>
                <a:cubicBezTo>
                  <a:pt x="2921" y="33552"/>
                  <a:pt x="29246" y="-985"/>
                  <a:pt x="79916" y="0"/>
                </a:cubicBezTo>
                <a:cubicBezTo>
                  <a:pt x="181279" y="12129"/>
                  <a:pt x="392231" y="18357"/>
                  <a:pt x="565648" y="0"/>
                </a:cubicBezTo>
                <a:cubicBezTo>
                  <a:pt x="739065" y="-18357"/>
                  <a:pt x="855004" y="14985"/>
                  <a:pt x="1093618" y="0"/>
                </a:cubicBezTo>
                <a:cubicBezTo>
                  <a:pt x="1332232" y="-14985"/>
                  <a:pt x="1406873" y="-19301"/>
                  <a:pt x="1621588" y="0"/>
                </a:cubicBezTo>
                <a:cubicBezTo>
                  <a:pt x="1836303" y="19301"/>
                  <a:pt x="2044677" y="11963"/>
                  <a:pt x="2191796" y="0"/>
                </a:cubicBezTo>
                <a:cubicBezTo>
                  <a:pt x="2239438" y="4448"/>
                  <a:pt x="2266086" y="36464"/>
                  <a:pt x="2271712" y="79916"/>
                </a:cubicBezTo>
                <a:cubicBezTo>
                  <a:pt x="2248190" y="191684"/>
                  <a:pt x="2271595" y="420286"/>
                  <a:pt x="2271712" y="599010"/>
                </a:cubicBezTo>
                <a:cubicBezTo>
                  <a:pt x="2271829" y="777734"/>
                  <a:pt x="2254597" y="926419"/>
                  <a:pt x="2271712" y="1152331"/>
                </a:cubicBezTo>
                <a:cubicBezTo>
                  <a:pt x="2288827" y="1378243"/>
                  <a:pt x="2280007" y="1565694"/>
                  <a:pt x="2271712" y="1791216"/>
                </a:cubicBezTo>
                <a:cubicBezTo>
                  <a:pt x="2267764" y="1838007"/>
                  <a:pt x="2237994" y="1870565"/>
                  <a:pt x="2191796" y="1871132"/>
                </a:cubicBezTo>
                <a:cubicBezTo>
                  <a:pt x="2000166" y="1871847"/>
                  <a:pt x="1887919" y="1863954"/>
                  <a:pt x="1684945" y="1871132"/>
                </a:cubicBezTo>
                <a:cubicBezTo>
                  <a:pt x="1481971" y="1878310"/>
                  <a:pt x="1320725" y="1878304"/>
                  <a:pt x="1199212" y="1871132"/>
                </a:cubicBezTo>
                <a:cubicBezTo>
                  <a:pt x="1077699" y="1863960"/>
                  <a:pt x="918570" y="1894073"/>
                  <a:pt x="734599" y="1871132"/>
                </a:cubicBezTo>
                <a:cubicBezTo>
                  <a:pt x="550628" y="1848191"/>
                  <a:pt x="305164" y="1841845"/>
                  <a:pt x="79916" y="1871132"/>
                </a:cubicBezTo>
                <a:cubicBezTo>
                  <a:pt x="37640" y="1871527"/>
                  <a:pt x="2725" y="1841232"/>
                  <a:pt x="0" y="1791216"/>
                </a:cubicBezTo>
                <a:cubicBezTo>
                  <a:pt x="-330" y="1616537"/>
                  <a:pt x="-24520" y="1497474"/>
                  <a:pt x="0" y="1255009"/>
                </a:cubicBezTo>
                <a:cubicBezTo>
                  <a:pt x="24520" y="1012544"/>
                  <a:pt x="-16856" y="846791"/>
                  <a:pt x="0" y="650349"/>
                </a:cubicBezTo>
                <a:cubicBezTo>
                  <a:pt x="16856" y="453907"/>
                  <a:pt x="-15527" y="224043"/>
                  <a:pt x="0" y="79916"/>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2173596344">
                  <a:prstGeom prst="roundRect">
                    <a:avLst>
                      <a:gd name="adj" fmla="val 4271"/>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50" b="1">
                <a:solidFill>
                  <a:schemeClr val="accent6">
                    <a:lumMod val="50000"/>
                  </a:schemeClr>
                </a:solidFill>
                <a:latin typeface="Comic Sans MS" panose="030F0702030302020204" pitchFamily="66" charset="0"/>
              </a:rPr>
              <a:t>1620</a:t>
            </a:r>
          </a:p>
          <a:p>
            <a:r>
              <a:rPr lang="en-GB" sz="1050">
                <a:solidFill>
                  <a:schemeClr val="tx1"/>
                </a:solidFill>
                <a:latin typeface="Comic Sans MS" panose="030F0702030302020204" pitchFamily="66" charset="0"/>
              </a:rPr>
              <a:t>British politician and scientist </a:t>
            </a:r>
            <a:r>
              <a:rPr lang="en-GB" sz="1050" b="1">
                <a:solidFill>
                  <a:schemeClr val="accent5">
                    <a:lumMod val="50000"/>
                  </a:schemeClr>
                </a:solidFill>
                <a:latin typeface="Comic Sans MS" panose="030F0702030302020204" pitchFamily="66" charset="0"/>
              </a:rPr>
              <a:t>Francis Bacon </a:t>
            </a:r>
            <a:r>
              <a:rPr lang="en-GB" sz="1050">
                <a:solidFill>
                  <a:schemeClr val="tx1"/>
                </a:solidFill>
                <a:latin typeface="Comic Sans MS" panose="030F0702030302020204" pitchFamily="66" charset="0"/>
              </a:rPr>
              <a:t>created a new way to study and learn about the world. Rather than simply discuss ideas with other scientists until they all agreed, Bacon believed a person needed to </a:t>
            </a:r>
            <a:r>
              <a:rPr lang="en-GB" sz="1050" b="1">
                <a:solidFill>
                  <a:schemeClr val="tx1"/>
                </a:solidFill>
                <a:latin typeface="Comic Sans MS" panose="030F0702030302020204" pitchFamily="66" charset="0"/>
              </a:rPr>
              <a:t>experiment</a:t>
            </a:r>
            <a:r>
              <a:rPr lang="en-GB" sz="1050">
                <a:solidFill>
                  <a:schemeClr val="tx1"/>
                </a:solidFill>
                <a:latin typeface="Comic Sans MS" panose="030F0702030302020204" pitchFamily="66" charset="0"/>
              </a:rPr>
              <a:t> to find out new facts.  He inspired others such as Isaac Newton.</a:t>
            </a:r>
          </a:p>
        </p:txBody>
      </p:sp>
      <p:sp>
        <p:nvSpPr>
          <p:cNvPr id="10" name="Rectangle: Rounded Corners 9">
            <a:extLst>
              <a:ext uri="{FF2B5EF4-FFF2-40B4-BE49-F238E27FC236}">
                <a16:creationId xmlns:a16="http://schemas.microsoft.com/office/drawing/2014/main" id="{085B65CA-E90E-218C-EADC-7978A015F736}"/>
              </a:ext>
            </a:extLst>
          </p:cNvPr>
          <p:cNvSpPr/>
          <p:nvPr/>
        </p:nvSpPr>
        <p:spPr>
          <a:xfrm>
            <a:off x="10420350" y="2632859"/>
            <a:ext cx="1695450" cy="2078555"/>
          </a:xfrm>
          <a:custGeom>
            <a:avLst/>
            <a:gdLst>
              <a:gd name="connsiteX0" fmla="*/ 0 w 1695450"/>
              <a:gd name="connsiteY0" fmla="*/ 80466 h 2078555"/>
              <a:gd name="connsiteX1" fmla="*/ 80466 w 1695450"/>
              <a:gd name="connsiteY1" fmla="*/ 0 h 2078555"/>
              <a:gd name="connsiteX2" fmla="*/ 607317 w 1695450"/>
              <a:gd name="connsiteY2" fmla="*/ 0 h 2078555"/>
              <a:gd name="connsiteX3" fmla="*/ 1072788 w 1695450"/>
              <a:gd name="connsiteY3" fmla="*/ 0 h 2078555"/>
              <a:gd name="connsiteX4" fmla="*/ 1614984 w 1695450"/>
              <a:gd name="connsiteY4" fmla="*/ 0 h 2078555"/>
              <a:gd name="connsiteX5" fmla="*/ 1695450 w 1695450"/>
              <a:gd name="connsiteY5" fmla="*/ 80466 h 2078555"/>
              <a:gd name="connsiteX6" fmla="*/ 1695450 w 1695450"/>
              <a:gd name="connsiteY6" fmla="*/ 662145 h 2078555"/>
              <a:gd name="connsiteX7" fmla="*/ 1695450 w 1695450"/>
              <a:gd name="connsiteY7" fmla="*/ 1263000 h 2078555"/>
              <a:gd name="connsiteX8" fmla="*/ 1695450 w 1695450"/>
              <a:gd name="connsiteY8" fmla="*/ 1998089 h 2078555"/>
              <a:gd name="connsiteX9" fmla="*/ 1614984 w 1695450"/>
              <a:gd name="connsiteY9" fmla="*/ 2078555 h 2078555"/>
              <a:gd name="connsiteX10" fmla="*/ 1134168 w 1695450"/>
              <a:gd name="connsiteY10" fmla="*/ 2078555 h 2078555"/>
              <a:gd name="connsiteX11" fmla="*/ 622662 w 1695450"/>
              <a:gd name="connsiteY11" fmla="*/ 2078555 h 2078555"/>
              <a:gd name="connsiteX12" fmla="*/ 80466 w 1695450"/>
              <a:gd name="connsiteY12" fmla="*/ 2078555 h 2078555"/>
              <a:gd name="connsiteX13" fmla="*/ 0 w 1695450"/>
              <a:gd name="connsiteY13" fmla="*/ 1998089 h 2078555"/>
              <a:gd name="connsiteX14" fmla="*/ 0 w 1695450"/>
              <a:gd name="connsiteY14" fmla="*/ 1320529 h 2078555"/>
              <a:gd name="connsiteX15" fmla="*/ 0 w 1695450"/>
              <a:gd name="connsiteY15" fmla="*/ 738850 h 2078555"/>
              <a:gd name="connsiteX16" fmla="*/ 0 w 1695450"/>
              <a:gd name="connsiteY16" fmla="*/ 80466 h 2078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5450" h="2078555" fill="none" extrusionOk="0">
                <a:moveTo>
                  <a:pt x="0" y="80466"/>
                </a:moveTo>
                <a:cubicBezTo>
                  <a:pt x="714" y="34086"/>
                  <a:pt x="37761" y="654"/>
                  <a:pt x="80466" y="0"/>
                </a:cubicBezTo>
                <a:cubicBezTo>
                  <a:pt x="260599" y="23454"/>
                  <a:pt x="436953" y="-7427"/>
                  <a:pt x="607317" y="0"/>
                </a:cubicBezTo>
                <a:cubicBezTo>
                  <a:pt x="777681" y="7427"/>
                  <a:pt x="950907" y="5719"/>
                  <a:pt x="1072788" y="0"/>
                </a:cubicBezTo>
                <a:cubicBezTo>
                  <a:pt x="1194669" y="-5719"/>
                  <a:pt x="1366452" y="-11723"/>
                  <a:pt x="1614984" y="0"/>
                </a:cubicBezTo>
                <a:cubicBezTo>
                  <a:pt x="1659988" y="-3363"/>
                  <a:pt x="1698621" y="38871"/>
                  <a:pt x="1695450" y="80466"/>
                </a:cubicBezTo>
                <a:cubicBezTo>
                  <a:pt x="1707262" y="335187"/>
                  <a:pt x="1699956" y="503976"/>
                  <a:pt x="1695450" y="662145"/>
                </a:cubicBezTo>
                <a:cubicBezTo>
                  <a:pt x="1690944" y="820314"/>
                  <a:pt x="1702365" y="1093839"/>
                  <a:pt x="1695450" y="1263000"/>
                </a:cubicBezTo>
                <a:cubicBezTo>
                  <a:pt x="1688535" y="1432161"/>
                  <a:pt x="1665663" y="1747978"/>
                  <a:pt x="1695450" y="1998089"/>
                </a:cubicBezTo>
                <a:cubicBezTo>
                  <a:pt x="1697938" y="2037132"/>
                  <a:pt x="1658742" y="2080629"/>
                  <a:pt x="1614984" y="2078555"/>
                </a:cubicBezTo>
                <a:cubicBezTo>
                  <a:pt x="1517345" y="2096349"/>
                  <a:pt x="1252880" y="2067433"/>
                  <a:pt x="1134168" y="2078555"/>
                </a:cubicBezTo>
                <a:cubicBezTo>
                  <a:pt x="1015456" y="2089677"/>
                  <a:pt x="800554" y="2059718"/>
                  <a:pt x="622662" y="2078555"/>
                </a:cubicBezTo>
                <a:cubicBezTo>
                  <a:pt x="444770" y="2097392"/>
                  <a:pt x="219949" y="2059645"/>
                  <a:pt x="80466" y="2078555"/>
                </a:cubicBezTo>
                <a:cubicBezTo>
                  <a:pt x="33338" y="2067784"/>
                  <a:pt x="4085" y="2051342"/>
                  <a:pt x="0" y="1998089"/>
                </a:cubicBezTo>
                <a:cubicBezTo>
                  <a:pt x="3583" y="1679634"/>
                  <a:pt x="-15288" y="1608246"/>
                  <a:pt x="0" y="1320529"/>
                </a:cubicBezTo>
                <a:cubicBezTo>
                  <a:pt x="15288" y="1032812"/>
                  <a:pt x="-15964" y="912318"/>
                  <a:pt x="0" y="738850"/>
                </a:cubicBezTo>
                <a:cubicBezTo>
                  <a:pt x="15964" y="565382"/>
                  <a:pt x="-3969" y="329896"/>
                  <a:pt x="0" y="80466"/>
                </a:cubicBezTo>
                <a:close/>
              </a:path>
              <a:path w="1695450" h="2078555" stroke="0" extrusionOk="0">
                <a:moveTo>
                  <a:pt x="0" y="80466"/>
                </a:moveTo>
                <a:cubicBezTo>
                  <a:pt x="-3768" y="29790"/>
                  <a:pt x="35302" y="-3535"/>
                  <a:pt x="80466" y="0"/>
                </a:cubicBezTo>
                <a:cubicBezTo>
                  <a:pt x="236317" y="9397"/>
                  <a:pt x="354352" y="-23236"/>
                  <a:pt x="545936" y="0"/>
                </a:cubicBezTo>
                <a:cubicBezTo>
                  <a:pt x="737520" y="23236"/>
                  <a:pt x="859412" y="7227"/>
                  <a:pt x="1042097" y="0"/>
                </a:cubicBezTo>
                <a:cubicBezTo>
                  <a:pt x="1224782" y="-7227"/>
                  <a:pt x="1433068" y="-4024"/>
                  <a:pt x="1614984" y="0"/>
                </a:cubicBezTo>
                <a:cubicBezTo>
                  <a:pt x="1661851" y="-5729"/>
                  <a:pt x="1688698" y="35281"/>
                  <a:pt x="1695450" y="80466"/>
                </a:cubicBezTo>
                <a:cubicBezTo>
                  <a:pt x="1711088" y="318794"/>
                  <a:pt x="1673102" y="395936"/>
                  <a:pt x="1695450" y="700497"/>
                </a:cubicBezTo>
                <a:cubicBezTo>
                  <a:pt x="1717798" y="1005058"/>
                  <a:pt x="1723030" y="1061943"/>
                  <a:pt x="1695450" y="1378058"/>
                </a:cubicBezTo>
                <a:cubicBezTo>
                  <a:pt x="1667870" y="1694173"/>
                  <a:pt x="1719902" y="1722343"/>
                  <a:pt x="1695450" y="1998089"/>
                </a:cubicBezTo>
                <a:cubicBezTo>
                  <a:pt x="1693823" y="2043439"/>
                  <a:pt x="1653139" y="2078060"/>
                  <a:pt x="1614984" y="2078555"/>
                </a:cubicBezTo>
                <a:cubicBezTo>
                  <a:pt x="1488514" y="2082861"/>
                  <a:pt x="1241028" y="2075161"/>
                  <a:pt x="1103478" y="2078555"/>
                </a:cubicBezTo>
                <a:cubicBezTo>
                  <a:pt x="965928" y="2081949"/>
                  <a:pt x="699098" y="2063688"/>
                  <a:pt x="576627" y="2078555"/>
                </a:cubicBezTo>
                <a:cubicBezTo>
                  <a:pt x="454156" y="2093422"/>
                  <a:pt x="246436" y="2085417"/>
                  <a:pt x="80466" y="2078555"/>
                </a:cubicBezTo>
                <a:cubicBezTo>
                  <a:pt x="39114" y="2077027"/>
                  <a:pt x="1685" y="2041178"/>
                  <a:pt x="0" y="1998089"/>
                </a:cubicBezTo>
                <a:cubicBezTo>
                  <a:pt x="17316" y="1755418"/>
                  <a:pt x="-14436" y="1670616"/>
                  <a:pt x="0" y="1378058"/>
                </a:cubicBezTo>
                <a:cubicBezTo>
                  <a:pt x="14436" y="1085500"/>
                  <a:pt x="-6161" y="1038179"/>
                  <a:pt x="0" y="758026"/>
                </a:cubicBezTo>
                <a:cubicBezTo>
                  <a:pt x="6161" y="477873"/>
                  <a:pt x="4371" y="284841"/>
                  <a:pt x="0" y="80466"/>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1910717001">
                  <a:prstGeom prst="roundRect">
                    <a:avLst>
                      <a:gd name="adj" fmla="val 4746"/>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050" b="1">
                <a:solidFill>
                  <a:schemeClr val="accent6">
                    <a:lumMod val="50000"/>
                  </a:schemeClr>
                </a:solidFill>
                <a:latin typeface="Comic Sans MS" panose="030F0702030302020204" pitchFamily="66" charset="0"/>
              </a:rPr>
              <a:t>1628</a:t>
            </a:r>
          </a:p>
          <a:p>
            <a:r>
              <a:rPr lang="en-GB" sz="1050">
                <a:solidFill>
                  <a:schemeClr val="tx1"/>
                </a:solidFill>
                <a:latin typeface="Comic Sans MS" panose="030F0702030302020204" pitchFamily="66" charset="0"/>
              </a:rPr>
              <a:t>Until now, doctors believed that the liver helped circulate blood around the body.  English doctor, </a:t>
            </a:r>
            <a:r>
              <a:rPr lang="en-GB" sz="1050" b="1">
                <a:solidFill>
                  <a:schemeClr val="accent5">
                    <a:lumMod val="50000"/>
                  </a:schemeClr>
                </a:solidFill>
                <a:latin typeface="Comic Sans MS" panose="030F0702030302020204" pitchFamily="66" charset="0"/>
              </a:rPr>
              <a:t>William Harvey</a:t>
            </a:r>
            <a:r>
              <a:rPr lang="en-GB" sz="1050">
                <a:solidFill>
                  <a:schemeClr val="tx1"/>
                </a:solidFill>
                <a:latin typeface="Comic Sans MS" panose="030F0702030302020204" pitchFamily="66" charset="0"/>
              </a:rPr>
              <a:t> experimented on human bodies to prove that the </a:t>
            </a:r>
            <a:r>
              <a:rPr lang="en-GB" sz="1050" b="1">
                <a:solidFill>
                  <a:schemeClr val="tx1"/>
                </a:solidFill>
                <a:latin typeface="Comic Sans MS" panose="030F0702030302020204" pitchFamily="66" charset="0"/>
              </a:rPr>
              <a:t>heart acted like a pump </a:t>
            </a:r>
            <a:r>
              <a:rPr lang="en-GB" sz="1050">
                <a:solidFill>
                  <a:schemeClr val="tx1"/>
                </a:solidFill>
                <a:latin typeface="Comic Sans MS" panose="030F0702030302020204" pitchFamily="66" charset="0"/>
              </a:rPr>
              <a:t>to circulate blood around the body.  </a:t>
            </a:r>
          </a:p>
        </p:txBody>
      </p:sp>
      <p:sp>
        <p:nvSpPr>
          <p:cNvPr id="12" name="Rectangle: Rounded Corners 11">
            <a:extLst>
              <a:ext uri="{FF2B5EF4-FFF2-40B4-BE49-F238E27FC236}">
                <a16:creationId xmlns:a16="http://schemas.microsoft.com/office/drawing/2014/main" id="{9F3B779A-86CF-1885-BD9D-DB08839809D5}"/>
              </a:ext>
            </a:extLst>
          </p:cNvPr>
          <p:cNvSpPr/>
          <p:nvPr/>
        </p:nvSpPr>
        <p:spPr>
          <a:xfrm>
            <a:off x="7477294" y="2634485"/>
            <a:ext cx="2192279" cy="2078555"/>
          </a:xfrm>
          <a:custGeom>
            <a:avLst/>
            <a:gdLst>
              <a:gd name="connsiteX0" fmla="*/ 0 w 2192279"/>
              <a:gd name="connsiteY0" fmla="*/ 102161 h 2078555"/>
              <a:gd name="connsiteX1" fmla="*/ 102161 w 2192279"/>
              <a:gd name="connsiteY1" fmla="*/ 0 h 2078555"/>
              <a:gd name="connsiteX2" fmla="*/ 705175 w 2192279"/>
              <a:gd name="connsiteY2" fmla="*/ 0 h 2078555"/>
              <a:gd name="connsiteX3" fmla="*/ 1407586 w 2192279"/>
              <a:gd name="connsiteY3" fmla="*/ 0 h 2078555"/>
              <a:gd name="connsiteX4" fmla="*/ 2090118 w 2192279"/>
              <a:gd name="connsiteY4" fmla="*/ 0 h 2078555"/>
              <a:gd name="connsiteX5" fmla="*/ 2192279 w 2192279"/>
              <a:gd name="connsiteY5" fmla="*/ 102161 h 2078555"/>
              <a:gd name="connsiteX6" fmla="*/ 2192279 w 2192279"/>
              <a:gd name="connsiteY6" fmla="*/ 708163 h 2078555"/>
              <a:gd name="connsiteX7" fmla="*/ 2192279 w 2192279"/>
              <a:gd name="connsiteY7" fmla="*/ 1276680 h 2078555"/>
              <a:gd name="connsiteX8" fmla="*/ 2192279 w 2192279"/>
              <a:gd name="connsiteY8" fmla="*/ 1976394 h 2078555"/>
              <a:gd name="connsiteX9" fmla="*/ 2090118 w 2192279"/>
              <a:gd name="connsiteY9" fmla="*/ 2078555 h 2078555"/>
              <a:gd name="connsiteX10" fmla="*/ 1387707 w 2192279"/>
              <a:gd name="connsiteY10" fmla="*/ 2078555 h 2078555"/>
              <a:gd name="connsiteX11" fmla="*/ 705175 w 2192279"/>
              <a:gd name="connsiteY11" fmla="*/ 2078555 h 2078555"/>
              <a:gd name="connsiteX12" fmla="*/ 102161 w 2192279"/>
              <a:gd name="connsiteY12" fmla="*/ 2078555 h 2078555"/>
              <a:gd name="connsiteX13" fmla="*/ 0 w 2192279"/>
              <a:gd name="connsiteY13" fmla="*/ 1976394 h 2078555"/>
              <a:gd name="connsiteX14" fmla="*/ 0 w 2192279"/>
              <a:gd name="connsiteY14" fmla="*/ 1351650 h 2078555"/>
              <a:gd name="connsiteX15" fmla="*/ 0 w 2192279"/>
              <a:gd name="connsiteY15" fmla="*/ 745648 h 2078555"/>
              <a:gd name="connsiteX16" fmla="*/ 0 w 2192279"/>
              <a:gd name="connsiteY16" fmla="*/ 102161 h 2078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92279" h="2078555" fill="none" extrusionOk="0">
                <a:moveTo>
                  <a:pt x="0" y="102161"/>
                </a:moveTo>
                <a:cubicBezTo>
                  <a:pt x="12488" y="47596"/>
                  <a:pt x="44508" y="7435"/>
                  <a:pt x="102161" y="0"/>
                </a:cubicBezTo>
                <a:cubicBezTo>
                  <a:pt x="303402" y="-3162"/>
                  <a:pt x="490698" y="-14981"/>
                  <a:pt x="705175" y="0"/>
                </a:cubicBezTo>
                <a:cubicBezTo>
                  <a:pt x="919652" y="14981"/>
                  <a:pt x="1130039" y="21402"/>
                  <a:pt x="1407586" y="0"/>
                </a:cubicBezTo>
                <a:cubicBezTo>
                  <a:pt x="1685133" y="-21402"/>
                  <a:pt x="1813158" y="-16393"/>
                  <a:pt x="2090118" y="0"/>
                </a:cubicBezTo>
                <a:cubicBezTo>
                  <a:pt x="2148467" y="-7696"/>
                  <a:pt x="2195887" y="41545"/>
                  <a:pt x="2192279" y="102161"/>
                </a:cubicBezTo>
                <a:cubicBezTo>
                  <a:pt x="2215876" y="311226"/>
                  <a:pt x="2185594" y="423429"/>
                  <a:pt x="2192279" y="708163"/>
                </a:cubicBezTo>
                <a:cubicBezTo>
                  <a:pt x="2198964" y="992897"/>
                  <a:pt x="2193978" y="1071489"/>
                  <a:pt x="2192279" y="1276680"/>
                </a:cubicBezTo>
                <a:cubicBezTo>
                  <a:pt x="2190580" y="1481871"/>
                  <a:pt x="2210929" y="1725576"/>
                  <a:pt x="2192279" y="1976394"/>
                </a:cubicBezTo>
                <a:cubicBezTo>
                  <a:pt x="2193557" y="2027175"/>
                  <a:pt x="2143284" y="2077057"/>
                  <a:pt x="2090118" y="2078555"/>
                </a:cubicBezTo>
                <a:cubicBezTo>
                  <a:pt x="1939486" y="2113366"/>
                  <a:pt x="1701407" y="2085393"/>
                  <a:pt x="1387707" y="2078555"/>
                </a:cubicBezTo>
                <a:cubicBezTo>
                  <a:pt x="1074007" y="2071717"/>
                  <a:pt x="1039973" y="2098334"/>
                  <a:pt x="705175" y="2078555"/>
                </a:cubicBezTo>
                <a:cubicBezTo>
                  <a:pt x="370377" y="2058776"/>
                  <a:pt x="307454" y="2106180"/>
                  <a:pt x="102161" y="2078555"/>
                </a:cubicBezTo>
                <a:cubicBezTo>
                  <a:pt x="52137" y="2086890"/>
                  <a:pt x="3155" y="2029796"/>
                  <a:pt x="0" y="1976394"/>
                </a:cubicBezTo>
                <a:cubicBezTo>
                  <a:pt x="27735" y="1695557"/>
                  <a:pt x="-19916" y="1594105"/>
                  <a:pt x="0" y="1351650"/>
                </a:cubicBezTo>
                <a:cubicBezTo>
                  <a:pt x="19916" y="1109195"/>
                  <a:pt x="15508" y="921926"/>
                  <a:pt x="0" y="745648"/>
                </a:cubicBezTo>
                <a:cubicBezTo>
                  <a:pt x="-15508" y="569370"/>
                  <a:pt x="3614" y="418354"/>
                  <a:pt x="0" y="102161"/>
                </a:cubicBezTo>
                <a:close/>
              </a:path>
              <a:path w="2192279" h="2078555" stroke="0" extrusionOk="0">
                <a:moveTo>
                  <a:pt x="0" y="102161"/>
                </a:moveTo>
                <a:cubicBezTo>
                  <a:pt x="5266" y="34371"/>
                  <a:pt x="55371" y="-4643"/>
                  <a:pt x="102161" y="0"/>
                </a:cubicBezTo>
                <a:cubicBezTo>
                  <a:pt x="338296" y="17880"/>
                  <a:pt x="557404" y="26945"/>
                  <a:pt x="705175" y="0"/>
                </a:cubicBezTo>
                <a:cubicBezTo>
                  <a:pt x="852946" y="-26945"/>
                  <a:pt x="1022167" y="22627"/>
                  <a:pt x="1308188" y="0"/>
                </a:cubicBezTo>
                <a:cubicBezTo>
                  <a:pt x="1594209" y="-22627"/>
                  <a:pt x="1742965" y="9369"/>
                  <a:pt x="2090118" y="0"/>
                </a:cubicBezTo>
                <a:cubicBezTo>
                  <a:pt x="2144705" y="-12179"/>
                  <a:pt x="2184213" y="41346"/>
                  <a:pt x="2192279" y="102161"/>
                </a:cubicBezTo>
                <a:cubicBezTo>
                  <a:pt x="2215383" y="338655"/>
                  <a:pt x="2214269" y="478113"/>
                  <a:pt x="2192279" y="670678"/>
                </a:cubicBezTo>
                <a:cubicBezTo>
                  <a:pt x="2170289" y="863243"/>
                  <a:pt x="2161035" y="998277"/>
                  <a:pt x="2192279" y="1314165"/>
                </a:cubicBezTo>
                <a:cubicBezTo>
                  <a:pt x="2223523" y="1630053"/>
                  <a:pt x="2176100" y="1737819"/>
                  <a:pt x="2192279" y="1976394"/>
                </a:cubicBezTo>
                <a:cubicBezTo>
                  <a:pt x="2196461" y="2042439"/>
                  <a:pt x="2133934" y="2073884"/>
                  <a:pt x="2090118" y="2078555"/>
                </a:cubicBezTo>
                <a:cubicBezTo>
                  <a:pt x="1878622" y="2053220"/>
                  <a:pt x="1692979" y="2076141"/>
                  <a:pt x="1427466" y="2078555"/>
                </a:cubicBezTo>
                <a:cubicBezTo>
                  <a:pt x="1161953" y="2080969"/>
                  <a:pt x="1016011" y="2086001"/>
                  <a:pt x="824452" y="2078555"/>
                </a:cubicBezTo>
                <a:cubicBezTo>
                  <a:pt x="632893" y="2071109"/>
                  <a:pt x="281263" y="2110818"/>
                  <a:pt x="102161" y="2078555"/>
                </a:cubicBezTo>
                <a:cubicBezTo>
                  <a:pt x="49689" y="2086401"/>
                  <a:pt x="-7623" y="2042773"/>
                  <a:pt x="0" y="1976394"/>
                </a:cubicBezTo>
                <a:cubicBezTo>
                  <a:pt x="-19196" y="1811036"/>
                  <a:pt x="-20173" y="1624667"/>
                  <a:pt x="0" y="1314165"/>
                </a:cubicBezTo>
                <a:cubicBezTo>
                  <a:pt x="20173" y="1003663"/>
                  <a:pt x="-4814" y="912994"/>
                  <a:pt x="0" y="745648"/>
                </a:cubicBezTo>
                <a:cubicBezTo>
                  <a:pt x="4814" y="578302"/>
                  <a:pt x="-31034" y="344602"/>
                  <a:pt x="0" y="102161"/>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612525484">
                  <a:prstGeom prst="roundRect">
                    <a:avLst>
                      <a:gd name="adj" fmla="val 4915"/>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050" b="1" dirty="0">
                <a:solidFill>
                  <a:schemeClr val="accent6">
                    <a:lumMod val="50000"/>
                  </a:schemeClr>
                </a:solidFill>
                <a:latin typeface="Comic Sans MS" panose="030F0702030302020204" pitchFamily="66" charset="0"/>
              </a:rPr>
              <a:t>1657</a:t>
            </a:r>
          </a:p>
          <a:p>
            <a:r>
              <a:rPr lang="en-GB" sz="1050" dirty="0">
                <a:solidFill>
                  <a:schemeClr val="tx1"/>
                </a:solidFill>
                <a:latin typeface="Comic Sans MS" panose="030F0702030302020204" pitchFamily="66" charset="0"/>
              </a:rPr>
              <a:t>Englishman, </a:t>
            </a:r>
            <a:r>
              <a:rPr lang="en-GB" sz="1050" b="1" dirty="0">
                <a:solidFill>
                  <a:schemeClr val="accent5">
                    <a:lumMod val="50000"/>
                  </a:schemeClr>
                </a:solidFill>
                <a:latin typeface="Comic Sans MS" panose="030F0702030302020204" pitchFamily="66" charset="0"/>
              </a:rPr>
              <a:t>Christopher Wren </a:t>
            </a:r>
            <a:r>
              <a:rPr lang="en-GB" sz="1050" dirty="0">
                <a:solidFill>
                  <a:schemeClr val="tx1"/>
                </a:solidFill>
                <a:latin typeface="Comic Sans MS" panose="030F0702030302020204" pitchFamily="66" charset="0"/>
              </a:rPr>
              <a:t>was a Professor of Astronomy as well as the famous designer of St Paul’s Cathedral in London.  Rather than work alone, he believed that more discoveries could be made if scientists </a:t>
            </a:r>
            <a:r>
              <a:rPr lang="en-GB" sz="1050" b="1" dirty="0">
                <a:solidFill>
                  <a:schemeClr val="tx1"/>
                </a:solidFill>
                <a:latin typeface="Comic Sans MS" panose="030F0702030302020204" pitchFamily="66" charset="0"/>
              </a:rPr>
              <a:t>worked together</a:t>
            </a:r>
            <a:r>
              <a:rPr lang="en-GB" sz="1050" dirty="0">
                <a:solidFill>
                  <a:schemeClr val="tx1"/>
                </a:solidFill>
                <a:latin typeface="Comic Sans MS" panose="030F0702030302020204" pitchFamily="66" charset="0"/>
              </a:rPr>
              <a:t>.  He began to regularly meet with other scientists and    </a:t>
            </a:r>
          </a:p>
          <a:p>
            <a:r>
              <a:rPr lang="en-GB" sz="1050" dirty="0">
                <a:solidFill>
                  <a:schemeClr val="tx1"/>
                </a:solidFill>
                <a:latin typeface="Comic Sans MS" panose="030F0702030302020204" pitchFamily="66" charset="0"/>
              </a:rPr>
              <a:t>       mathematicians. </a:t>
            </a:r>
          </a:p>
        </p:txBody>
      </p:sp>
      <p:sp>
        <p:nvSpPr>
          <p:cNvPr id="13" name="Rectangle: Rounded Corners 12">
            <a:extLst>
              <a:ext uri="{FF2B5EF4-FFF2-40B4-BE49-F238E27FC236}">
                <a16:creationId xmlns:a16="http://schemas.microsoft.com/office/drawing/2014/main" id="{B6D62ABF-9526-DB77-9F22-1C0492662DE5}"/>
              </a:ext>
            </a:extLst>
          </p:cNvPr>
          <p:cNvSpPr/>
          <p:nvPr/>
        </p:nvSpPr>
        <p:spPr>
          <a:xfrm>
            <a:off x="5005759" y="2632859"/>
            <a:ext cx="2394343" cy="2078555"/>
          </a:xfrm>
          <a:custGeom>
            <a:avLst/>
            <a:gdLst>
              <a:gd name="connsiteX0" fmla="*/ 0 w 2394343"/>
              <a:gd name="connsiteY0" fmla="*/ 65558 h 2078555"/>
              <a:gd name="connsiteX1" fmla="*/ 65558 w 2394343"/>
              <a:gd name="connsiteY1" fmla="*/ 0 h 2078555"/>
              <a:gd name="connsiteX2" fmla="*/ 563468 w 2394343"/>
              <a:gd name="connsiteY2" fmla="*/ 0 h 2078555"/>
              <a:gd name="connsiteX3" fmla="*/ 1106642 w 2394343"/>
              <a:gd name="connsiteY3" fmla="*/ 0 h 2078555"/>
              <a:gd name="connsiteX4" fmla="*/ 1717714 w 2394343"/>
              <a:gd name="connsiteY4" fmla="*/ 0 h 2078555"/>
              <a:gd name="connsiteX5" fmla="*/ 2328785 w 2394343"/>
              <a:gd name="connsiteY5" fmla="*/ 0 h 2078555"/>
              <a:gd name="connsiteX6" fmla="*/ 2394343 w 2394343"/>
              <a:gd name="connsiteY6" fmla="*/ 65558 h 2078555"/>
              <a:gd name="connsiteX7" fmla="*/ 2394343 w 2394343"/>
              <a:gd name="connsiteY7" fmla="*/ 753653 h 2078555"/>
              <a:gd name="connsiteX8" fmla="*/ 2394343 w 2394343"/>
              <a:gd name="connsiteY8" fmla="*/ 1402799 h 2078555"/>
              <a:gd name="connsiteX9" fmla="*/ 2394343 w 2394343"/>
              <a:gd name="connsiteY9" fmla="*/ 2012997 h 2078555"/>
              <a:gd name="connsiteX10" fmla="*/ 2328785 w 2394343"/>
              <a:gd name="connsiteY10" fmla="*/ 2078555 h 2078555"/>
              <a:gd name="connsiteX11" fmla="*/ 1785611 w 2394343"/>
              <a:gd name="connsiteY11" fmla="*/ 2078555 h 2078555"/>
              <a:gd name="connsiteX12" fmla="*/ 1265068 w 2394343"/>
              <a:gd name="connsiteY12" fmla="*/ 2078555 h 2078555"/>
              <a:gd name="connsiteX13" fmla="*/ 653997 w 2394343"/>
              <a:gd name="connsiteY13" fmla="*/ 2078555 h 2078555"/>
              <a:gd name="connsiteX14" fmla="*/ 65558 w 2394343"/>
              <a:gd name="connsiteY14" fmla="*/ 2078555 h 2078555"/>
              <a:gd name="connsiteX15" fmla="*/ 0 w 2394343"/>
              <a:gd name="connsiteY15" fmla="*/ 2012997 h 2078555"/>
              <a:gd name="connsiteX16" fmla="*/ 0 w 2394343"/>
              <a:gd name="connsiteY16" fmla="*/ 1344376 h 2078555"/>
              <a:gd name="connsiteX17" fmla="*/ 0 w 2394343"/>
              <a:gd name="connsiteY17" fmla="*/ 675756 h 2078555"/>
              <a:gd name="connsiteX18" fmla="*/ 0 w 2394343"/>
              <a:gd name="connsiteY18" fmla="*/ 65558 h 2078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94343" h="2078555" fill="none" extrusionOk="0">
                <a:moveTo>
                  <a:pt x="0" y="65558"/>
                </a:moveTo>
                <a:cubicBezTo>
                  <a:pt x="6603" y="34669"/>
                  <a:pt x="30733" y="4678"/>
                  <a:pt x="65558" y="0"/>
                </a:cubicBezTo>
                <a:cubicBezTo>
                  <a:pt x="270294" y="2004"/>
                  <a:pt x="320516" y="11293"/>
                  <a:pt x="563468" y="0"/>
                </a:cubicBezTo>
                <a:cubicBezTo>
                  <a:pt x="806420" y="-11293"/>
                  <a:pt x="878522" y="-25743"/>
                  <a:pt x="1106642" y="0"/>
                </a:cubicBezTo>
                <a:cubicBezTo>
                  <a:pt x="1334762" y="25743"/>
                  <a:pt x="1493513" y="2718"/>
                  <a:pt x="1717714" y="0"/>
                </a:cubicBezTo>
                <a:cubicBezTo>
                  <a:pt x="1941915" y="-2718"/>
                  <a:pt x="2092964" y="25362"/>
                  <a:pt x="2328785" y="0"/>
                </a:cubicBezTo>
                <a:cubicBezTo>
                  <a:pt x="2364328" y="-2614"/>
                  <a:pt x="2393585" y="27309"/>
                  <a:pt x="2394343" y="65558"/>
                </a:cubicBezTo>
                <a:cubicBezTo>
                  <a:pt x="2413239" y="399786"/>
                  <a:pt x="2384543" y="470103"/>
                  <a:pt x="2394343" y="753653"/>
                </a:cubicBezTo>
                <a:cubicBezTo>
                  <a:pt x="2404143" y="1037204"/>
                  <a:pt x="2400976" y="1184675"/>
                  <a:pt x="2394343" y="1402799"/>
                </a:cubicBezTo>
                <a:cubicBezTo>
                  <a:pt x="2387710" y="1620923"/>
                  <a:pt x="2411225" y="1749164"/>
                  <a:pt x="2394343" y="2012997"/>
                </a:cubicBezTo>
                <a:cubicBezTo>
                  <a:pt x="2401970" y="2050629"/>
                  <a:pt x="2363835" y="2078179"/>
                  <a:pt x="2328785" y="2078555"/>
                </a:cubicBezTo>
                <a:cubicBezTo>
                  <a:pt x="2212858" y="2095930"/>
                  <a:pt x="1927553" y="2070047"/>
                  <a:pt x="1785611" y="2078555"/>
                </a:cubicBezTo>
                <a:cubicBezTo>
                  <a:pt x="1643669" y="2087063"/>
                  <a:pt x="1430625" y="2056642"/>
                  <a:pt x="1265068" y="2078555"/>
                </a:cubicBezTo>
                <a:cubicBezTo>
                  <a:pt x="1099511" y="2100468"/>
                  <a:pt x="851914" y="2105282"/>
                  <a:pt x="653997" y="2078555"/>
                </a:cubicBezTo>
                <a:cubicBezTo>
                  <a:pt x="456080" y="2051828"/>
                  <a:pt x="289723" y="2099545"/>
                  <a:pt x="65558" y="2078555"/>
                </a:cubicBezTo>
                <a:cubicBezTo>
                  <a:pt x="32011" y="2077447"/>
                  <a:pt x="1437" y="2053397"/>
                  <a:pt x="0" y="2012997"/>
                </a:cubicBezTo>
                <a:cubicBezTo>
                  <a:pt x="27506" y="1735156"/>
                  <a:pt x="27841" y="1505718"/>
                  <a:pt x="0" y="1344376"/>
                </a:cubicBezTo>
                <a:cubicBezTo>
                  <a:pt x="-27841" y="1183034"/>
                  <a:pt x="-6240" y="897111"/>
                  <a:pt x="0" y="675756"/>
                </a:cubicBezTo>
                <a:cubicBezTo>
                  <a:pt x="6240" y="454401"/>
                  <a:pt x="-22706" y="319407"/>
                  <a:pt x="0" y="65558"/>
                </a:cubicBezTo>
                <a:close/>
              </a:path>
              <a:path w="2394343" h="2078555" stroke="0" extrusionOk="0">
                <a:moveTo>
                  <a:pt x="0" y="65558"/>
                </a:moveTo>
                <a:cubicBezTo>
                  <a:pt x="5855" y="34337"/>
                  <a:pt x="28929" y="4197"/>
                  <a:pt x="65558" y="0"/>
                </a:cubicBezTo>
                <a:cubicBezTo>
                  <a:pt x="225592" y="4529"/>
                  <a:pt x="345098" y="18377"/>
                  <a:pt x="563468" y="0"/>
                </a:cubicBezTo>
                <a:cubicBezTo>
                  <a:pt x="781838" y="-18377"/>
                  <a:pt x="1002971" y="-15285"/>
                  <a:pt x="1174539" y="0"/>
                </a:cubicBezTo>
                <a:cubicBezTo>
                  <a:pt x="1346107" y="15285"/>
                  <a:pt x="1450998" y="20393"/>
                  <a:pt x="1695081" y="0"/>
                </a:cubicBezTo>
                <a:cubicBezTo>
                  <a:pt x="1939164" y="-20393"/>
                  <a:pt x="2029800" y="13412"/>
                  <a:pt x="2328785" y="0"/>
                </a:cubicBezTo>
                <a:cubicBezTo>
                  <a:pt x="2363969" y="483"/>
                  <a:pt x="2394293" y="30398"/>
                  <a:pt x="2394343" y="65558"/>
                </a:cubicBezTo>
                <a:cubicBezTo>
                  <a:pt x="2410958" y="295548"/>
                  <a:pt x="2405044" y="549843"/>
                  <a:pt x="2394343" y="714704"/>
                </a:cubicBezTo>
                <a:cubicBezTo>
                  <a:pt x="2383642" y="879565"/>
                  <a:pt x="2364975" y="1099819"/>
                  <a:pt x="2394343" y="1324902"/>
                </a:cubicBezTo>
                <a:cubicBezTo>
                  <a:pt x="2423711" y="1549985"/>
                  <a:pt x="2400751" y="1700095"/>
                  <a:pt x="2394343" y="2012997"/>
                </a:cubicBezTo>
                <a:cubicBezTo>
                  <a:pt x="2393539" y="2055080"/>
                  <a:pt x="2364056" y="2072603"/>
                  <a:pt x="2328785" y="2078555"/>
                </a:cubicBezTo>
                <a:cubicBezTo>
                  <a:pt x="2208522" y="2060806"/>
                  <a:pt x="2048145" y="2057329"/>
                  <a:pt x="1808243" y="2078555"/>
                </a:cubicBezTo>
                <a:cubicBezTo>
                  <a:pt x="1568341" y="2099781"/>
                  <a:pt x="1369385" y="2068567"/>
                  <a:pt x="1242436" y="2078555"/>
                </a:cubicBezTo>
                <a:cubicBezTo>
                  <a:pt x="1115487" y="2088543"/>
                  <a:pt x="943191" y="2076498"/>
                  <a:pt x="744526" y="2078555"/>
                </a:cubicBezTo>
                <a:cubicBezTo>
                  <a:pt x="545861" y="2080613"/>
                  <a:pt x="370630" y="2063266"/>
                  <a:pt x="65558" y="2078555"/>
                </a:cubicBezTo>
                <a:cubicBezTo>
                  <a:pt x="24089" y="2073086"/>
                  <a:pt x="-3648" y="2056277"/>
                  <a:pt x="0" y="2012997"/>
                </a:cubicBezTo>
                <a:cubicBezTo>
                  <a:pt x="3815" y="1823287"/>
                  <a:pt x="17674" y="1530329"/>
                  <a:pt x="0" y="1402799"/>
                </a:cubicBezTo>
                <a:cubicBezTo>
                  <a:pt x="-17674" y="1275269"/>
                  <a:pt x="-29005" y="918933"/>
                  <a:pt x="0" y="714704"/>
                </a:cubicBezTo>
                <a:cubicBezTo>
                  <a:pt x="29005" y="510476"/>
                  <a:pt x="-7454" y="367205"/>
                  <a:pt x="0" y="65558"/>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328719102">
                  <a:prstGeom prst="roundRect">
                    <a:avLst>
                      <a:gd name="adj" fmla="val 3154"/>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050" b="1" dirty="0">
                <a:solidFill>
                  <a:schemeClr val="accent6">
                    <a:lumMod val="50000"/>
                  </a:schemeClr>
                </a:solidFill>
                <a:latin typeface="Comic Sans MS" panose="030F0702030302020204" pitchFamily="66" charset="0"/>
              </a:rPr>
              <a:t>1661</a:t>
            </a:r>
          </a:p>
          <a:p>
            <a:r>
              <a:rPr lang="en-GB" sz="1050" dirty="0">
                <a:solidFill>
                  <a:schemeClr val="tx1"/>
                </a:solidFill>
                <a:latin typeface="Comic Sans MS" panose="030F0702030302020204" pitchFamily="66" charset="0"/>
              </a:rPr>
              <a:t>Englishman, </a:t>
            </a:r>
            <a:r>
              <a:rPr lang="en-GB" sz="1050" b="1" dirty="0">
                <a:solidFill>
                  <a:schemeClr val="accent5">
                    <a:lumMod val="50000"/>
                  </a:schemeClr>
                </a:solidFill>
                <a:latin typeface="Comic Sans MS" panose="030F0702030302020204" pitchFamily="66" charset="0"/>
              </a:rPr>
              <a:t>Robert Boyle </a:t>
            </a:r>
            <a:r>
              <a:rPr lang="en-GB" sz="1050" dirty="0">
                <a:solidFill>
                  <a:schemeClr val="tx1"/>
                </a:solidFill>
                <a:latin typeface="Comic Sans MS" panose="030F0702030302020204" pitchFamily="66" charset="0"/>
              </a:rPr>
              <a:t>proved that air is essential for both breathing and burning.  As a scientist, he proved that a much larger number of substances made up the Earth.  Before Boyle, most people believed the world was made of only four elements – earth, air, fire and water.  Boyle is now referred to as the ‘</a:t>
            </a:r>
            <a:r>
              <a:rPr lang="en-GB" sz="1050" b="1" dirty="0">
                <a:solidFill>
                  <a:schemeClr val="tx1"/>
                </a:solidFill>
                <a:latin typeface="Comic Sans MS" panose="030F0702030302020204" pitchFamily="66" charset="0"/>
              </a:rPr>
              <a:t>Father of Modern Chemistry</a:t>
            </a:r>
            <a:r>
              <a:rPr lang="en-GB" sz="1050" dirty="0">
                <a:solidFill>
                  <a:schemeClr val="tx1"/>
                </a:solidFill>
                <a:latin typeface="Comic Sans MS" panose="030F0702030302020204" pitchFamily="66" charset="0"/>
              </a:rPr>
              <a:t>’.</a:t>
            </a:r>
          </a:p>
        </p:txBody>
      </p:sp>
      <p:sp>
        <p:nvSpPr>
          <p:cNvPr id="16" name="Rectangle: Rounded Corners 15">
            <a:extLst>
              <a:ext uri="{FF2B5EF4-FFF2-40B4-BE49-F238E27FC236}">
                <a16:creationId xmlns:a16="http://schemas.microsoft.com/office/drawing/2014/main" id="{0BA1B94A-B437-3FB8-B240-4E220DC1E910}"/>
              </a:ext>
            </a:extLst>
          </p:cNvPr>
          <p:cNvSpPr/>
          <p:nvPr/>
        </p:nvSpPr>
        <p:spPr>
          <a:xfrm>
            <a:off x="3480193" y="4874672"/>
            <a:ext cx="1562100" cy="1871133"/>
          </a:xfrm>
          <a:custGeom>
            <a:avLst/>
            <a:gdLst>
              <a:gd name="connsiteX0" fmla="*/ 0 w 1562100"/>
              <a:gd name="connsiteY0" fmla="*/ 108738 h 1871133"/>
              <a:gd name="connsiteX1" fmla="*/ 108738 w 1562100"/>
              <a:gd name="connsiteY1" fmla="*/ 0 h 1871133"/>
              <a:gd name="connsiteX2" fmla="*/ 794496 w 1562100"/>
              <a:gd name="connsiteY2" fmla="*/ 0 h 1871133"/>
              <a:gd name="connsiteX3" fmla="*/ 1453362 w 1562100"/>
              <a:gd name="connsiteY3" fmla="*/ 0 h 1871133"/>
              <a:gd name="connsiteX4" fmla="*/ 1562100 w 1562100"/>
              <a:gd name="connsiteY4" fmla="*/ 108738 h 1871133"/>
              <a:gd name="connsiteX5" fmla="*/ 1562100 w 1562100"/>
              <a:gd name="connsiteY5" fmla="*/ 676494 h 1871133"/>
              <a:gd name="connsiteX6" fmla="*/ 1562100 w 1562100"/>
              <a:gd name="connsiteY6" fmla="*/ 1244249 h 1871133"/>
              <a:gd name="connsiteX7" fmla="*/ 1562100 w 1562100"/>
              <a:gd name="connsiteY7" fmla="*/ 1762395 h 1871133"/>
              <a:gd name="connsiteX8" fmla="*/ 1453362 w 1562100"/>
              <a:gd name="connsiteY8" fmla="*/ 1871133 h 1871133"/>
              <a:gd name="connsiteX9" fmla="*/ 821389 w 1562100"/>
              <a:gd name="connsiteY9" fmla="*/ 1871133 h 1871133"/>
              <a:gd name="connsiteX10" fmla="*/ 108738 w 1562100"/>
              <a:gd name="connsiteY10" fmla="*/ 1871133 h 1871133"/>
              <a:gd name="connsiteX11" fmla="*/ 0 w 1562100"/>
              <a:gd name="connsiteY11" fmla="*/ 1762395 h 1871133"/>
              <a:gd name="connsiteX12" fmla="*/ 0 w 1562100"/>
              <a:gd name="connsiteY12" fmla="*/ 1227713 h 1871133"/>
              <a:gd name="connsiteX13" fmla="*/ 0 w 1562100"/>
              <a:gd name="connsiteY13" fmla="*/ 709567 h 1871133"/>
              <a:gd name="connsiteX14" fmla="*/ 0 w 1562100"/>
              <a:gd name="connsiteY14" fmla="*/ 108738 h 187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2100" h="1871133" fill="none" extrusionOk="0">
                <a:moveTo>
                  <a:pt x="0" y="108738"/>
                </a:moveTo>
                <a:cubicBezTo>
                  <a:pt x="-785" y="39601"/>
                  <a:pt x="55402" y="11072"/>
                  <a:pt x="108738" y="0"/>
                </a:cubicBezTo>
                <a:cubicBezTo>
                  <a:pt x="434772" y="-15537"/>
                  <a:pt x="635637" y="27886"/>
                  <a:pt x="794496" y="0"/>
                </a:cubicBezTo>
                <a:cubicBezTo>
                  <a:pt x="953355" y="-27886"/>
                  <a:pt x="1315586" y="-4510"/>
                  <a:pt x="1453362" y="0"/>
                </a:cubicBezTo>
                <a:cubicBezTo>
                  <a:pt x="1522947" y="-6106"/>
                  <a:pt x="1554120" y="47058"/>
                  <a:pt x="1562100" y="108738"/>
                </a:cubicBezTo>
                <a:cubicBezTo>
                  <a:pt x="1545705" y="250432"/>
                  <a:pt x="1553814" y="443495"/>
                  <a:pt x="1562100" y="676494"/>
                </a:cubicBezTo>
                <a:cubicBezTo>
                  <a:pt x="1570386" y="909493"/>
                  <a:pt x="1567140" y="1128162"/>
                  <a:pt x="1562100" y="1244249"/>
                </a:cubicBezTo>
                <a:cubicBezTo>
                  <a:pt x="1557060" y="1360336"/>
                  <a:pt x="1558726" y="1561847"/>
                  <a:pt x="1562100" y="1762395"/>
                </a:cubicBezTo>
                <a:cubicBezTo>
                  <a:pt x="1563252" y="1824126"/>
                  <a:pt x="1509531" y="1862972"/>
                  <a:pt x="1453362" y="1871133"/>
                </a:cubicBezTo>
                <a:cubicBezTo>
                  <a:pt x="1306307" y="1865677"/>
                  <a:pt x="1001759" y="1866996"/>
                  <a:pt x="821389" y="1871133"/>
                </a:cubicBezTo>
                <a:cubicBezTo>
                  <a:pt x="641019" y="1875270"/>
                  <a:pt x="261031" y="1871532"/>
                  <a:pt x="108738" y="1871133"/>
                </a:cubicBezTo>
                <a:cubicBezTo>
                  <a:pt x="48616" y="1864374"/>
                  <a:pt x="1909" y="1817174"/>
                  <a:pt x="0" y="1762395"/>
                </a:cubicBezTo>
                <a:cubicBezTo>
                  <a:pt x="9994" y="1512390"/>
                  <a:pt x="21290" y="1472625"/>
                  <a:pt x="0" y="1227713"/>
                </a:cubicBezTo>
                <a:cubicBezTo>
                  <a:pt x="-21290" y="982801"/>
                  <a:pt x="25142" y="893405"/>
                  <a:pt x="0" y="709567"/>
                </a:cubicBezTo>
                <a:cubicBezTo>
                  <a:pt x="-25142" y="525729"/>
                  <a:pt x="18293" y="318406"/>
                  <a:pt x="0" y="108738"/>
                </a:cubicBezTo>
                <a:close/>
              </a:path>
              <a:path w="1562100" h="1871133" stroke="0" extrusionOk="0">
                <a:moveTo>
                  <a:pt x="0" y="108738"/>
                </a:moveTo>
                <a:cubicBezTo>
                  <a:pt x="-3830" y="47569"/>
                  <a:pt x="40242" y="-9074"/>
                  <a:pt x="108738" y="0"/>
                </a:cubicBezTo>
                <a:cubicBezTo>
                  <a:pt x="426207" y="-688"/>
                  <a:pt x="442729" y="-22637"/>
                  <a:pt x="767604" y="0"/>
                </a:cubicBezTo>
                <a:cubicBezTo>
                  <a:pt x="1092479" y="22637"/>
                  <a:pt x="1121757" y="1085"/>
                  <a:pt x="1453362" y="0"/>
                </a:cubicBezTo>
                <a:cubicBezTo>
                  <a:pt x="1506227" y="2410"/>
                  <a:pt x="1560204" y="54433"/>
                  <a:pt x="1562100" y="108738"/>
                </a:cubicBezTo>
                <a:cubicBezTo>
                  <a:pt x="1587416" y="376127"/>
                  <a:pt x="1561501" y="460072"/>
                  <a:pt x="1562100" y="659957"/>
                </a:cubicBezTo>
                <a:cubicBezTo>
                  <a:pt x="1562699" y="859842"/>
                  <a:pt x="1537685" y="967117"/>
                  <a:pt x="1562100" y="1211176"/>
                </a:cubicBezTo>
                <a:cubicBezTo>
                  <a:pt x="1586515" y="1455235"/>
                  <a:pt x="1547167" y="1518616"/>
                  <a:pt x="1562100" y="1762395"/>
                </a:cubicBezTo>
                <a:cubicBezTo>
                  <a:pt x="1551195" y="1818622"/>
                  <a:pt x="1515450" y="1868618"/>
                  <a:pt x="1453362" y="1871133"/>
                </a:cubicBezTo>
                <a:cubicBezTo>
                  <a:pt x="1130162" y="1848710"/>
                  <a:pt x="1073560" y="1859070"/>
                  <a:pt x="767604" y="1871133"/>
                </a:cubicBezTo>
                <a:cubicBezTo>
                  <a:pt x="461648" y="1883196"/>
                  <a:pt x="316574" y="1869658"/>
                  <a:pt x="108738" y="1871133"/>
                </a:cubicBezTo>
                <a:cubicBezTo>
                  <a:pt x="44455" y="1877102"/>
                  <a:pt x="-1554" y="1824506"/>
                  <a:pt x="0" y="1762395"/>
                </a:cubicBezTo>
                <a:cubicBezTo>
                  <a:pt x="19212" y="1553683"/>
                  <a:pt x="21386" y="1356520"/>
                  <a:pt x="0" y="1178103"/>
                </a:cubicBezTo>
                <a:cubicBezTo>
                  <a:pt x="-21386" y="999686"/>
                  <a:pt x="17849" y="855044"/>
                  <a:pt x="0" y="626884"/>
                </a:cubicBezTo>
                <a:cubicBezTo>
                  <a:pt x="-17849" y="398724"/>
                  <a:pt x="-10812" y="318505"/>
                  <a:pt x="0" y="108738"/>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2335861093">
                  <a:prstGeom prst="roundRect">
                    <a:avLst>
                      <a:gd name="adj" fmla="val 6961"/>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050" b="1" dirty="0">
                <a:solidFill>
                  <a:schemeClr val="accent6">
                    <a:lumMod val="50000"/>
                  </a:schemeClr>
                </a:solidFill>
                <a:latin typeface="Comic Sans MS" panose="030F0702030302020204" pitchFamily="66" charset="0"/>
              </a:rPr>
              <a:t>1686</a:t>
            </a:r>
          </a:p>
          <a:p>
            <a:r>
              <a:rPr lang="en-GB" sz="1050" dirty="0">
                <a:solidFill>
                  <a:schemeClr val="tx1"/>
                </a:solidFill>
                <a:latin typeface="Comic Sans MS" panose="030F0702030302020204" pitchFamily="66" charset="0"/>
              </a:rPr>
              <a:t>Englishman, </a:t>
            </a:r>
            <a:r>
              <a:rPr lang="en-GB" sz="1050" b="1" dirty="0">
                <a:solidFill>
                  <a:schemeClr val="accent5">
                    <a:lumMod val="50000"/>
                  </a:schemeClr>
                </a:solidFill>
                <a:latin typeface="Comic Sans MS" panose="030F0702030302020204" pitchFamily="66" charset="0"/>
              </a:rPr>
              <a:t>Isaac Newton</a:t>
            </a:r>
            <a:r>
              <a:rPr lang="en-GB" sz="1050" dirty="0">
                <a:solidFill>
                  <a:schemeClr val="tx1"/>
                </a:solidFill>
                <a:latin typeface="Comic Sans MS" panose="030F0702030302020204" pitchFamily="66" charset="0"/>
              </a:rPr>
              <a:t> discovered a force called </a:t>
            </a:r>
            <a:r>
              <a:rPr lang="en-GB" sz="1050" b="1" dirty="0">
                <a:solidFill>
                  <a:schemeClr val="tx1"/>
                </a:solidFill>
                <a:latin typeface="Comic Sans MS" panose="030F0702030302020204" pitchFamily="66" charset="0"/>
              </a:rPr>
              <a:t>gravity</a:t>
            </a:r>
            <a:r>
              <a:rPr lang="en-GB" sz="1050" dirty="0">
                <a:solidFill>
                  <a:schemeClr val="tx1"/>
                </a:solidFill>
                <a:latin typeface="Comic Sans MS" panose="030F0702030302020204" pitchFamily="66" charset="0"/>
              </a:rPr>
              <a:t>.  He proved that it was gravity which kept the Moon orbiting around Earth and that kept objects and humans  on the Earth.</a:t>
            </a:r>
          </a:p>
        </p:txBody>
      </p:sp>
      <p:sp>
        <p:nvSpPr>
          <p:cNvPr id="17" name="Rectangle: Rounded Corners 16">
            <a:extLst>
              <a:ext uri="{FF2B5EF4-FFF2-40B4-BE49-F238E27FC236}">
                <a16:creationId xmlns:a16="http://schemas.microsoft.com/office/drawing/2014/main" id="{F2C9D2C3-6F86-9522-15B4-CDC7DBD08CEC}"/>
              </a:ext>
            </a:extLst>
          </p:cNvPr>
          <p:cNvSpPr/>
          <p:nvPr/>
        </p:nvSpPr>
        <p:spPr>
          <a:xfrm>
            <a:off x="6549617" y="4883146"/>
            <a:ext cx="1828800" cy="1871133"/>
          </a:xfrm>
          <a:custGeom>
            <a:avLst/>
            <a:gdLst>
              <a:gd name="connsiteX0" fmla="*/ 0 w 1828800"/>
              <a:gd name="connsiteY0" fmla="*/ 94073 h 1871133"/>
              <a:gd name="connsiteX1" fmla="*/ 94073 w 1828800"/>
              <a:gd name="connsiteY1" fmla="*/ 0 h 1871133"/>
              <a:gd name="connsiteX2" fmla="*/ 640958 w 1828800"/>
              <a:gd name="connsiteY2" fmla="*/ 0 h 1871133"/>
              <a:gd name="connsiteX3" fmla="*/ 1187842 w 1828800"/>
              <a:gd name="connsiteY3" fmla="*/ 0 h 1871133"/>
              <a:gd name="connsiteX4" fmla="*/ 1734727 w 1828800"/>
              <a:gd name="connsiteY4" fmla="*/ 0 h 1871133"/>
              <a:gd name="connsiteX5" fmla="*/ 1828800 w 1828800"/>
              <a:gd name="connsiteY5" fmla="*/ 94073 h 1871133"/>
              <a:gd name="connsiteX6" fmla="*/ 1828800 w 1828800"/>
              <a:gd name="connsiteY6" fmla="*/ 671899 h 1871133"/>
              <a:gd name="connsiteX7" fmla="*/ 1828800 w 1828800"/>
              <a:gd name="connsiteY7" fmla="*/ 1249724 h 1871133"/>
              <a:gd name="connsiteX8" fmla="*/ 1828800 w 1828800"/>
              <a:gd name="connsiteY8" fmla="*/ 1777060 h 1871133"/>
              <a:gd name="connsiteX9" fmla="*/ 1734727 w 1828800"/>
              <a:gd name="connsiteY9" fmla="*/ 1871133 h 1871133"/>
              <a:gd name="connsiteX10" fmla="*/ 1187842 w 1828800"/>
              <a:gd name="connsiteY10" fmla="*/ 1871133 h 1871133"/>
              <a:gd name="connsiteX11" fmla="*/ 673771 w 1828800"/>
              <a:gd name="connsiteY11" fmla="*/ 1871133 h 1871133"/>
              <a:gd name="connsiteX12" fmla="*/ 94073 w 1828800"/>
              <a:gd name="connsiteY12" fmla="*/ 1871133 h 1871133"/>
              <a:gd name="connsiteX13" fmla="*/ 0 w 1828800"/>
              <a:gd name="connsiteY13" fmla="*/ 1777060 h 1871133"/>
              <a:gd name="connsiteX14" fmla="*/ 0 w 1828800"/>
              <a:gd name="connsiteY14" fmla="*/ 1199234 h 1871133"/>
              <a:gd name="connsiteX15" fmla="*/ 0 w 1828800"/>
              <a:gd name="connsiteY15" fmla="*/ 671899 h 1871133"/>
              <a:gd name="connsiteX16" fmla="*/ 0 w 1828800"/>
              <a:gd name="connsiteY16" fmla="*/ 94073 h 187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8800" h="1871133" fill="none" extrusionOk="0">
                <a:moveTo>
                  <a:pt x="0" y="94073"/>
                </a:moveTo>
                <a:cubicBezTo>
                  <a:pt x="9550" y="43478"/>
                  <a:pt x="34070" y="-4563"/>
                  <a:pt x="94073" y="0"/>
                </a:cubicBezTo>
                <a:cubicBezTo>
                  <a:pt x="264938" y="4263"/>
                  <a:pt x="500595" y="-4799"/>
                  <a:pt x="640958" y="0"/>
                </a:cubicBezTo>
                <a:cubicBezTo>
                  <a:pt x="781321" y="4799"/>
                  <a:pt x="1017184" y="-6624"/>
                  <a:pt x="1187842" y="0"/>
                </a:cubicBezTo>
                <a:cubicBezTo>
                  <a:pt x="1358500" y="6624"/>
                  <a:pt x="1495021" y="23136"/>
                  <a:pt x="1734727" y="0"/>
                </a:cubicBezTo>
                <a:cubicBezTo>
                  <a:pt x="1787549" y="4028"/>
                  <a:pt x="1831070" y="44227"/>
                  <a:pt x="1828800" y="94073"/>
                </a:cubicBezTo>
                <a:cubicBezTo>
                  <a:pt x="1825280" y="297516"/>
                  <a:pt x="1832995" y="485277"/>
                  <a:pt x="1828800" y="671899"/>
                </a:cubicBezTo>
                <a:cubicBezTo>
                  <a:pt x="1824605" y="858521"/>
                  <a:pt x="1826015" y="1102190"/>
                  <a:pt x="1828800" y="1249724"/>
                </a:cubicBezTo>
                <a:cubicBezTo>
                  <a:pt x="1831585" y="1397258"/>
                  <a:pt x="1833436" y="1526215"/>
                  <a:pt x="1828800" y="1777060"/>
                </a:cubicBezTo>
                <a:cubicBezTo>
                  <a:pt x="1830599" y="1822083"/>
                  <a:pt x="1781623" y="1862006"/>
                  <a:pt x="1734727" y="1871133"/>
                </a:cubicBezTo>
                <a:cubicBezTo>
                  <a:pt x="1569264" y="1872783"/>
                  <a:pt x="1313834" y="1875290"/>
                  <a:pt x="1187842" y="1871133"/>
                </a:cubicBezTo>
                <a:cubicBezTo>
                  <a:pt x="1061851" y="1866976"/>
                  <a:pt x="797900" y="1890067"/>
                  <a:pt x="673771" y="1871133"/>
                </a:cubicBezTo>
                <a:cubicBezTo>
                  <a:pt x="549642" y="1852199"/>
                  <a:pt x="343429" y="1849429"/>
                  <a:pt x="94073" y="1871133"/>
                </a:cubicBezTo>
                <a:cubicBezTo>
                  <a:pt x="47513" y="1863659"/>
                  <a:pt x="3848" y="1820981"/>
                  <a:pt x="0" y="1777060"/>
                </a:cubicBezTo>
                <a:cubicBezTo>
                  <a:pt x="13226" y="1565830"/>
                  <a:pt x="-11091" y="1408096"/>
                  <a:pt x="0" y="1199234"/>
                </a:cubicBezTo>
                <a:cubicBezTo>
                  <a:pt x="11091" y="990372"/>
                  <a:pt x="-11759" y="887635"/>
                  <a:pt x="0" y="671899"/>
                </a:cubicBezTo>
                <a:cubicBezTo>
                  <a:pt x="11759" y="456163"/>
                  <a:pt x="14092" y="297665"/>
                  <a:pt x="0" y="94073"/>
                </a:cubicBezTo>
                <a:close/>
              </a:path>
              <a:path w="1828800" h="1871133" stroke="0" extrusionOk="0">
                <a:moveTo>
                  <a:pt x="0" y="94073"/>
                </a:moveTo>
                <a:cubicBezTo>
                  <a:pt x="10922" y="48079"/>
                  <a:pt x="42760" y="-6769"/>
                  <a:pt x="94073" y="0"/>
                </a:cubicBezTo>
                <a:cubicBezTo>
                  <a:pt x="343447" y="-17033"/>
                  <a:pt x="481937" y="6437"/>
                  <a:pt x="673771" y="0"/>
                </a:cubicBezTo>
                <a:cubicBezTo>
                  <a:pt x="865605" y="-6437"/>
                  <a:pt x="1038660" y="-17319"/>
                  <a:pt x="1220655" y="0"/>
                </a:cubicBezTo>
                <a:cubicBezTo>
                  <a:pt x="1402650" y="17319"/>
                  <a:pt x="1617922" y="-4429"/>
                  <a:pt x="1734727" y="0"/>
                </a:cubicBezTo>
                <a:cubicBezTo>
                  <a:pt x="1791255" y="1915"/>
                  <a:pt x="1831008" y="40620"/>
                  <a:pt x="1828800" y="94073"/>
                </a:cubicBezTo>
                <a:cubicBezTo>
                  <a:pt x="1830468" y="348040"/>
                  <a:pt x="1814907" y="419495"/>
                  <a:pt x="1828800" y="671899"/>
                </a:cubicBezTo>
                <a:cubicBezTo>
                  <a:pt x="1842693" y="924303"/>
                  <a:pt x="1833836" y="1010072"/>
                  <a:pt x="1828800" y="1216064"/>
                </a:cubicBezTo>
                <a:cubicBezTo>
                  <a:pt x="1823764" y="1422056"/>
                  <a:pt x="1841376" y="1509605"/>
                  <a:pt x="1828800" y="1777060"/>
                </a:cubicBezTo>
                <a:cubicBezTo>
                  <a:pt x="1830664" y="1832110"/>
                  <a:pt x="1790583" y="1865832"/>
                  <a:pt x="1734727" y="1871133"/>
                </a:cubicBezTo>
                <a:cubicBezTo>
                  <a:pt x="1627786" y="1873759"/>
                  <a:pt x="1344043" y="1879559"/>
                  <a:pt x="1220655" y="1871133"/>
                </a:cubicBezTo>
                <a:cubicBezTo>
                  <a:pt x="1097267" y="1862707"/>
                  <a:pt x="839439" y="1895366"/>
                  <a:pt x="673771" y="1871133"/>
                </a:cubicBezTo>
                <a:cubicBezTo>
                  <a:pt x="508103" y="1846900"/>
                  <a:pt x="229420" y="1876286"/>
                  <a:pt x="94073" y="1871133"/>
                </a:cubicBezTo>
                <a:cubicBezTo>
                  <a:pt x="47800" y="1879123"/>
                  <a:pt x="9294" y="1830421"/>
                  <a:pt x="0" y="1777060"/>
                </a:cubicBezTo>
                <a:cubicBezTo>
                  <a:pt x="-10985" y="1536119"/>
                  <a:pt x="-15815" y="1400140"/>
                  <a:pt x="0" y="1182405"/>
                </a:cubicBezTo>
                <a:cubicBezTo>
                  <a:pt x="15815" y="964670"/>
                  <a:pt x="-13041" y="748742"/>
                  <a:pt x="0" y="604579"/>
                </a:cubicBezTo>
                <a:cubicBezTo>
                  <a:pt x="13041" y="460416"/>
                  <a:pt x="-3781" y="276481"/>
                  <a:pt x="0" y="94073"/>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4137324677">
                  <a:prstGeom prst="roundRect">
                    <a:avLst>
                      <a:gd name="adj" fmla="val 5144"/>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050" b="1" dirty="0">
                <a:solidFill>
                  <a:schemeClr val="accent6">
                    <a:lumMod val="50000"/>
                  </a:schemeClr>
                </a:solidFill>
                <a:latin typeface="Comic Sans MS" panose="030F0702030302020204" pitchFamily="66" charset="0"/>
              </a:rPr>
              <a:t>1686</a:t>
            </a:r>
          </a:p>
          <a:p>
            <a:r>
              <a:rPr lang="en-GB" sz="1050" b="1" dirty="0">
                <a:solidFill>
                  <a:schemeClr val="accent5">
                    <a:lumMod val="50000"/>
                  </a:schemeClr>
                </a:solidFill>
                <a:latin typeface="Comic Sans MS" panose="030F0702030302020204" pitchFamily="66" charset="0"/>
              </a:rPr>
              <a:t>Isaac Newton </a:t>
            </a:r>
            <a:r>
              <a:rPr lang="en-GB" sz="1050" dirty="0">
                <a:solidFill>
                  <a:schemeClr val="tx1"/>
                </a:solidFill>
                <a:latin typeface="Comic Sans MS" panose="030F0702030302020204" pitchFamily="66" charset="0"/>
              </a:rPr>
              <a:t>published his famous book called </a:t>
            </a:r>
            <a:r>
              <a:rPr lang="en-GB" sz="1050" i="1" dirty="0">
                <a:solidFill>
                  <a:schemeClr val="tx1"/>
                </a:solidFill>
                <a:latin typeface="Comic Sans MS" panose="030F0702030302020204" pitchFamily="66" charset="0"/>
              </a:rPr>
              <a:t>Principia</a:t>
            </a:r>
            <a:r>
              <a:rPr lang="en-GB" sz="1050" dirty="0">
                <a:solidFill>
                  <a:schemeClr val="tx1"/>
                </a:solidFill>
                <a:latin typeface="Comic Sans MS" panose="030F0702030302020204" pitchFamily="66" charset="0"/>
              </a:rPr>
              <a:t>.  In it, he used a prism to show the seven main </a:t>
            </a:r>
            <a:r>
              <a:rPr lang="en-GB" sz="1050" b="1" dirty="0">
                <a:solidFill>
                  <a:schemeClr val="tx1"/>
                </a:solidFill>
                <a:latin typeface="Comic Sans MS" panose="030F0702030302020204" pitchFamily="66" charset="0"/>
              </a:rPr>
              <a:t>colours of the spectrum</a:t>
            </a:r>
            <a:r>
              <a:rPr lang="en-GB" sz="1050" dirty="0">
                <a:solidFill>
                  <a:schemeClr val="tx1"/>
                </a:solidFill>
                <a:latin typeface="Comic Sans MS" panose="030F0702030302020204" pitchFamily="66" charset="0"/>
              </a:rPr>
              <a:t>.  He helped scientists all over the world understand how light works in the universe.</a:t>
            </a:r>
          </a:p>
        </p:txBody>
      </p:sp>
      <p:sp>
        <p:nvSpPr>
          <p:cNvPr id="19" name="Rectangle: Rounded Corners 18">
            <a:extLst>
              <a:ext uri="{FF2B5EF4-FFF2-40B4-BE49-F238E27FC236}">
                <a16:creationId xmlns:a16="http://schemas.microsoft.com/office/drawing/2014/main" id="{6A58C899-2E7D-B11F-21AF-8E4FDBFE9E6D}"/>
              </a:ext>
            </a:extLst>
          </p:cNvPr>
          <p:cNvSpPr/>
          <p:nvPr/>
        </p:nvSpPr>
        <p:spPr>
          <a:xfrm>
            <a:off x="8484983" y="4883146"/>
            <a:ext cx="1695450" cy="1871133"/>
          </a:xfrm>
          <a:custGeom>
            <a:avLst/>
            <a:gdLst>
              <a:gd name="connsiteX0" fmla="*/ 0 w 1695450"/>
              <a:gd name="connsiteY0" fmla="*/ 72837 h 1871133"/>
              <a:gd name="connsiteX1" fmla="*/ 72837 w 1695450"/>
              <a:gd name="connsiteY1" fmla="*/ 0 h 1871133"/>
              <a:gd name="connsiteX2" fmla="*/ 542936 w 1695450"/>
              <a:gd name="connsiteY2" fmla="*/ 0 h 1871133"/>
              <a:gd name="connsiteX3" fmla="*/ 1044030 w 1695450"/>
              <a:gd name="connsiteY3" fmla="*/ 0 h 1871133"/>
              <a:gd name="connsiteX4" fmla="*/ 1622613 w 1695450"/>
              <a:gd name="connsiteY4" fmla="*/ 0 h 1871133"/>
              <a:gd name="connsiteX5" fmla="*/ 1695450 w 1695450"/>
              <a:gd name="connsiteY5" fmla="*/ 72837 h 1871133"/>
              <a:gd name="connsiteX6" fmla="*/ 1695450 w 1695450"/>
              <a:gd name="connsiteY6" fmla="*/ 630735 h 1871133"/>
              <a:gd name="connsiteX7" fmla="*/ 1695450 w 1695450"/>
              <a:gd name="connsiteY7" fmla="*/ 1188634 h 1871133"/>
              <a:gd name="connsiteX8" fmla="*/ 1695450 w 1695450"/>
              <a:gd name="connsiteY8" fmla="*/ 1798296 h 1871133"/>
              <a:gd name="connsiteX9" fmla="*/ 1622613 w 1695450"/>
              <a:gd name="connsiteY9" fmla="*/ 1871133 h 1871133"/>
              <a:gd name="connsiteX10" fmla="*/ 1137017 w 1695450"/>
              <a:gd name="connsiteY10" fmla="*/ 1871133 h 1871133"/>
              <a:gd name="connsiteX11" fmla="*/ 604927 w 1695450"/>
              <a:gd name="connsiteY11" fmla="*/ 1871133 h 1871133"/>
              <a:gd name="connsiteX12" fmla="*/ 72837 w 1695450"/>
              <a:gd name="connsiteY12" fmla="*/ 1871133 h 1871133"/>
              <a:gd name="connsiteX13" fmla="*/ 0 w 1695450"/>
              <a:gd name="connsiteY13" fmla="*/ 1798296 h 1871133"/>
              <a:gd name="connsiteX14" fmla="*/ 0 w 1695450"/>
              <a:gd name="connsiteY14" fmla="*/ 1205888 h 1871133"/>
              <a:gd name="connsiteX15" fmla="*/ 0 w 1695450"/>
              <a:gd name="connsiteY15" fmla="*/ 665245 h 1871133"/>
              <a:gd name="connsiteX16" fmla="*/ 0 w 1695450"/>
              <a:gd name="connsiteY16" fmla="*/ 72837 h 187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5450" h="1871133" fill="none" extrusionOk="0">
                <a:moveTo>
                  <a:pt x="0" y="72837"/>
                </a:moveTo>
                <a:cubicBezTo>
                  <a:pt x="-1184" y="29046"/>
                  <a:pt x="36429" y="-1973"/>
                  <a:pt x="72837" y="0"/>
                </a:cubicBezTo>
                <a:cubicBezTo>
                  <a:pt x="305405" y="21246"/>
                  <a:pt x="342993" y="-12182"/>
                  <a:pt x="542936" y="0"/>
                </a:cubicBezTo>
                <a:cubicBezTo>
                  <a:pt x="742879" y="12182"/>
                  <a:pt x="922098" y="20635"/>
                  <a:pt x="1044030" y="0"/>
                </a:cubicBezTo>
                <a:cubicBezTo>
                  <a:pt x="1165962" y="-20635"/>
                  <a:pt x="1367147" y="-4826"/>
                  <a:pt x="1622613" y="0"/>
                </a:cubicBezTo>
                <a:cubicBezTo>
                  <a:pt x="1664590" y="-1464"/>
                  <a:pt x="1699330" y="38778"/>
                  <a:pt x="1695450" y="72837"/>
                </a:cubicBezTo>
                <a:cubicBezTo>
                  <a:pt x="1717231" y="347041"/>
                  <a:pt x="1671358" y="398814"/>
                  <a:pt x="1695450" y="630735"/>
                </a:cubicBezTo>
                <a:cubicBezTo>
                  <a:pt x="1719542" y="862656"/>
                  <a:pt x="1668227" y="1015567"/>
                  <a:pt x="1695450" y="1188634"/>
                </a:cubicBezTo>
                <a:cubicBezTo>
                  <a:pt x="1722673" y="1361701"/>
                  <a:pt x="1667186" y="1537124"/>
                  <a:pt x="1695450" y="1798296"/>
                </a:cubicBezTo>
                <a:cubicBezTo>
                  <a:pt x="1696523" y="1835593"/>
                  <a:pt x="1660139" y="1878061"/>
                  <a:pt x="1622613" y="1871133"/>
                </a:cubicBezTo>
                <a:cubicBezTo>
                  <a:pt x="1439304" y="1866923"/>
                  <a:pt x="1366847" y="1885925"/>
                  <a:pt x="1137017" y="1871133"/>
                </a:cubicBezTo>
                <a:cubicBezTo>
                  <a:pt x="907187" y="1856341"/>
                  <a:pt x="831331" y="1879670"/>
                  <a:pt x="604927" y="1871133"/>
                </a:cubicBezTo>
                <a:cubicBezTo>
                  <a:pt x="378523" y="1862597"/>
                  <a:pt x="195799" y="1858548"/>
                  <a:pt x="72837" y="1871133"/>
                </a:cubicBezTo>
                <a:cubicBezTo>
                  <a:pt x="31012" y="1873263"/>
                  <a:pt x="-7796" y="1842574"/>
                  <a:pt x="0" y="1798296"/>
                </a:cubicBezTo>
                <a:cubicBezTo>
                  <a:pt x="-228" y="1582160"/>
                  <a:pt x="8245" y="1360423"/>
                  <a:pt x="0" y="1205888"/>
                </a:cubicBezTo>
                <a:cubicBezTo>
                  <a:pt x="-8245" y="1051353"/>
                  <a:pt x="-8295" y="840208"/>
                  <a:pt x="0" y="665245"/>
                </a:cubicBezTo>
                <a:cubicBezTo>
                  <a:pt x="8295" y="490282"/>
                  <a:pt x="17333" y="330640"/>
                  <a:pt x="0" y="72837"/>
                </a:cubicBezTo>
                <a:close/>
              </a:path>
              <a:path w="1695450" h="1871133" stroke="0" extrusionOk="0">
                <a:moveTo>
                  <a:pt x="0" y="72837"/>
                </a:moveTo>
                <a:cubicBezTo>
                  <a:pt x="-3394" y="30958"/>
                  <a:pt x="34333" y="9601"/>
                  <a:pt x="72837" y="0"/>
                </a:cubicBezTo>
                <a:cubicBezTo>
                  <a:pt x="324464" y="-14508"/>
                  <a:pt x="335294" y="-2196"/>
                  <a:pt x="589429" y="0"/>
                </a:cubicBezTo>
                <a:cubicBezTo>
                  <a:pt x="843564" y="2196"/>
                  <a:pt x="851388" y="-25308"/>
                  <a:pt x="1106021" y="0"/>
                </a:cubicBezTo>
                <a:cubicBezTo>
                  <a:pt x="1360654" y="25308"/>
                  <a:pt x="1489220" y="-25086"/>
                  <a:pt x="1622613" y="0"/>
                </a:cubicBezTo>
                <a:cubicBezTo>
                  <a:pt x="1655292" y="598"/>
                  <a:pt x="1693280" y="38402"/>
                  <a:pt x="1695450" y="72837"/>
                </a:cubicBezTo>
                <a:cubicBezTo>
                  <a:pt x="1679147" y="279031"/>
                  <a:pt x="1709566" y="429190"/>
                  <a:pt x="1695450" y="682499"/>
                </a:cubicBezTo>
                <a:cubicBezTo>
                  <a:pt x="1681334" y="935808"/>
                  <a:pt x="1717063" y="1014222"/>
                  <a:pt x="1695450" y="1205888"/>
                </a:cubicBezTo>
                <a:cubicBezTo>
                  <a:pt x="1673837" y="1397554"/>
                  <a:pt x="1699955" y="1645722"/>
                  <a:pt x="1695450" y="1798296"/>
                </a:cubicBezTo>
                <a:cubicBezTo>
                  <a:pt x="1700907" y="1835865"/>
                  <a:pt x="1658767" y="1866247"/>
                  <a:pt x="1622613" y="1871133"/>
                </a:cubicBezTo>
                <a:cubicBezTo>
                  <a:pt x="1426721" y="1857090"/>
                  <a:pt x="1290198" y="1885964"/>
                  <a:pt x="1137017" y="1871133"/>
                </a:cubicBezTo>
                <a:cubicBezTo>
                  <a:pt x="983836" y="1856302"/>
                  <a:pt x="734051" y="1868333"/>
                  <a:pt x="604927" y="1871133"/>
                </a:cubicBezTo>
                <a:cubicBezTo>
                  <a:pt x="475803" y="1873934"/>
                  <a:pt x="282309" y="1880483"/>
                  <a:pt x="72837" y="1871133"/>
                </a:cubicBezTo>
                <a:cubicBezTo>
                  <a:pt x="41668" y="1874064"/>
                  <a:pt x="6273" y="1843973"/>
                  <a:pt x="0" y="1798296"/>
                </a:cubicBezTo>
                <a:cubicBezTo>
                  <a:pt x="5770" y="1609828"/>
                  <a:pt x="5595" y="1425007"/>
                  <a:pt x="0" y="1274907"/>
                </a:cubicBezTo>
                <a:cubicBezTo>
                  <a:pt x="-5595" y="1124807"/>
                  <a:pt x="24582" y="823161"/>
                  <a:pt x="0" y="665245"/>
                </a:cubicBezTo>
                <a:cubicBezTo>
                  <a:pt x="-24582" y="507329"/>
                  <a:pt x="15257" y="240352"/>
                  <a:pt x="0" y="72837"/>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3229139244">
                  <a:prstGeom prst="roundRect">
                    <a:avLst>
                      <a:gd name="adj" fmla="val 4296"/>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050" b="1" dirty="0">
                <a:solidFill>
                  <a:schemeClr val="accent6">
                    <a:lumMod val="50000"/>
                  </a:schemeClr>
                </a:solidFill>
                <a:latin typeface="Comic Sans MS" panose="030F0702030302020204" pitchFamily="66" charset="0"/>
              </a:rPr>
              <a:t>1705</a:t>
            </a:r>
          </a:p>
          <a:p>
            <a:r>
              <a:rPr lang="en-GB" sz="1050" dirty="0">
                <a:solidFill>
                  <a:schemeClr val="tx1"/>
                </a:solidFill>
                <a:latin typeface="Comic Sans MS" panose="030F0702030302020204" pitchFamily="66" charset="0"/>
              </a:rPr>
              <a:t>Astronomer </a:t>
            </a:r>
            <a:r>
              <a:rPr lang="en-GB" sz="1050" b="1" dirty="0">
                <a:solidFill>
                  <a:schemeClr val="accent5">
                    <a:lumMod val="50000"/>
                  </a:schemeClr>
                </a:solidFill>
                <a:latin typeface="Comic Sans MS" panose="030F0702030302020204" pitchFamily="66" charset="0"/>
              </a:rPr>
              <a:t>Edmund Halley</a:t>
            </a:r>
            <a:r>
              <a:rPr lang="en-GB" sz="1050" dirty="0">
                <a:solidFill>
                  <a:schemeClr val="tx1"/>
                </a:solidFill>
                <a:latin typeface="Comic Sans MS" panose="030F0702030302020204" pitchFamily="66" charset="0"/>
              </a:rPr>
              <a:t> discovered that the same </a:t>
            </a:r>
            <a:r>
              <a:rPr lang="en-GB" sz="1050" b="1" dirty="0">
                <a:solidFill>
                  <a:schemeClr val="tx1"/>
                </a:solidFill>
                <a:latin typeface="Comic Sans MS" panose="030F0702030302020204" pitchFamily="66" charset="0"/>
              </a:rPr>
              <a:t>comet </a:t>
            </a:r>
            <a:r>
              <a:rPr lang="en-GB" sz="1050" dirty="0">
                <a:solidFill>
                  <a:schemeClr val="tx1"/>
                </a:solidFill>
                <a:latin typeface="Comic Sans MS" panose="030F0702030302020204" pitchFamily="66" charset="0"/>
              </a:rPr>
              <a:t>orbited the Earth every 75 years.  The comet became known as Halley’s Comet.  It was last seen in 1986 and is due to appear next in 2061!</a:t>
            </a:r>
          </a:p>
        </p:txBody>
      </p:sp>
      <p:sp>
        <p:nvSpPr>
          <p:cNvPr id="20" name="Rectangle: Rounded Corners 19">
            <a:extLst>
              <a:ext uri="{FF2B5EF4-FFF2-40B4-BE49-F238E27FC236}">
                <a16:creationId xmlns:a16="http://schemas.microsoft.com/office/drawing/2014/main" id="{84C2AC2A-6547-68B7-2701-54037D423D5C}"/>
              </a:ext>
            </a:extLst>
          </p:cNvPr>
          <p:cNvSpPr/>
          <p:nvPr/>
        </p:nvSpPr>
        <p:spPr>
          <a:xfrm>
            <a:off x="10287000" y="4883146"/>
            <a:ext cx="1828800" cy="1871133"/>
          </a:xfrm>
          <a:custGeom>
            <a:avLst/>
            <a:gdLst>
              <a:gd name="connsiteX0" fmla="*/ 0 w 1828800"/>
              <a:gd name="connsiteY0" fmla="*/ 84545 h 1871133"/>
              <a:gd name="connsiteX1" fmla="*/ 84545 w 1828800"/>
              <a:gd name="connsiteY1" fmla="*/ 0 h 1871133"/>
              <a:gd name="connsiteX2" fmla="*/ 654379 w 1828800"/>
              <a:gd name="connsiteY2" fmla="*/ 0 h 1871133"/>
              <a:gd name="connsiteX3" fmla="*/ 1207615 w 1828800"/>
              <a:gd name="connsiteY3" fmla="*/ 0 h 1871133"/>
              <a:gd name="connsiteX4" fmla="*/ 1744255 w 1828800"/>
              <a:gd name="connsiteY4" fmla="*/ 0 h 1871133"/>
              <a:gd name="connsiteX5" fmla="*/ 1828800 w 1828800"/>
              <a:gd name="connsiteY5" fmla="*/ 84545 h 1871133"/>
              <a:gd name="connsiteX6" fmla="*/ 1828800 w 1828800"/>
              <a:gd name="connsiteY6" fmla="*/ 617852 h 1871133"/>
              <a:gd name="connsiteX7" fmla="*/ 1828800 w 1828800"/>
              <a:gd name="connsiteY7" fmla="*/ 1168179 h 1871133"/>
              <a:gd name="connsiteX8" fmla="*/ 1828800 w 1828800"/>
              <a:gd name="connsiteY8" fmla="*/ 1786588 h 1871133"/>
              <a:gd name="connsiteX9" fmla="*/ 1744255 w 1828800"/>
              <a:gd name="connsiteY9" fmla="*/ 1871133 h 1871133"/>
              <a:gd name="connsiteX10" fmla="*/ 1207615 w 1828800"/>
              <a:gd name="connsiteY10" fmla="*/ 1871133 h 1871133"/>
              <a:gd name="connsiteX11" fmla="*/ 687573 w 1828800"/>
              <a:gd name="connsiteY11" fmla="*/ 1871133 h 1871133"/>
              <a:gd name="connsiteX12" fmla="*/ 84545 w 1828800"/>
              <a:gd name="connsiteY12" fmla="*/ 1871133 h 1871133"/>
              <a:gd name="connsiteX13" fmla="*/ 0 w 1828800"/>
              <a:gd name="connsiteY13" fmla="*/ 1786588 h 1871133"/>
              <a:gd name="connsiteX14" fmla="*/ 0 w 1828800"/>
              <a:gd name="connsiteY14" fmla="*/ 1202220 h 1871133"/>
              <a:gd name="connsiteX15" fmla="*/ 0 w 1828800"/>
              <a:gd name="connsiteY15" fmla="*/ 600831 h 1871133"/>
              <a:gd name="connsiteX16" fmla="*/ 0 w 1828800"/>
              <a:gd name="connsiteY16" fmla="*/ 84545 h 187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8800" h="1871133" fill="none" extrusionOk="0">
                <a:moveTo>
                  <a:pt x="0" y="84545"/>
                </a:moveTo>
                <a:cubicBezTo>
                  <a:pt x="4750" y="35592"/>
                  <a:pt x="44937" y="-712"/>
                  <a:pt x="84545" y="0"/>
                </a:cubicBezTo>
                <a:cubicBezTo>
                  <a:pt x="333989" y="6249"/>
                  <a:pt x="414219" y="-25390"/>
                  <a:pt x="654379" y="0"/>
                </a:cubicBezTo>
                <a:cubicBezTo>
                  <a:pt x="894539" y="25390"/>
                  <a:pt x="1014682" y="26077"/>
                  <a:pt x="1207615" y="0"/>
                </a:cubicBezTo>
                <a:cubicBezTo>
                  <a:pt x="1400548" y="-26077"/>
                  <a:pt x="1514246" y="4121"/>
                  <a:pt x="1744255" y="0"/>
                </a:cubicBezTo>
                <a:cubicBezTo>
                  <a:pt x="1795054" y="-1324"/>
                  <a:pt x="1832302" y="31665"/>
                  <a:pt x="1828800" y="84545"/>
                </a:cubicBezTo>
                <a:cubicBezTo>
                  <a:pt x="1814487" y="230683"/>
                  <a:pt x="1806363" y="415070"/>
                  <a:pt x="1828800" y="617852"/>
                </a:cubicBezTo>
                <a:cubicBezTo>
                  <a:pt x="1851237" y="820634"/>
                  <a:pt x="1838805" y="918833"/>
                  <a:pt x="1828800" y="1168179"/>
                </a:cubicBezTo>
                <a:cubicBezTo>
                  <a:pt x="1818795" y="1417525"/>
                  <a:pt x="1835366" y="1507660"/>
                  <a:pt x="1828800" y="1786588"/>
                </a:cubicBezTo>
                <a:cubicBezTo>
                  <a:pt x="1820446" y="1827279"/>
                  <a:pt x="1793367" y="1865518"/>
                  <a:pt x="1744255" y="1871133"/>
                </a:cubicBezTo>
                <a:cubicBezTo>
                  <a:pt x="1526516" y="1882573"/>
                  <a:pt x="1446144" y="1847936"/>
                  <a:pt x="1207615" y="1871133"/>
                </a:cubicBezTo>
                <a:cubicBezTo>
                  <a:pt x="969086" y="1894330"/>
                  <a:pt x="838607" y="1894213"/>
                  <a:pt x="687573" y="1871133"/>
                </a:cubicBezTo>
                <a:cubicBezTo>
                  <a:pt x="536539" y="1848053"/>
                  <a:pt x="335261" y="1881988"/>
                  <a:pt x="84545" y="1871133"/>
                </a:cubicBezTo>
                <a:cubicBezTo>
                  <a:pt x="43896" y="1868818"/>
                  <a:pt x="-4437" y="1831505"/>
                  <a:pt x="0" y="1786588"/>
                </a:cubicBezTo>
                <a:cubicBezTo>
                  <a:pt x="-27490" y="1618162"/>
                  <a:pt x="14870" y="1464028"/>
                  <a:pt x="0" y="1202220"/>
                </a:cubicBezTo>
                <a:cubicBezTo>
                  <a:pt x="-14870" y="940412"/>
                  <a:pt x="29385" y="888740"/>
                  <a:pt x="0" y="600831"/>
                </a:cubicBezTo>
                <a:cubicBezTo>
                  <a:pt x="-29385" y="312922"/>
                  <a:pt x="14966" y="269746"/>
                  <a:pt x="0" y="84545"/>
                </a:cubicBezTo>
                <a:close/>
              </a:path>
              <a:path w="1828800" h="1871133" stroke="0" extrusionOk="0">
                <a:moveTo>
                  <a:pt x="0" y="84545"/>
                </a:moveTo>
                <a:cubicBezTo>
                  <a:pt x="4248" y="38773"/>
                  <a:pt x="41273" y="5857"/>
                  <a:pt x="84545" y="0"/>
                </a:cubicBezTo>
                <a:cubicBezTo>
                  <a:pt x="316609" y="8242"/>
                  <a:pt x="364486" y="24035"/>
                  <a:pt x="637782" y="0"/>
                </a:cubicBezTo>
                <a:cubicBezTo>
                  <a:pt x="911078" y="-24035"/>
                  <a:pt x="960688" y="-6355"/>
                  <a:pt x="1141227" y="0"/>
                </a:cubicBezTo>
                <a:cubicBezTo>
                  <a:pt x="1321766" y="6355"/>
                  <a:pt x="1476119" y="-14016"/>
                  <a:pt x="1744255" y="0"/>
                </a:cubicBezTo>
                <a:cubicBezTo>
                  <a:pt x="1796287" y="8811"/>
                  <a:pt x="1836316" y="42266"/>
                  <a:pt x="1828800" y="84545"/>
                </a:cubicBezTo>
                <a:cubicBezTo>
                  <a:pt x="1854832" y="290627"/>
                  <a:pt x="1839664" y="496526"/>
                  <a:pt x="1828800" y="634872"/>
                </a:cubicBezTo>
                <a:cubicBezTo>
                  <a:pt x="1817936" y="773218"/>
                  <a:pt x="1834146" y="960678"/>
                  <a:pt x="1828800" y="1185199"/>
                </a:cubicBezTo>
                <a:cubicBezTo>
                  <a:pt x="1823454" y="1409720"/>
                  <a:pt x="1848232" y="1620273"/>
                  <a:pt x="1828800" y="1786588"/>
                </a:cubicBezTo>
                <a:cubicBezTo>
                  <a:pt x="1834314" y="1831597"/>
                  <a:pt x="1794451" y="1872644"/>
                  <a:pt x="1744255" y="1871133"/>
                </a:cubicBezTo>
                <a:cubicBezTo>
                  <a:pt x="1477614" y="1843799"/>
                  <a:pt x="1290428" y="1848312"/>
                  <a:pt x="1157824" y="1871133"/>
                </a:cubicBezTo>
                <a:cubicBezTo>
                  <a:pt x="1025220" y="1893954"/>
                  <a:pt x="794145" y="1867397"/>
                  <a:pt x="571393" y="1871133"/>
                </a:cubicBezTo>
                <a:cubicBezTo>
                  <a:pt x="348641" y="1874869"/>
                  <a:pt x="230767" y="1859438"/>
                  <a:pt x="84545" y="1871133"/>
                </a:cubicBezTo>
                <a:cubicBezTo>
                  <a:pt x="36597" y="1870572"/>
                  <a:pt x="663" y="1834825"/>
                  <a:pt x="0" y="1786588"/>
                </a:cubicBezTo>
                <a:cubicBezTo>
                  <a:pt x="-4917" y="1574201"/>
                  <a:pt x="-18870" y="1448208"/>
                  <a:pt x="0" y="1202220"/>
                </a:cubicBezTo>
                <a:cubicBezTo>
                  <a:pt x="18870" y="956232"/>
                  <a:pt x="-1399" y="880984"/>
                  <a:pt x="0" y="634872"/>
                </a:cubicBezTo>
                <a:cubicBezTo>
                  <a:pt x="1399" y="388760"/>
                  <a:pt x="-6102" y="236600"/>
                  <a:pt x="0" y="84545"/>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2164138141">
                  <a:prstGeom prst="roundRect">
                    <a:avLst>
                      <a:gd name="adj" fmla="val 4623"/>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050" b="1">
                <a:solidFill>
                  <a:schemeClr val="accent6">
                    <a:lumMod val="50000"/>
                  </a:schemeClr>
                </a:solidFill>
                <a:latin typeface="Comic Sans MS" panose="030F0702030302020204" pitchFamily="66" charset="0"/>
              </a:rPr>
              <a:t>1717</a:t>
            </a:r>
          </a:p>
          <a:p>
            <a:r>
              <a:rPr lang="en-GB" sz="1050" b="1">
                <a:solidFill>
                  <a:schemeClr val="accent5">
                    <a:lumMod val="50000"/>
                  </a:schemeClr>
                </a:solidFill>
                <a:latin typeface="Comic Sans MS" panose="030F0702030302020204" pitchFamily="66" charset="0"/>
              </a:rPr>
              <a:t>Lady Mary Wortley Montagu </a:t>
            </a:r>
            <a:r>
              <a:rPr lang="en-GB" sz="1050">
                <a:solidFill>
                  <a:schemeClr val="tx1"/>
                </a:solidFill>
                <a:latin typeface="Comic Sans MS" panose="030F0702030302020204" pitchFamily="66" charset="0"/>
              </a:rPr>
              <a:t>experimented with </a:t>
            </a:r>
            <a:r>
              <a:rPr lang="en-GB" sz="1050" b="1">
                <a:solidFill>
                  <a:schemeClr val="tx1"/>
                </a:solidFill>
                <a:latin typeface="Comic Sans MS" panose="030F0702030302020204" pitchFamily="66" charset="0"/>
              </a:rPr>
              <a:t>smallpox vaccinations </a:t>
            </a:r>
            <a:r>
              <a:rPr lang="en-GB" sz="1050">
                <a:solidFill>
                  <a:schemeClr val="tx1"/>
                </a:solidFill>
                <a:latin typeface="Comic Sans MS" panose="030F0702030302020204" pitchFamily="66" charset="0"/>
              </a:rPr>
              <a:t>to stop a person catching the deadly disease.  Her experiments were so successful that King George I had his own grandchildren vaccinated.</a:t>
            </a:r>
          </a:p>
        </p:txBody>
      </p:sp>
      <p:pic>
        <p:nvPicPr>
          <p:cNvPr id="5124" name="Picture 4">
            <a:extLst>
              <a:ext uri="{FF2B5EF4-FFF2-40B4-BE49-F238E27FC236}">
                <a16:creationId xmlns:a16="http://schemas.microsoft.com/office/drawing/2014/main" id="{73493C11-B425-2E55-B532-F5FBF32F21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686" y="4865202"/>
            <a:ext cx="1828800" cy="188060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Galileo Galilei">
            <a:extLst>
              <a:ext uri="{FF2B5EF4-FFF2-40B4-BE49-F238E27FC236}">
                <a16:creationId xmlns:a16="http://schemas.microsoft.com/office/drawing/2014/main" id="{2209E986-DC83-D0BE-10F1-5BD7FC0274F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9083" r="29000"/>
          <a:stretch/>
        </p:blipFill>
        <p:spPr bwMode="auto">
          <a:xfrm>
            <a:off x="8748830" y="598469"/>
            <a:ext cx="1026087" cy="187113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96D02181-EDCB-D054-5640-0DA39EA2FF23}"/>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7786" t="20556" r="-1"/>
          <a:stretch/>
        </p:blipFill>
        <p:spPr bwMode="auto">
          <a:xfrm>
            <a:off x="2020168" y="4655818"/>
            <a:ext cx="1554357" cy="2116459"/>
          </a:xfrm>
          <a:prstGeom prst="rect">
            <a:avLst/>
          </a:prstGeom>
          <a:noFill/>
          <a:extLst>
            <a:ext uri="{909E8E84-426E-40DD-AFC4-6F175D3DCCD1}">
              <a14:hiddenFill xmlns:a14="http://schemas.microsoft.com/office/drawing/2010/main">
                <a:solidFill>
                  <a:srgbClr val="FFFFFF"/>
                </a:solidFill>
              </a14:hiddenFill>
            </a:ext>
          </a:extLst>
        </p:spPr>
      </p:pic>
      <p:sp>
        <p:nvSpPr>
          <p:cNvPr id="24" name="Arrow: Right 23">
            <a:extLst>
              <a:ext uri="{FF2B5EF4-FFF2-40B4-BE49-F238E27FC236}">
                <a16:creationId xmlns:a16="http://schemas.microsoft.com/office/drawing/2014/main" id="{BBC45FBA-DC3C-FA7C-69DD-64C1606522DF}"/>
              </a:ext>
            </a:extLst>
          </p:cNvPr>
          <p:cNvSpPr/>
          <p:nvPr/>
        </p:nvSpPr>
        <p:spPr>
          <a:xfrm rot="20919930">
            <a:off x="1621221" y="729251"/>
            <a:ext cx="327286" cy="171313"/>
          </a:xfrm>
          <a:custGeom>
            <a:avLst/>
            <a:gdLst>
              <a:gd name="connsiteX0" fmla="*/ 0 w 327286"/>
              <a:gd name="connsiteY0" fmla="*/ 42828 h 171313"/>
              <a:gd name="connsiteX1" fmla="*/ 241630 w 327286"/>
              <a:gd name="connsiteY1" fmla="*/ 42828 h 171313"/>
              <a:gd name="connsiteX2" fmla="*/ 241630 w 327286"/>
              <a:gd name="connsiteY2" fmla="*/ 0 h 171313"/>
              <a:gd name="connsiteX3" fmla="*/ 327286 w 327286"/>
              <a:gd name="connsiteY3" fmla="*/ 85657 h 171313"/>
              <a:gd name="connsiteX4" fmla="*/ 241630 w 327286"/>
              <a:gd name="connsiteY4" fmla="*/ 171313 h 171313"/>
              <a:gd name="connsiteX5" fmla="*/ 241630 w 327286"/>
              <a:gd name="connsiteY5" fmla="*/ 128485 h 171313"/>
              <a:gd name="connsiteX6" fmla="*/ 0 w 327286"/>
              <a:gd name="connsiteY6" fmla="*/ 128485 h 171313"/>
              <a:gd name="connsiteX7" fmla="*/ 0 w 327286"/>
              <a:gd name="connsiteY7" fmla="*/ 42828 h 17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286" h="171313" fill="none" extrusionOk="0">
                <a:moveTo>
                  <a:pt x="0" y="42828"/>
                </a:moveTo>
                <a:cubicBezTo>
                  <a:pt x="59930" y="53692"/>
                  <a:pt x="205567" y="38509"/>
                  <a:pt x="241630" y="42828"/>
                </a:cubicBezTo>
                <a:cubicBezTo>
                  <a:pt x="240727" y="36896"/>
                  <a:pt x="240598" y="7903"/>
                  <a:pt x="241630" y="0"/>
                </a:cubicBezTo>
                <a:cubicBezTo>
                  <a:pt x="260794" y="23174"/>
                  <a:pt x="297328" y="69324"/>
                  <a:pt x="327286" y="85657"/>
                </a:cubicBezTo>
                <a:cubicBezTo>
                  <a:pt x="287677" y="111208"/>
                  <a:pt x="270860" y="131680"/>
                  <a:pt x="241630" y="171313"/>
                </a:cubicBezTo>
                <a:cubicBezTo>
                  <a:pt x="242469" y="154351"/>
                  <a:pt x="238523" y="136152"/>
                  <a:pt x="241630" y="128485"/>
                </a:cubicBezTo>
                <a:cubicBezTo>
                  <a:pt x="199531" y="133906"/>
                  <a:pt x="118915" y="129337"/>
                  <a:pt x="0" y="128485"/>
                </a:cubicBezTo>
                <a:cubicBezTo>
                  <a:pt x="-318" y="87853"/>
                  <a:pt x="3659" y="75047"/>
                  <a:pt x="0" y="42828"/>
                </a:cubicBezTo>
                <a:close/>
              </a:path>
              <a:path w="327286" h="171313" stroke="0" extrusionOk="0">
                <a:moveTo>
                  <a:pt x="0" y="42828"/>
                </a:moveTo>
                <a:cubicBezTo>
                  <a:pt x="26185" y="23303"/>
                  <a:pt x="164272" y="44997"/>
                  <a:pt x="241630" y="42828"/>
                </a:cubicBezTo>
                <a:cubicBezTo>
                  <a:pt x="239092" y="27248"/>
                  <a:pt x="239748" y="10939"/>
                  <a:pt x="241630" y="0"/>
                </a:cubicBezTo>
                <a:cubicBezTo>
                  <a:pt x="259276" y="24547"/>
                  <a:pt x="277225" y="50626"/>
                  <a:pt x="327286" y="85657"/>
                </a:cubicBezTo>
                <a:cubicBezTo>
                  <a:pt x="305192" y="96082"/>
                  <a:pt x="279499" y="144887"/>
                  <a:pt x="241630" y="171313"/>
                </a:cubicBezTo>
                <a:cubicBezTo>
                  <a:pt x="241014" y="154252"/>
                  <a:pt x="238000" y="135021"/>
                  <a:pt x="241630" y="128485"/>
                </a:cubicBezTo>
                <a:cubicBezTo>
                  <a:pt x="208885" y="122063"/>
                  <a:pt x="48465" y="111835"/>
                  <a:pt x="0" y="128485"/>
                </a:cubicBezTo>
                <a:cubicBezTo>
                  <a:pt x="-7249" y="92579"/>
                  <a:pt x="-2237" y="68990"/>
                  <a:pt x="0" y="42828"/>
                </a:cubicBezTo>
                <a:close/>
              </a:path>
            </a:pathLst>
          </a:custGeom>
          <a:solidFill>
            <a:schemeClr val="tx1"/>
          </a:solidFill>
          <a:ln w="19050">
            <a:solidFill>
              <a:schemeClr val="tx1"/>
            </a:solidFill>
            <a:extLst>
              <a:ext uri="{C807C97D-BFC1-408E-A445-0C87EB9F89A2}">
                <ask:lineSketchStyleProps xmlns:ask="http://schemas.microsoft.com/office/drawing/2018/sketchyshapes" xmlns="" sd="3690132698">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6AAF3998-1FA2-37D6-9418-8569D62E99D8}"/>
              </a:ext>
            </a:extLst>
          </p:cNvPr>
          <p:cNvSpPr/>
          <p:nvPr/>
        </p:nvSpPr>
        <p:spPr>
          <a:xfrm rot="486715">
            <a:off x="3817808" y="742803"/>
            <a:ext cx="327286" cy="171313"/>
          </a:xfrm>
          <a:custGeom>
            <a:avLst/>
            <a:gdLst>
              <a:gd name="connsiteX0" fmla="*/ 0 w 327286"/>
              <a:gd name="connsiteY0" fmla="*/ 42828 h 171313"/>
              <a:gd name="connsiteX1" fmla="*/ 241630 w 327286"/>
              <a:gd name="connsiteY1" fmla="*/ 42828 h 171313"/>
              <a:gd name="connsiteX2" fmla="*/ 241630 w 327286"/>
              <a:gd name="connsiteY2" fmla="*/ 0 h 171313"/>
              <a:gd name="connsiteX3" fmla="*/ 327286 w 327286"/>
              <a:gd name="connsiteY3" fmla="*/ 85657 h 171313"/>
              <a:gd name="connsiteX4" fmla="*/ 241630 w 327286"/>
              <a:gd name="connsiteY4" fmla="*/ 171313 h 171313"/>
              <a:gd name="connsiteX5" fmla="*/ 241630 w 327286"/>
              <a:gd name="connsiteY5" fmla="*/ 128485 h 171313"/>
              <a:gd name="connsiteX6" fmla="*/ 0 w 327286"/>
              <a:gd name="connsiteY6" fmla="*/ 128485 h 171313"/>
              <a:gd name="connsiteX7" fmla="*/ 0 w 327286"/>
              <a:gd name="connsiteY7" fmla="*/ 42828 h 17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286" h="171313" fill="none" extrusionOk="0">
                <a:moveTo>
                  <a:pt x="0" y="42828"/>
                </a:moveTo>
                <a:cubicBezTo>
                  <a:pt x="59930" y="53692"/>
                  <a:pt x="205567" y="38509"/>
                  <a:pt x="241630" y="42828"/>
                </a:cubicBezTo>
                <a:cubicBezTo>
                  <a:pt x="240727" y="36896"/>
                  <a:pt x="240598" y="7903"/>
                  <a:pt x="241630" y="0"/>
                </a:cubicBezTo>
                <a:cubicBezTo>
                  <a:pt x="260794" y="23174"/>
                  <a:pt x="297328" y="69324"/>
                  <a:pt x="327286" y="85657"/>
                </a:cubicBezTo>
                <a:cubicBezTo>
                  <a:pt x="287677" y="111208"/>
                  <a:pt x="270860" y="131680"/>
                  <a:pt x="241630" y="171313"/>
                </a:cubicBezTo>
                <a:cubicBezTo>
                  <a:pt x="242469" y="154351"/>
                  <a:pt x="238523" y="136152"/>
                  <a:pt x="241630" y="128485"/>
                </a:cubicBezTo>
                <a:cubicBezTo>
                  <a:pt x="199531" y="133906"/>
                  <a:pt x="118915" y="129337"/>
                  <a:pt x="0" y="128485"/>
                </a:cubicBezTo>
                <a:cubicBezTo>
                  <a:pt x="-318" y="87853"/>
                  <a:pt x="3659" y="75047"/>
                  <a:pt x="0" y="42828"/>
                </a:cubicBezTo>
                <a:close/>
              </a:path>
              <a:path w="327286" h="171313" stroke="0" extrusionOk="0">
                <a:moveTo>
                  <a:pt x="0" y="42828"/>
                </a:moveTo>
                <a:cubicBezTo>
                  <a:pt x="26185" y="23303"/>
                  <a:pt x="164272" y="44997"/>
                  <a:pt x="241630" y="42828"/>
                </a:cubicBezTo>
                <a:cubicBezTo>
                  <a:pt x="239092" y="27248"/>
                  <a:pt x="239748" y="10939"/>
                  <a:pt x="241630" y="0"/>
                </a:cubicBezTo>
                <a:cubicBezTo>
                  <a:pt x="259276" y="24547"/>
                  <a:pt x="277225" y="50626"/>
                  <a:pt x="327286" y="85657"/>
                </a:cubicBezTo>
                <a:cubicBezTo>
                  <a:pt x="305192" y="96082"/>
                  <a:pt x="279499" y="144887"/>
                  <a:pt x="241630" y="171313"/>
                </a:cubicBezTo>
                <a:cubicBezTo>
                  <a:pt x="241014" y="154252"/>
                  <a:pt x="238000" y="135021"/>
                  <a:pt x="241630" y="128485"/>
                </a:cubicBezTo>
                <a:cubicBezTo>
                  <a:pt x="208885" y="122063"/>
                  <a:pt x="48465" y="111835"/>
                  <a:pt x="0" y="128485"/>
                </a:cubicBezTo>
                <a:cubicBezTo>
                  <a:pt x="-7249" y="92579"/>
                  <a:pt x="-2237" y="68990"/>
                  <a:pt x="0" y="42828"/>
                </a:cubicBezTo>
                <a:close/>
              </a:path>
            </a:pathLst>
          </a:custGeom>
          <a:solidFill>
            <a:schemeClr val="tx1"/>
          </a:solidFill>
          <a:ln w="19050">
            <a:solidFill>
              <a:schemeClr val="tx1"/>
            </a:solidFill>
            <a:extLst>
              <a:ext uri="{C807C97D-BFC1-408E-A445-0C87EB9F89A2}">
                <ask:lineSketchStyleProps xmlns:ask="http://schemas.microsoft.com/office/drawing/2018/sketchyshapes" xmlns="" sd="3690132698">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226B2889-E4C0-664B-5A97-730384F6B852}"/>
              </a:ext>
            </a:extLst>
          </p:cNvPr>
          <p:cNvSpPr/>
          <p:nvPr/>
        </p:nvSpPr>
        <p:spPr>
          <a:xfrm rot="21168600">
            <a:off x="5996539" y="716490"/>
            <a:ext cx="327286" cy="171313"/>
          </a:xfrm>
          <a:custGeom>
            <a:avLst/>
            <a:gdLst>
              <a:gd name="connsiteX0" fmla="*/ 0 w 327286"/>
              <a:gd name="connsiteY0" fmla="*/ 42828 h 171313"/>
              <a:gd name="connsiteX1" fmla="*/ 241630 w 327286"/>
              <a:gd name="connsiteY1" fmla="*/ 42828 h 171313"/>
              <a:gd name="connsiteX2" fmla="*/ 241630 w 327286"/>
              <a:gd name="connsiteY2" fmla="*/ 0 h 171313"/>
              <a:gd name="connsiteX3" fmla="*/ 327286 w 327286"/>
              <a:gd name="connsiteY3" fmla="*/ 85657 h 171313"/>
              <a:gd name="connsiteX4" fmla="*/ 241630 w 327286"/>
              <a:gd name="connsiteY4" fmla="*/ 171313 h 171313"/>
              <a:gd name="connsiteX5" fmla="*/ 241630 w 327286"/>
              <a:gd name="connsiteY5" fmla="*/ 128485 h 171313"/>
              <a:gd name="connsiteX6" fmla="*/ 0 w 327286"/>
              <a:gd name="connsiteY6" fmla="*/ 128485 h 171313"/>
              <a:gd name="connsiteX7" fmla="*/ 0 w 327286"/>
              <a:gd name="connsiteY7" fmla="*/ 42828 h 17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286" h="171313" fill="none" extrusionOk="0">
                <a:moveTo>
                  <a:pt x="0" y="42828"/>
                </a:moveTo>
                <a:cubicBezTo>
                  <a:pt x="59930" y="53692"/>
                  <a:pt x="205567" y="38509"/>
                  <a:pt x="241630" y="42828"/>
                </a:cubicBezTo>
                <a:cubicBezTo>
                  <a:pt x="240727" y="36896"/>
                  <a:pt x="240598" y="7903"/>
                  <a:pt x="241630" y="0"/>
                </a:cubicBezTo>
                <a:cubicBezTo>
                  <a:pt x="260794" y="23174"/>
                  <a:pt x="297328" y="69324"/>
                  <a:pt x="327286" y="85657"/>
                </a:cubicBezTo>
                <a:cubicBezTo>
                  <a:pt x="287677" y="111208"/>
                  <a:pt x="270860" y="131680"/>
                  <a:pt x="241630" y="171313"/>
                </a:cubicBezTo>
                <a:cubicBezTo>
                  <a:pt x="242469" y="154351"/>
                  <a:pt x="238523" y="136152"/>
                  <a:pt x="241630" y="128485"/>
                </a:cubicBezTo>
                <a:cubicBezTo>
                  <a:pt x="199531" y="133906"/>
                  <a:pt x="118915" y="129337"/>
                  <a:pt x="0" y="128485"/>
                </a:cubicBezTo>
                <a:cubicBezTo>
                  <a:pt x="-318" y="87853"/>
                  <a:pt x="3659" y="75047"/>
                  <a:pt x="0" y="42828"/>
                </a:cubicBezTo>
                <a:close/>
              </a:path>
              <a:path w="327286" h="171313" stroke="0" extrusionOk="0">
                <a:moveTo>
                  <a:pt x="0" y="42828"/>
                </a:moveTo>
                <a:cubicBezTo>
                  <a:pt x="26185" y="23303"/>
                  <a:pt x="164272" y="44997"/>
                  <a:pt x="241630" y="42828"/>
                </a:cubicBezTo>
                <a:cubicBezTo>
                  <a:pt x="239092" y="27248"/>
                  <a:pt x="239748" y="10939"/>
                  <a:pt x="241630" y="0"/>
                </a:cubicBezTo>
                <a:cubicBezTo>
                  <a:pt x="259276" y="24547"/>
                  <a:pt x="277225" y="50626"/>
                  <a:pt x="327286" y="85657"/>
                </a:cubicBezTo>
                <a:cubicBezTo>
                  <a:pt x="305192" y="96082"/>
                  <a:pt x="279499" y="144887"/>
                  <a:pt x="241630" y="171313"/>
                </a:cubicBezTo>
                <a:cubicBezTo>
                  <a:pt x="241014" y="154252"/>
                  <a:pt x="238000" y="135021"/>
                  <a:pt x="241630" y="128485"/>
                </a:cubicBezTo>
                <a:cubicBezTo>
                  <a:pt x="208885" y="122063"/>
                  <a:pt x="48465" y="111835"/>
                  <a:pt x="0" y="128485"/>
                </a:cubicBezTo>
                <a:cubicBezTo>
                  <a:pt x="-7249" y="92579"/>
                  <a:pt x="-2237" y="68990"/>
                  <a:pt x="0" y="42828"/>
                </a:cubicBezTo>
                <a:close/>
              </a:path>
            </a:pathLst>
          </a:custGeom>
          <a:solidFill>
            <a:schemeClr val="tx1"/>
          </a:solidFill>
          <a:ln w="19050">
            <a:solidFill>
              <a:schemeClr val="tx1"/>
            </a:solidFill>
            <a:extLst>
              <a:ext uri="{C807C97D-BFC1-408E-A445-0C87EB9F89A2}">
                <ask:lineSketchStyleProps xmlns:ask="http://schemas.microsoft.com/office/drawing/2018/sketchyshapes" xmlns="" sd="3690132698">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DB1B0775-949D-BFF7-784E-6D7A8E4A7EA8}"/>
              </a:ext>
            </a:extLst>
          </p:cNvPr>
          <p:cNvSpPr/>
          <p:nvPr/>
        </p:nvSpPr>
        <p:spPr>
          <a:xfrm rot="4645167">
            <a:off x="11409436" y="2532878"/>
            <a:ext cx="327286" cy="171313"/>
          </a:xfrm>
          <a:custGeom>
            <a:avLst/>
            <a:gdLst>
              <a:gd name="connsiteX0" fmla="*/ 0 w 327286"/>
              <a:gd name="connsiteY0" fmla="*/ 42828 h 171313"/>
              <a:gd name="connsiteX1" fmla="*/ 241630 w 327286"/>
              <a:gd name="connsiteY1" fmla="*/ 42828 h 171313"/>
              <a:gd name="connsiteX2" fmla="*/ 241630 w 327286"/>
              <a:gd name="connsiteY2" fmla="*/ 0 h 171313"/>
              <a:gd name="connsiteX3" fmla="*/ 327286 w 327286"/>
              <a:gd name="connsiteY3" fmla="*/ 85657 h 171313"/>
              <a:gd name="connsiteX4" fmla="*/ 241630 w 327286"/>
              <a:gd name="connsiteY4" fmla="*/ 171313 h 171313"/>
              <a:gd name="connsiteX5" fmla="*/ 241630 w 327286"/>
              <a:gd name="connsiteY5" fmla="*/ 128485 h 171313"/>
              <a:gd name="connsiteX6" fmla="*/ 0 w 327286"/>
              <a:gd name="connsiteY6" fmla="*/ 128485 h 171313"/>
              <a:gd name="connsiteX7" fmla="*/ 0 w 327286"/>
              <a:gd name="connsiteY7" fmla="*/ 42828 h 17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286" h="171313" fill="none" extrusionOk="0">
                <a:moveTo>
                  <a:pt x="0" y="42828"/>
                </a:moveTo>
                <a:cubicBezTo>
                  <a:pt x="59930" y="53692"/>
                  <a:pt x="205567" y="38509"/>
                  <a:pt x="241630" y="42828"/>
                </a:cubicBezTo>
                <a:cubicBezTo>
                  <a:pt x="240727" y="36896"/>
                  <a:pt x="240598" y="7903"/>
                  <a:pt x="241630" y="0"/>
                </a:cubicBezTo>
                <a:cubicBezTo>
                  <a:pt x="260794" y="23174"/>
                  <a:pt x="297328" y="69324"/>
                  <a:pt x="327286" y="85657"/>
                </a:cubicBezTo>
                <a:cubicBezTo>
                  <a:pt x="287677" y="111208"/>
                  <a:pt x="270860" y="131680"/>
                  <a:pt x="241630" y="171313"/>
                </a:cubicBezTo>
                <a:cubicBezTo>
                  <a:pt x="242469" y="154351"/>
                  <a:pt x="238523" y="136152"/>
                  <a:pt x="241630" y="128485"/>
                </a:cubicBezTo>
                <a:cubicBezTo>
                  <a:pt x="199531" y="133906"/>
                  <a:pt x="118915" y="129337"/>
                  <a:pt x="0" y="128485"/>
                </a:cubicBezTo>
                <a:cubicBezTo>
                  <a:pt x="-318" y="87853"/>
                  <a:pt x="3659" y="75047"/>
                  <a:pt x="0" y="42828"/>
                </a:cubicBezTo>
                <a:close/>
              </a:path>
              <a:path w="327286" h="171313" stroke="0" extrusionOk="0">
                <a:moveTo>
                  <a:pt x="0" y="42828"/>
                </a:moveTo>
                <a:cubicBezTo>
                  <a:pt x="26185" y="23303"/>
                  <a:pt x="164272" y="44997"/>
                  <a:pt x="241630" y="42828"/>
                </a:cubicBezTo>
                <a:cubicBezTo>
                  <a:pt x="239092" y="27248"/>
                  <a:pt x="239748" y="10939"/>
                  <a:pt x="241630" y="0"/>
                </a:cubicBezTo>
                <a:cubicBezTo>
                  <a:pt x="259276" y="24547"/>
                  <a:pt x="277225" y="50626"/>
                  <a:pt x="327286" y="85657"/>
                </a:cubicBezTo>
                <a:cubicBezTo>
                  <a:pt x="305192" y="96082"/>
                  <a:pt x="279499" y="144887"/>
                  <a:pt x="241630" y="171313"/>
                </a:cubicBezTo>
                <a:cubicBezTo>
                  <a:pt x="241014" y="154252"/>
                  <a:pt x="238000" y="135021"/>
                  <a:pt x="241630" y="128485"/>
                </a:cubicBezTo>
                <a:cubicBezTo>
                  <a:pt x="208885" y="122063"/>
                  <a:pt x="48465" y="111835"/>
                  <a:pt x="0" y="128485"/>
                </a:cubicBezTo>
                <a:cubicBezTo>
                  <a:pt x="-7249" y="92579"/>
                  <a:pt x="-2237" y="68990"/>
                  <a:pt x="0" y="42828"/>
                </a:cubicBezTo>
                <a:close/>
              </a:path>
            </a:pathLst>
          </a:custGeom>
          <a:solidFill>
            <a:schemeClr val="tx1"/>
          </a:solidFill>
          <a:ln w="19050">
            <a:solidFill>
              <a:schemeClr val="tx1"/>
            </a:solidFill>
            <a:extLst>
              <a:ext uri="{C807C97D-BFC1-408E-A445-0C87EB9F89A2}">
                <ask:lineSketchStyleProps xmlns:ask="http://schemas.microsoft.com/office/drawing/2018/sketchyshapes" xmlns="" sd="3690132698">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9918A865-73B9-820F-5A3D-88B6C982DEBE}"/>
              </a:ext>
            </a:extLst>
          </p:cNvPr>
          <p:cNvSpPr/>
          <p:nvPr/>
        </p:nvSpPr>
        <p:spPr>
          <a:xfrm rot="10571955">
            <a:off x="9893687" y="2806511"/>
            <a:ext cx="327286" cy="171313"/>
          </a:xfrm>
          <a:custGeom>
            <a:avLst/>
            <a:gdLst>
              <a:gd name="connsiteX0" fmla="*/ 0 w 327286"/>
              <a:gd name="connsiteY0" fmla="*/ 42828 h 171313"/>
              <a:gd name="connsiteX1" fmla="*/ 241630 w 327286"/>
              <a:gd name="connsiteY1" fmla="*/ 42828 h 171313"/>
              <a:gd name="connsiteX2" fmla="*/ 241630 w 327286"/>
              <a:gd name="connsiteY2" fmla="*/ 0 h 171313"/>
              <a:gd name="connsiteX3" fmla="*/ 327286 w 327286"/>
              <a:gd name="connsiteY3" fmla="*/ 85657 h 171313"/>
              <a:gd name="connsiteX4" fmla="*/ 241630 w 327286"/>
              <a:gd name="connsiteY4" fmla="*/ 171313 h 171313"/>
              <a:gd name="connsiteX5" fmla="*/ 241630 w 327286"/>
              <a:gd name="connsiteY5" fmla="*/ 128485 h 171313"/>
              <a:gd name="connsiteX6" fmla="*/ 0 w 327286"/>
              <a:gd name="connsiteY6" fmla="*/ 128485 h 171313"/>
              <a:gd name="connsiteX7" fmla="*/ 0 w 327286"/>
              <a:gd name="connsiteY7" fmla="*/ 42828 h 17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286" h="171313" fill="none" extrusionOk="0">
                <a:moveTo>
                  <a:pt x="0" y="42828"/>
                </a:moveTo>
                <a:cubicBezTo>
                  <a:pt x="59930" y="53692"/>
                  <a:pt x="205567" y="38509"/>
                  <a:pt x="241630" y="42828"/>
                </a:cubicBezTo>
                <a:cubicBezTo>
                  <a:pt x="240727" y="36896"/>
                  <a:pt x="240598" y="7903"/>
                  <a:pt x="241630" y="0"/>
                </a:cubicBezTo>
                <a:cubicBezTo>
                  <a:pt x="260794" y="23174"/>
                  <a:pt x="297328" y="69324"/>
                  <a:pt x="327286" y="85657"/>
                </a:cubicBezTo>
                <a:cubicBezTo>
                  <a:pt x="287677" y="111208"/>
                  <a:pt x="270860" y="131680"/>
                  <a:pt x="241630" y="171313"/>
                </a:cubicBezTo>
                <a:cubicBezTo>
                  <a:pt x="242469" y="154351"/>
                  <a:pt x="238523" y="136152"/>
                  <a:pt x="241630" y="128485"/>
                </a:cubicBezTo>
                <a:cubicBezTo>
                  <a:pt x="199531" y="133906"/>
                  <a:pt x="118915" y="129337"/>
                  <a:pt x="0" y="128485"/>
                </a:cubicBezTo>
                <a:cubicBezTo>
                  <a:pt x="-318" y="87853"/>
                  <a:pt x="3659" y="75047"/>
                  <a:pt x="0" y="42828"/>
                </a:cubicBezTo>
                <a:close/>
              </a:path>
              <a:path w="327286" h="171313" stroke="0" extrusionOk="0">
                <a:moveTo>
                  <a:pt x="0" y="42828"/>
                </a:moveTo>
                <a:cubicBezTo>
                  <a:pt x="26185" y="23303"/>
                  <a:pt x="164272" y="44997"/>
                  <a:pt x="241630" y="42828"/>
                </a:cubicBezTo>
                <a:cubicBezTo>
                  <a:pt x="239092" y="27248"/>
                  <a:pt x="239748" y="10939"/>
                  <a:pt x="241630" y="0"/>
                </a:cubicBezTo>
                <a:cubicBezTo>
                  <a:pt x="259276" y="24547"/>
                  <a:pt x="277225" y="50626"/>
                  <a:pt x="327286" y="85657"/>
                </a:cubicBezTo>
                <a:cubicBezTo>
                  <a:pt x="305192" y="96082"/>
                  <a:pt x="279499" y="144887"/>
                  <a:pt x="241630" y="171313"/>
                </a:cubicBezTo>
                <a:cubicBezTo>
                  <a:pt x="241014" y="154252"/>
                  <a:pt x="238000" y="135021"/>
                  <a:pt x="241630" y="128485"/>
                </a:cubicBezTo>
                <a:cubicBezTo>
                  <a:pt x="208885" y="122063"/>
                  <a:pt x="48465" y="111835"/>
                  <a:pt x="0" y="128485"/>
                </a:cubicBezTo>
                <a:cubicBezTo>
                  <a:pt x="-7249" y="92579"/>
                  <a:pt x="-2237" y="68990"/>
                  <a:pt x="0" y="42828"/>
                </a:cubicBezTo>
                <a:close/>
              </a:path>
            </a:pathLst>
          </a:custGeom>
          <a:solidFill>
            <a:schemeClr val="tx1"/>
          </a:solidFill>
          <a:ln w="19050">
            <a:solidFill>
              <a:schemeClr val="tx1"/>
            </a:solidFill>
            <a:extLst>
              <a:ext uri="{C807C97D-BFC1-408E-A445-0C87EB9F89A2}">
                <ask:lineSketchStyleProps xmlns:ask="http://schemas.microsoft.com/office/drawing/2018/sketchyshapes" xmlns="" sd="3690132698">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52119B20-2230-69FB-A6F0-62D4188EA7B9}"/>
              </a:ext>
            </a:extLst>
          </p:cNvPr>
          <p:cNvSpPr/>
          <p:nvPr/>
        </p:nvSpPr>
        <p:spPr>
          <a:xfrm rot="10996027">
            <a:off x="7238069" y="2764229"/>
            <a:ext cx="327286" cy="171313"/>
          </a:xfrm>
          <a:custGeom>
            <a:avLst/>
            <a:gdLst>
              <a:gd name="connsiteX0" fmla="*/ 0 w 327286"/>
              <a:gd name="connsiteY0" fmla="*/ 42828 h 171313"/>
              <a:gd name="connsiteX1" fmla="*/ 241630 w 327286"/>
              <a:gd name="connsiteY1" fmla="*/ 42828 h 171313"/>
              <a:gd name="connsiteX2" fmla="*/ 241630 w 327286"/>
              <a:gd name="connsiteY2" fmla="*/ 0 h 171313"/>
              <a:gd name="connsiteX3" fmla="*/ 327286 w 327286"/>
              <a:gd name="connsiteY3" fmla="*/ 85657 h 171313"/>
              <a:gd name="connsiteX4" fmla="*/ 241630 w 327286"/>
              <a:gd name="connsiteY4" fmla="*/ 171313 h 171313"/>
              <a:gd name="connsiteX5" fmla="*/ 241630 w 327286"/>
              <a:gd name="connsiteY5" fmla="*/ 128485 h 171313"/>
              <a:gd name="connsiteX6" fmla="*/ 0 w 327286"/>
              <a:gd name="connsiteY6" fmla="*/ 128485 h 171313"/>
              <a:gd name="connsiteX7" fmla="*/ 0 w 327286"/>
              <a:gd name="connsiteY7" fmla="*/ 42828 h 17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286" h="171313" fill="none" extrusionOk="0">
                <a:moveTo>
                  <a:pt x="0" y="42828"/>
                </a:moveTo>
                <a:cubicBezTo>
                  <a:pt x="59930" y="53692"/>
                  <a:pt x="205567" y="38509"/>
                  <a:pt x="241630" y="42828"/>
                </a:cubicBezTo>
                <a:cubicBezTo>
                  <a:pt x="240727" y="36896"/>
                  <a:pt x="240598" y="7903"/>
                  <a:pt x="241630" y="0"/>
                </a:cubicBezTo>
                <a:cubicBezTo>
                  <a:pt x="260794" y="23174"/>
                  <a:pt x="297328" y="69324"/>
                  <a:pt x="327286" y="85657"/>
                </a:cubicBezTo>
                <a:cubicBezTo>
                  <a:pt x="287677" y="111208"/>
                  <a:pt x="270860" y="131680"/>
                  <a:pt x="241630" y="171313"/>
                </a:cubicBezTo>
                <a:cubicBezTo>
                  <a:pt x="242469" y="154351"/>
                  <a:pt x="238523" y="136152"/>
                  <a:pt x="241630" y="128485"/>
                </a:cubicBezTo>
                <a:cubicBezTo>
                  <a:pt x="199531" y="133906"/>
                  <a:pt x="118915" y="129337"/>
                  <a:pt x="0" y="128485"/>
                </a:cubicBezTo>
                <a:cubicBezTo>
                  <a:pt x="-318" y="87853"/>
                  <a:pt x="3659" y="75047"/>
                  <a:pt x="0" y="42828"/>
                </a:cubicBezTo>
                <a:close/>
              </a:path>
              <a:path w="327286" h="171313" stroke="0" extrusionOk="0">
                <a:moveTo>
                  <a:pt x="0" y="42828"/>
                </a:moveTo>
                <a:cubicBezTo>
                  <a:pt x="26185" y="23303"/>
                  <a:pt x="164272" y="44997"/>
                  <a:pt x="241630" y="42828"/>
                </a:cubicBezTo>
                <a:cubicBezTo>
                  <a:pt x="239092" y="27248"/>
                  <a:pt x="239748" y="10939"/>
                  <a:pt x="241630" y="0"/>
                </a:cubicBezTo>
                <a:cubicBezTo>
                  <a:pt x="259276" y="24547"/>
                  <a:pt x="277225" y="50626"/>
                  <a:pt x="327286" y="85657"/>
                </a:cubicBezTo>
                <a:cubicBezTo>
                  <a:pt x="305192" y="96082"/>
                  <a:pt x="279499" y="144887"/>
                  <a:pt x="241630" y="171313"/>
                </a:cubicBezTo>
                <a:cubicBezTo>
                  <a:pt x="241014" y="154252"/>
                  <a:pt x="238000" y="135021"/>
                  <a:pt x="241630" y="128485"/>
                </a:cubicBezTo>
                <a:cubicBezTo>
                  <a:pt x="208885" y="122063"/>
                  <a:pt x="48465" y="111835"/>
                  <a:pt x="0" y="128485"/>
                </a:cubicBezTo>
                <a:cubicBezTo>
                  <a:pt x="-7249" y="92579"/>
                  <a:pt x="-2237" y="68990"/>
                  <a:pt x="0" y="42828"/>
                </a:cubicBezTo>
                <a:close/>
              </a:path>
            </a:pathLst>
          </a:custGeom>
          <a:solidFill>
            <a:schemeClr val="tx1"/>
          </a:solidFill>
          <a:ln w="19050">
            <a:solidFill>
              <a:schemeClr val="tx1"/>
            </a:solidFill>
            <a:extLst>
              <a:ext uri="{C807C97D-BFC1-408E-A445-0C87EB9F89A2}">
                <ask:lineSketchStyleProps xmlns:ask="http://schemas.microsoft.com/office/drawing/2018/sketchyshapes" xmlns="" sd="3690132698">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Right 32">
            <a:extLst>
              <a:ext uri="{FF2B5EF4-FFF2-40B4-BE49-F238E27FC236}">
                <a16:creationId xmlns:a16="http://schemas.microsoft.com/office/drawing/2014/main" id="{1CF31923-7610-950C-312A-C1F7CC3B6E99}"/>
              </a:ext>
            </a:extLst>
          </p:cNvPr>
          <p:cNvSpPr/>
          <p:nvPr/>
        </p:nvSpPr>
        <p:spPr>
          <a:xfrm rot="872759">
            <a:off x="8214772" y="4961192"/>
            <a:ext cx="327286" cy="171313"/>
          </a:xfrm>
          <a:custGeom>
            <a:avLst/>
            <a:gdLst>
              <a:gd name="connsiteX0" fmla="*/ 0 w 327286"/>
              <a:gd name="connsiteY0" fmla="*/ 42828 h 171313"/>
              <a:gd name="connsiteX1" fmla="*/ 241630 w 327286"/>
              <a:gd name="connsiteY1" fmla="*/ 42828 h 171313"/>
              <a:gd name="connsiteX2" fmla="*/ 241630 w 327286"/>
              <a:gd name="connsiteY2" fmla="*/ 0 h 171313"/>
              <a:gd name="connsiteX3" fmla="*/ 327286 w 327286"/>
              <a:gd name="connsiteY3" fmla="*/ 85657 h 171313"/>
              <a:gd name="connsiteX4" fmla="*/ 241630 w 327286"/>
              <a:gd name="connsiteY4" fmla="*/ 171313 h 171313"/>
              <a:gd name="connsiteX5" fmla="*/ 241630 w 327286"/>
              <a:gd name="connsiteY5" fmla="*/ 128485 h 171313"/>
              <a:gd name="connsiteX6" fmla="*/ 0 w 327286"/>
              <a:gd name="connsiteY6" fmla="*/ 128485 h 171313"/>
              <a:gd name="connsiteX7" fmla="*/ 0 w 327286"/>
              <a:gd name="connsiteY7" fmla="*/ 42828 h 17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286" h="171313" fill="none" extrusionOk="0">
                <a:moveTo>
                  <a:pt x="0" y="42828"/>
                </a:moveTo>
                <a:cubicBezTo>
                  <a:pt x="59930" y="53692"/>
                  <a:pt x="205567" y="38509"/>
                  <a:pt x="241630" y="42828"/>
                </a:cubicBezTo>
                <a:cubicBezTo>
                  <a:pt x="240727" y="36896"/>
                  <a:pt x="240598" y="7903"/>
                  <a:pt x="241630" y="0"/>
                </a:cubicBezTo>
                <a:cubicBezTo>
                  <a:pt x="260794" y="23174"/>
                  <a:pt x="297328" y="69324"/>
                  <a:pt x="327286" y="85657"/>
                </a:cubicBezTo>
                <a:cubicBezTo>
                  <a:pt x="287677" y="111208"/>
                  <a:pt x="270860" y="131680"/>
                  <a:pt x="241630" y="171313"/>
                </a:cubicBezTo>
                <a:cubicBezTo>
                  <a:pt x="242469" y="154351"/>
                  <a:pt x="238523" y="136152"/>
                  <a:pt x="241630" y="128485"/>
                </a:cubicBezTo>
                <a:cubicBezTo>
                  <a:pt x="199531" y="133906"/>
                  <a:pt x="118915" y="129337"/>
                  <a:pt x="0" y="128485"/>
                </a:cubicBezTo>
                <a:cubicBezTo>
                  <a:pt x="-318" y="87853"/>
                  <a:pt x="3659" y="75047"/>
                  <a:pt x="0" y="42828"/>
                </a:cubicBezTo>
                <a:close/>
              </a:path>
              <a:path w="327286" h="171313" stroke="0" extrusionOk="0">
                <a:moveTo>
                  <a:pt x="0" y="42828"/>
                </a:moveTo>
                <a:cubicBezTo>
                  <a:pt x="26185" y="23303"/>
                  <a:pt x="164272" y="44997"/>
                  <a:pt x="241630" y="42828"/>
                </a:cubicBezTo>
                <a:cubicBezTo>
                  <a:pt x="239092" y="27248"/>
                  <a:pt x="239748" y="10939"/>
                  <a:pt x="241630" y="0"/>
                </a:cubicBezTo>
                <a:cubicBezTo>
                  <a:pt x="259276" y="24547"/>
                  <a:pt x="277225" y="50626"/>
                  <a:pt x="327286" y="85657"/>
                </a:cubicBezTo>
                <a:cubicBezTo>
                  <a:pt x="305192" y="96082"/>
                  <a:pt x="279499" y="144887"/>
                  <a:pt x="241630" y="171313"/>
                </a:cubicBezTo>
                <a:cubicBezTo>
                  <a:pt x="241014" y="154252"/>
                  <a:pt x="238000" y="135021"/>
                  <a:pt x="241630" y="128485"/>
                </a:cubicBezTo>
                <a:cubicBezTo>
                  <a:pt x="208885" y="122063"/>
                  <a:pt x="48465" y="111835"/>
                  <a:pt x="0" y="128485"/>
                </a:cubicBezTo>
                <a:cubicBezTo>
                  <a:pt x="-7249" y="92579"/>
                  <a:pt x="-2237" y="68990"/>
                  <a:pt x="0" y="42828"/>
                </a:cubicBezTo>
                <a:close/>
              </a:path>
            </a:pathLst>
          </a:custGeom>
          <a:solidFill>
            <a:schemeClr val="tx1"/>
          </a:solidFill>
          <a:ln w="19050">
            <a:solidFill>
              <a:schemeClr val="tx1"/>
            </a:solidFill>
            <a:extLst>
              <a:ext uri="{C807C97D-BFC1-408E-A445-0C87EB9F89A2}">
                <ask:lineSketchStyleProps xmlns:ask="http://schemas.microsoft.com/office/drawing/2018/sketchyshapes" xmlns="" sd="3690132698">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Right 33">
            <a:extLst>
              <a:ext uri="{FF2B5EF4-FFF2-40B4-BE49-F238E27FC236}">
                <a16:creationId xmlns:a16="http://schemas.microsoft.com/office/drawing/2014/main" id="{B2EE43D6-661F-FD72-0F0B-E02AEC50835A}"/>
              </a:ext>
            </a:extLst>
          </p:cNvPr>
          <p:cNvSpPr/>
          <p:nvPr/>
        </p:nvSpPr>
        <p:spPr>
          <a:xfrm rot="20726626">
            <a:off x="10005949" y="5000320"/>
            <a:ext cx="327286" cy="171313"/>
          </a:xfrm>
          <a:custGeom>
            <a:avLst/>
            <a:gdLst>
              <a:gd name="connsiteX0" fmla="*/ 0 w 327286"/>
              <a:gd name="connsiteY0" fmla="*/ 42828 h 171313"/>
              <a:gd name="connsiteX1" fmla="*/ 241630 w 327286"/>
              <a:gd name="connsiteY1" fmla="*/ 42828 h 171313"/>
              <a:gd name="connsiteX2" fmla="*/ 241630 w 327286"/>
              <a:gd name="connsiteY2" fmla="*/ 0 h 171313"/>
              <a:gd name="connsiteX3" fmla="*/ 327286 w 327286"/>
              <a:gd name="connsiteY3" fmla="*/ 85657 h 171313"/>
              <a:gd name="connsiteX4" fmla="*/ 241630 w 327286"/>
              <a:gd name="connsiteY4" fmla="*/ 171313 h 171313"/>
              <a:gd name="connsiteX5" fmla="*/ 241630 w 327286"/>
              <a:gd name="connsiteY5" fmla="*/ 128485 h 171313"/>
              <a:gd name="connsiteX6" fmla="*/ 0 w 327286"/>
              <a:gd name="connsiteY6" fmla="*/ 128485 h 171313"/>
              <a:gd name="connsiteX7" fmla="*/ 0 w 327286"/>
              <a:gd name="connsiteY7" fmla="*/ 42828 h 17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286" h="171313" fill="none" extrusionOk="0">
                <a:moveTo>
                  <a:pt x="0" y="42828"/>
                </a:moveTo>
                <a:cubicBezTo>
                  <a:pt x="59930" y="53692"/>
                  <a:pt x="205567" y="38509"/>
                  <a:pt x="241630" y="42828"/>
                </a:cubicBezTo>
                <a:cubicBezTo>
                  <a:pt x="240727" y="36896"/>
                  <a:pt x="240598" y="7903"/>
                  <a:pt x="241630" y="0"/>
                </a:cubicBezTo>
                <a:cubicBezTo>
                  <a:pt x="260794" y="23174"/>
                  <a:pt x="297328" y="69324"/>
                  <a:pt x="327286" y="85657"/>
                </a:cubicBezTo>
                <a:cubicBezTo>
                  <a:pt x="287677" y="111208"/>
                  <a:pt x="270860" y="131680"/>
                  <a:pt x="241630" y="171313"/>
                </a:cubicBezTo>
                <a:cubicBezTo>
                  <a:pt x="242469" y="154351"/>
                  <a:pt x="238523" y="136152"/>
                  <a:pt x="241630" y="128485"/>
                </a:cubicBezTo>
                <a:cubicBezTo>
                  <a:pt x="199531" y="133906"/>
                  <a:pt x="118915" y="129337"/>
                  <a:pt x="0" y="128485"/>
                </a:cubicBezTo>
                <a:cubicBezTo>
                  <a:pt x="-318" y="87853"/>
                  <a:pt x="3659" y="75047"/>
                  <a:pt x="0" y="42828"/>
                </a:cubicBezTo>
                <a:close/>
              </a:path>
              <a:path w="327286" h="171313" stroke="0" extrusionOk="0">
                <a:moveTo>
                  <a:pt x="0" y="42828"/>
                </a:moveTo>
                <a:cubicBezTo>
                  <a:pt x="26185" y="23303"/>
                  <a:pt x="164272" y="44997"/>
                  <a:pt x="241630" y="42828"/>
                </a:cubicBezTo>
                <a:cubicBezTo>
                  <a:pt x="239092" y="27248"/>
                  <a:pt x="239748" y="10939"/>
                  <a:pt x="241630" y="0"/>
                </a:cubicBezTo>
                <a:cubicBezTo>
                  <a:pt x="259276" y="24547"/>
                  <a:pt x="277225" y="50626"/>
                  <a:pt x="327286" y="85657"/>
                </a:cubicBezTo>
                <a:cubicBezTo>
                  <a:pt x="305192" y="96082"/>
                  <a:pt x="279499" y="144887"/>
                  <a:pt x="241630" y="171313"/>
                </a:cubicBezTo>
                <a:cubicBezTo>
                  <a:pt x="241014" y="154252"/>
                  <a:pt x="238000" y="135021"/>
                  <a:pt x="241630" y="128485"/>
                </a:cubicBezTo>
                <a:cubicBezTo>
                  <a:pt x="208885" y="122063"/>
                  <a:pt x="48465" y="111835"/>
                  <a:pt x="0" y="128485"/>
                </a:cubicBezTo>
                <a:cubicBezTo>
                  <a:pt x="-7249" y="92579"/>
                  <a:pt x="-2237" y="68990"/>
                  <a:pt x="0" y="42828"/>
                </a:cubicBezTo>
                <a:close/>
              </a:path>
            </a:pathLst>
          </a:custGeom>
          <a:solidFill>
            <a:schemeClr val="tx1"/>
          </a:solidFill>
          <a:ln w="19050">
            <a:solidFill>
              <a:schemeClr val="tx1"/>
            </a:solidFill>
            <a:extLst>
              <a:ext uri="{C807C97D-BFC1-408E-A445-0C87EB9F89A2}">
                <ask:lineSketchStyleProps xmlns:ask="http://schemas.microsoft.com/office/drawing/2018/sketchyshapes" xmlns="" sd="3690132698">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8" name="Picture 4">
            <a:extLst>
              <a:ext uri="{FF2B5EF4-FFF2-40B4-BE49-F238E27FC236}">
                <a16:creationId xmlns:a16="http://schemas.microsoft.com/office/drawing/2014/main" id="{87F93678-7C90-7082-A589-8BC348796AA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25009" y="2472794"/>
            <a:ext cx="1052193" cy="2414323"/>
          </a:xfrm>
          <a:prstGeom prst="rect">
            <a:avLst/>
          </a:prstGeom>
          <a:noFill/>
          <a:effectLst>
            <a:glow rad="63500">
              <a:schemeClr val="tx1"/>
            </a:glo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956CC1-4FBE-1A4A-A930-D456DC3730B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11129486" y="4496481"/>
            <a:ext cx="852406" cy="6329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669949D-1247-39B2-FDB8-B34FF1D542E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28140" y="4495324"/>
            <a:ext cx="609136" cy="5984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ism">
            <a:extLst>
              <a:ext uri="{FF2B5EF4-FFF2-40B4-BE49-F238E27FC236}">
                <a16:creationId xmlns:a16="http://schemas.microsoft.com/office/drawing/2014/main" id="{801DDB90-77A2-CA64-F085-D088C5B362EE}"/>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23212" b="24886"/>
          <a:stretch/>
        </p:blipFill>
        <p:spPr bwMode="auto">
          <a:xfrm>
            <a:off x="6911813" y="4517566"/>
            <a:ext cx="1067381" cy="553987"/>
          </a:xfrm>
          <a:prstGeom prst="rect">
            <a:avLst/>
          </a:prstGeom>
          <a:noFill/>
          <a:effectLst>
            <a:glow rad="50800">
              <a:schemeClr val="tx1"/>
            </a:glow>
          </a:effectLst>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4899A8F2-D49F-421F-E7A5-862659C4AC81}"/>
              </a:ext>
            </a:extLst>
          </p:cNvPr>
          <p:cNvSpPr/>
          <p:nvPr/>
        </p:nvSpPr>
        <p:spPr>
          <a:xfrm>
            <a:off x="152400" y="4883146"/>
            <a:ext cx="1800225" cy="1871133"/>
          </a:xfrm>
          <a:custGeom>
            <a:avLst/>
            <a:gdLst>
              <a:gd name="connsiteX0" fmla="*/ 0 w 1800225"/>
              <a:gd name="connsiteY0" fmla="*/ 110624 h 1871133"/>
              <a:gd name="connsiteX1" fmla="*/ 110624 w 1800225"/>
              <a:gd name="connsiteY1" fmla="*/ 0 h 1871133"/>
              <a:gd name="connsiteX2" fmla="*/ 589580 w 1800225"/>
              <a:gd name="connsiteY2" fmla="*/ 0 h 1871133"/>
              <a:gd name="connsiteX3" fmla="*/ 1115906 w 1800225"/>
              <a:gd name="connsiteY3" fmla="*/ 0 h 1871133"/>
              <a:gd name="connsiteX4" fmla="*/ 1689601 w 1800225"/>
              <a:gd name="connsiteY4" fmla="*/ 0 h 1871133"/>
              <a:gd name="connsiteX5" fmla="*/ 1800225 w 1800225"/>
              <a:gd name="connsiteY5" fmla="*/ 110624 h 1871133"/>
              <a:gd name="connsiteX6" fmla="*/ 1800225 w 1800225"/>
              <a:gd name="connsiteY6" fmla="*/ 644087 h 1871133"/>
              <a:gd name="connsiteX7" fmla="*/ 1800225 w 1800225"/>
              <a:gd name="connsiteY7" fmla="*/ 1161051 h 1871133"/>
              <a:gd name="connsiteX8" fmla="*/ 1800225 w 1800225"/>
              <a:gd name="connsiteY8" fmla="*/ 1760509 h 1871133"/>
              <a:gd name="connsiteX9" fmla="*/ 1689601 w 1800225"/>
              <a:gd name="connsiteY9" fmla="*/ 1871133 h 1871133"/>
              <a:gd name="connsiteX10" fmla="*/ 1131696 w 1800225"/>
              <a:gd name="connsiteY10" fmla="*/ 1871133 h 1871133"/>
              <a:gd name="connsiteX11" fmla="*/ 589580 w 1800225"/>
              <a:gd name="connsiteY11" fmla="*/ 1871133 h 1871133"/>
              <a:gd name="connsiteX12" fmla="*/ 110624 w 1800225"/>
              <a:gd name="connsiteY12" fmla="*/ 1871133 h 1871133"/>
              <a:gd name="connsiteX13" fmla="*/ 0 w 1800225"/>
              <a:gd name="connsiteY13" fmla="*/ 1760509 h 1871133"/>
              <a:gd name="connsiteX14" fmla="*/ 0 w 1800225"/>
              <a:gd name="connsiteY14" fmla="*/ 1210547 h 1871133"/>
              <a:gd name="connsiteX15" fmla="*/ 0 w 1800225"/>
              <a:gd name="connsiteY15" fmla="*/ 693583 h 1871133"/>
              <a:gd name="connsiteX16" fmla="*/ 0 w 1800225"/>
              <a:gd name="connsiteY16" fmla="*/ 110624 h 187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00225" h="1871133" fill="none" extrusionOk="0">
                <a:moveTo>
                  <a:pt x="0" y="110624"/>
                </a:moveTo>
                <a:cubicBezTo>
                  <a:pt x="1020" y="52394"/>
                  <a:pt x="55455" y="-5547"/>
                  <a:pt x="110624" y="0"/>
                </a:cubicBezTo>
                <a:cubicBezTo>
                  <a:pt x="291195" y="17239"/>
                  <a:pt x="405342" y="-2274"/>
                  <a:pt x="589580" y="0"/>
                </a:cubicBezTo>
                <a:cubicBezTo>
                  <a:pt x="773818" y="2274"/>
                  <a:pt x="982485" y="-629"/>
                  <a:pt x="1115906" y="0"/>
                </a:cubicBezTo>
                <a:cubicBezTo>
                  <a:pt x="1249327" y="629"/>
                  <a:pt x="1437402" y="2367"/>
                  <a:pt x="1689601" y="0"/>
                </a:cubicBezTo>
                <a:cubicBezTo>
                  <a:pt x="1762408" y="914"/>
                  <a:pt x="1798185" y="55459"/>
                  <a:pt x="1800225" y="110624"/>
                </a:cubicBezTo>
                <a:cubicBezTo>
                  <a:pt x="1812694" y="338297"/>
                  <a:pt x="1773618" y="499352"/>
                  <a:pt x="1800225" y="644087"/>
                </a:cubicBezTo>
                <a:cubicBezTo>
                  <a:pt x="1826832" y="788822"/>
                  <a:pt x="1819237" y="926735"/>
                  <a:pt x="1800225" y="1161051"/>
                </a:cubicBezTo>
                <a:cubicBezTo>
                  <a:pt x="1781213" y="1395367"/>
                  <a:pt x="1809676" y="1549195"/>
                  <a:pt x="1800225" y="1760509"/>
                </a:cubicBezTo>
                <a:cubicBezTo>
                  <a:pt x="1809928" y="1823239"/>
                  <a:pt x="1751272" y="1869697"/>
                  <a:pt x="1689601" y="1871133"/>
                </a:cubicBezTo>
                <a:cubicBezTo>
                  <a:pt x="1430521" y="1865938"/>
                  <a:pt x="1318483" y="1897703"/>
                  <a:pt x="1131696" y="1871133"/>
                </a:cubicBezTo>
                <a:cubicBezTo>
                  <a:pt x="944910" y="1844563"/>
                  <a:pt x="818752" y="1887338"/>
                  <a:pt x="589580" y="1871133"/>
                </a:cubicBezTo>
                <a:cubicBezTo>
                  <a:pt x="360408" y="1854928"/>
                  <a:pt x="300887" y="1883527"/>
                  <a:pt x="110624" y="1871133"/>
                </a:cubicBezTo>
                <a:cubicBezTo>
                  <a:pt x="56912" y="1874489"/>
                  <a:pt x="14421" y="1820929"/>
                  <a:pt x="0" y="1760509"/>
                </a:cubicBezTo>
                <a:cubicBezTo>
                  <a:pt x="-7991" y="1621909"/>
                  <a:pt x="8294" y="1354775"/>
                  <a:pt x="0" y="1210547"/>
                </a:cubicBezTo>
                <a:cubicBezTo>
                  <a:pt x="-8294" y="1066319"/>
                  <a:pt x="15794" y="950953"/>
                  <a:pt x="0" y="693583"/>
                </a:cubicBezTo>
                <a:cubicBezTo>
                  <a:pt x="-15794" y="436213"/>
                  <a:pt x="16183" y="295050"/>
                  <a:pt x="0" y="110624"/>
                </a:cubicBezTo>
                <a:close/>
              </a:path>
              <a:path w="1800225" h="1871133" stroke="0" extrusionOk="0">
                <a:moveTo>
                  <a:pt x="0" y="110624"/>
                </a:moveTo>
                <a:cubicBezTo>
                  <a:pt x="-1315" y="51332"/>
                  <a:pt x="62706" y="-5538"/>
                  <a:pt x="110624" y="0"/>
                </a:cubicBezTo>
                <a:cubicBezTo>
                  <a:pt x="313364" y="19008"/>
                  <a:pt x="511993" y="15320"/>
                  <a:pt x="668529" y="0"/>
                </a:cubicBezTo>
                <a:cubicBezTo>
                  <a:pt x="825065" y="-15320"/>
                  <a:pt x="1018507" y="-2758"/>
                  <a:pt x="1163275" y="0"/>
                </a:cubicBezTo>
                <a:cubicBezTo>
                  <a:pt x="1308043" y="2758"/>
                  <a:pt x="1567923" y="8411"/>
                  <a:pt x="1689601" y="0"/>
                </a:cubicBezTo>
                <a:cubicBezTo>
                  <a:pt x="1749271" y="2104"/>
                  <a:pt x="1801677" y="52160"/>
                  <a:pt x="1800225" y="110624"/>
                </a:cubicBezTo>
                <a:cubicBezTo>
                  <a:pt x="1812795" y="353875"/>
                  <a:pt x="1780139" y="375834"/>
                  <a:pt x="1800225" y="611089"/>
                </a:cubicBezTo>
                <a:cubicBezTo>
                  <a:pt x="1820311" y="846345"/>
                  <a:pt x="1812588" y="977966"/>
                  <a:pt x="1800225" y="1111554"/>
                </a:cubicBezTo>
                <a:cubicBezTo>
                  <a:pt x="1787862" y="1245143"/>
                  <a:pt x="1785751" y="1467153"/>
                  <a:pt x="1800225" y="1760509"/>
                </a:cubicBezTo>
                <a:cubicBezTo>
                  <a:pt x="1798304" y="1826290"/>
                  <a:pt x="1758726" y="1876257"/>
                  <a:pt x="1689601" y="1871133"/>
                </a:cubicBezTo>
                <a:cubicBezTo>
                  <a:pt x="1486471" y="1895129"/>
                  <a:pt x="1403387" y="1851699"/>
                  <a:pt x="1194855" y="1871133"/>
                </a:cubicBezTo>
                <a:cubicBezTo>
                  <a:pt x="986323" y="1890567"/>
                  <a:pt x="931996" y="1886571"/>
                  <a:pt x="684319" y="1871133"/>
                </a:cubicBezTo>
                <a:cubicBezTo>
                  <a:pt x="436642" y="1855695"/>
                  <a:pt x="254501" y="1845660"/>
                  <a:pt x="110624" y="1871133"/>
                </a:cubicBezTo>
                <a:cubicBezTo>
                  <a:pt x="55079" y="1863163"/>
                  <a:pt x="-4876" y="1821806"/>
                  <a:pt x="0" y="1760509"/>
                </a:cubicBezTo>
                <a:cubicBezTo>
                  <a:pt x="-21532" y="1631060"/>
                  <a:pt x="-5284" y="1496110"/>
                  <a:pt x="0" y="1243545"/>
                </a:cubicBezTo>
                <a:cubicBezTo>
                  <a:pt x="5284" y="990980"/>
                  <a:pt x="-4252" y="857377"/>
                  <a:pt x="0" y="677085"/>
                </a:cubicBezTo>
                <a:cubicBezTo>
                  <a:pt x="4252" y="496793"/>
                  <a:pt x="26222" y="369409"/>
                  <a:pt x="0" y="110624"/>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199907984">
                  <a:prstGeom prst="roundRect">
                    <a:avLst>
                      <a:gd name="adj" fmla="val 6145"/>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050" b="1" dirty="0">
                <a:solidFill>
                  <a:schemeClr val="accent6">
                    <a:lumMod val="50000"/>
                  </a:schemeClr>
                </a:solidFill>
                <a:latin typeface="Comic Sans MS" panose="030F0702030302020204" pitchFamily="66" charset="0"/>
              </a:rPr>
              <a:t>1676</a:t>
            </a:r>
          </a:p>
          <a:p>
            <a:r>
              <a:rPr lang="en-GB" sz="1050" dirty="0">
                <a:solidFill>
                  <a:schemeClr val="tx1"/>
                </a:solidFill>
                <a:latin typeface="Comic Sans MS" panose="030F0702030302020204" pitchFamily="66" charset="0"/>
              </a:rPr>
              <a:t>Dutchman, </a:t>
            </a:r>
            <a:r>
              <a:rPr lang="en-GB" sz="1050" b="1" dirty="0">
                <a:solidFill>
                  <a:schemeClr val="accent5">
                    <a:lumMod val="50000"/>
                  </a:schemeClr>
                </a:solidFill>
                <a:latin typeface="Comic Sans MS" panose="030F0702030302020204" pitchFamily="66" charset="0"/>
              </a:rPr>
              <a:t>Leeuwenhoek</a:t>
            </a:r>
            <a:r>
              <a:rPr lang="en-GB" sz="1050" b="1" dirty="0">
                <a:solidFill>
                  <a:schemeClr val="tx1"/>
                </a:solidFill>
                <a:latin typeface="Comic Sans MS" panose="030F0702030302020204" pitchFamily="66" charset="0"/>
              </a:rPr>
              <a:t> </a:t>
            </a:r>
            <a:r>
              <a:rPr lang="en-GB" sz="1050" dirty="0">
                <a:solidFill>
                  <a:schemeClr val="tx1"/>
                </a:solidFill>
                <a:latin typeface="Comic Sans MS" panose="030F0702030302020204" pitchFamily="66" charset="0"/>
              </a:rPr>
              <a:t>developed powerful </a:t>
            </a:r>
            <a:r>
              <a:rPr lang="en-GB" sz="1050" b="1" dirty="0">
                <a:solidFill>
                  <a:schemeClr val="tx1"/>
                </a:solidFill>
                <a:latin typeface="Comic Sans MS" panose="030F0702030302020204" pitchFamily="66" charset="0"/>
              </a:rPr>
              <a:t>microscopes</a:t>
            </a:r>
            <a:r>
              <a:rPr lang="en-GB" sz="1050" dirty="0">
                <a:solidFill>
                  <a:schemeClr val="tx1"/>
                </a:solidFill>
                <a:latin typeface="Comic Sans MS" panose="030F0702030302020204" pitchFamily="66" charset="0"/>
              </a:rPr>
              <a:t> from which images of tiny particles could be seen for the first time, including the first image of bacteria – the main cause of illness and disease.</a:t>
            </a:r>
          </a:p>
        </p:txBody>
      </p:sp>
      <p:sp>
        <p:nvSpPr>
          <p:cNvPr id="32" name="Arrow: Right 31">
            <a:extLst>
              <a:ext uri="{FF2B5EF4-FFF2-40B4-BE49-F238E27FC236}">
                <a16:creationId xmlns:a16="http://schemas.microsoft.com/office/drawing/2014/main" id="{71D56C90-4121-59BA-B043-E73AFE2D8275}"/>
              </a:ext>
            </a:extLst>
          </p:cNvPr>
          <p:cNvSpPr/>
          <p:nvPr/>
        </p:nvSpPr>
        <p:spPr>
          <a:xfrm rot="6603546">
            <a:off x="1357548" y="4733225"/>
            <a:ext cx="327286" cy="171313"/>
          </a:xfrm>
          <a:custGeom>
            <a:avLst/>
            <a:gdLst>
              <a:gd name="connsiteX0" fmla="*/ 0 w 327286"/>
              <a:gd name="connsiteY0" fmla="*/ 42828 h 171313"/>
              <a:gd name="connsiteX1" fmla="*/ 241630 w 327286"/>
              <a:gd name="connsiteY1" fmla="*/ 42828 h 171313"/>
              <a:gd name="connsiteX2" fmla="*/ 241630 w 327286"/>
              <a:gd name="connsiteY2" fmla="*/ 0 h 171313"/>
              <a:gd name="connsiteX3" fmla="*/ 327286 w 327286"/>
              <a:gd name="connsiteY3" fmla="*/ 85657 h 171313"/>
              <a:gd name="connsiteX4" fmla="*/ 241630 w 327286"/>
              <a:gd name="connsiteY4" fmla="*/ 171313 h 171313"/>
              <a:gd name="connsiteX5" fmla="*/ 241630 w 327286"/>
              <a:gd name="connsiteY5" fmla="*/ 128485 h 171313"/>
              <a:gd name="connsiteX6" fmla="*/ 0 w 327286"/>
              <a:gd name="connsiteY6" fmla="*/ 128485 h 171313"/>
              <a:gd name="connsiteX7" fmla="*/ 0 w 327286"/>
              <a:gd name="connsiteY7" fmla="*/ 42828 h 17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286" h="171313" fill="none" extrusionOk="0">
                <a:moveTo>
                  <a:pt x="0" y="42828"/>
                </a:moveTo>
                <a:cubicBezTo>
                  <a:pt x="59930" y="53692"/>
                  <a:pt x="205567" y="38509"/>
                  <a:pt x="241630" y="42828"/>
                </a:cubicBezTo>
                <a:cubicBezTo>
                  <a:pt x="240727" y="36896"/>
                  <a:pt x="240598" y="7903"/>
                  <a:pt x="241630" y="0"/>
                </a:cubicBezTo>
                <a:cubicBezTo>
                  <a:pt x="260794" y="23174"/>
                  <a:pt x="297328" y="69324"/>
                  <a:pt x="327286" y="85657"/>
                </a:cubicBezTo>
                <a:cubicBezTo>
                  <a:pt x="287677" y="111208"/>
                  <a:pt x="270860" y="131680"/>
                  <a:pt x="241630" y="171313"/>
                </a:cubicBezTo>
                <a:cubicBezTo>
                  <a:pt x="242469" y="154351"/>
                  <a:pt x="238523" y="136152"/>
                  <a:pt x="241630" y="128485"/>
                </a:cubicBezTo>
                <a:cubicBezTo>
                  <a:pt x="199531" y="133906"/>
                  <a:pt x="118915" y="129337"/>
                  <a:pt x="0" y="128485"/>
                </a:cubicBezTo>
                <a:cubicBezTo>
                  <a:pt x="-318" y="87853"/>
                  <a:pt x="3659" y="75047"/>
                  <a:pt x="0" y="42828"/>
                </a:cubicBezTo>
                <a:close/>
              </a:path>
              <a:path w="327286" h="171313" stroke="0" extrusionOk="0">
                <a:moveTo>
                  <a:pt x="0" y="42828"/>
                </a:moveTo>
                <a:cubicBezTo>
                  <a:pt x="26185" y="23303"/>
                  <a:pt x="164272" y="44997"/>
                  <a:pt x="241630" y="42828"/>
                </a:cubicBezTo>
                <a:cubicBezTo>
                  <a:pt x="239092" y="27248"/>
                  <a:pt x="239748" y="10939"/>
                  <a:pt x="241630" y="0"/>
                </a:cubicBezTo>
                <a:cubicBezTo>
                  <a:pt x="259276" y="24547"/>
                  <a:pt x="277225" y="50626"/>
                  <a:pt x="327286" y="85657"/>
                </a:cubicBezTo>
                <a:cubicBezTo>
                  <a:pt x="305192" y="96082"/>
                  <a:pt x="279499" y="144887"/>
                  <a:pt x="241630" y="171313"/>
                </a:cubicBezTo>
                <a:cubicBezTo>
                  <a:pt x="241014" y="154252"/>
                  <a:pt x="238000" y="135021"/>
                  <a:pt x="241630" y="128485"/>
                </a:cubicBezTo>
                <a:cubicBezTo>
                  <a:pt x="208885" y="122063"/>
                  <a:pt x="48465" y="111835"/>
                  <a:pt x="0" y="128485"/>
                </a:cubicBezTo>
                <a:cubicBezTo>
                  <a:pt x="-7249" y="92579"/>
                  <a:pt x="-2237" y="68990"/>
                  <a:pt x="0" y="42828"/>
                </a:cubicBezTo>
                <a:close/>
              </a:path>
            </a:pathLst>
          </a:custGeom>
          <a:solidFill>
            <a:schemeClr val="tx1"/>
          </a:solidFill>
          <a:ln w="19050">
            <a:solidFill>
              <a:schemeClr val="tx1"/>
            </a:solidFill>
            <a:extLst>
              <a:ext uri="{C807C97D-BFC1-408E-A445-0C87EB9F89A2}">
                <ask:lineSketchStyleProps xmlns:ask="http://schemas.microsoft.com/office/drawing/2018/sketchyshapes" xmlns="" sd="3690132698">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reeform: Shape 1">
            <a:extLst>
              <a:ext uri="{FF2B5EF4-FFF2-40B4-BE49-F238E27FC236}">
                <a16:creationId xmlns:a16="http://schemas.microsoft.com/office/drawing/2014/main" id="{005479D7-3780-39CA-1E80-01480B788D25}"/>
              </a:ext>
            </a:extLst>
          </p:cNvPr>
          <p:cNvSpPr/>
          <p:nvPr/>
        </p:nvSpPr>
        <p:spPr>
          <a:xfrm>
            <a:off x="1935066" y="4602480"/>
            <a:ext cx="557628" cy="363660"/>
          </a:xfrm>
          <a:custGeom>
            <a:avLst/>
            <a:gdLst>
              <a:gd name="connsiteX0" fmla="*/ 53754 w 557628"/>
              <a:gd name="connsiteY0" fmla="*/ 358140 h 363660"/>
              <a:gd name="connsiteX1" fmla="*/ 206154 w 557628"/>
              <a:gd name="connsiteY1" fmla="*/ 350520 h 363660"/>
              <a:gd name="connsiteX2" fmla="*/ 229014 w 557628"/>
              <a:gd name="connsiteY2" fmla="*/ 342900 h 363660"/>
              <a:gd name="connsiteX3" fmla="*/ 259494 w 557628"/>
              <a:gd name="connsiteY3" fmla="*/ 335280 h 363660"/>
              <a:gd name="connsiteX4" fmla="*/ 282354 w 557628"/>
              <a:gd name="connsiteY4" fmla="*/ 320040 h 363660"/>
              <a:gd name="connsiteX5" fmla="*/ 381414 w 557628"/>
              <a:gd name="connsiteY5" fmla="*/ 304800 h 363660"/>
              <a:gd name="connsiteX6" fmla="*/ 419514 w 557628"/>
              <a:gd name="connsiteY6" fmla="*/ 274320 h 363660"/>
              <a:gd name="connsiteX7" fmla="*/ 442374 w 557628"/>
              <a:gd name="connsiteY7" fmla="*/ 251460 h 363660"/>
              <a:gd name="connsiteX8" fmla="*/ 472854 w 557628"/>
              <a:gd name="connsiteY8" fmla="*/ 236220 h 363660"/>
              <a:gd name="connsiteX9" fmla="*/ 526194 w 557628"/>
              <a:gd name="connsiteY9" fmla="*/ 190500 h 363660"/>
              <a:gd name="connsiteX10" fmla="*/ 541434 w 557628"/>
              <a:gd name="connsiteY10" fmla="*/ 167640 h 363660"/>
              <a:gd name="connsiteX11" fmla="*/ 549054 w 557628"/>
              <a:gd name="connsiteY11" fmla="*/ 129540 h 363660"/>
              <a:gd name="connsiteX12" fmla="*/ 556674 w 557628"/>
              <a:gd name="connsiteY12" fmla="*/ 106680 h 363660"/>
              <a:gd name="connsiteX13" fmla="*/ 488094 w 557628"/>
              <a:gd name="connsiteY13" fmla="*/ 60960 h 363660"/>
              <a:gd name="connsiteX14" fmla="*/ 465234 w 557628"/>
              <a:gd name="connsiteY14" fmla="*/ 45720 h 363660"/>
              <a:gd name="connsiteX15" fmla="*/ 389034 w 557628"/>
              <a:gd name="connsiteY15" fmla="*/ 22860 h 363660"/>
              <a:gd name="connsiteX16" fmla="*/ 366174 w 557628"/>
              <a:gd name="connsiteY16" fmla="*/ 15240 h 363660"/>
              <a:gd name="connsiteX17" fmla="*/ 198534 w 557628"/>
              <a:gd name="connsiteY17" fmla="*/ 0 h 363660"/>
              <a:gd name="connsiteX18" fmla="*/ 84234 w 557628"/>
              <a:gd name="connsiteY18" fmla="*/ 7620 h 363660"/>
              <a:gd name="connsiteX19" fmla="*/ 53754 w 557628"/>
              <a:gd name="connsiteY19" fmla="*/ 22860 h 363660"/>
              <a:gd name="connsiteX20" fmla="*/ 15654 w 557628"/>
              <a:gd name="connsiteY20" fmla="*/ 38100 h 363660"/>
              <a:gd name="connsiteX21" fmla="*/ 414 w 557628"/>
              <a:gd name="connsiteY21" fmla="*/ 68580 h 363660"/>
              <a:gd name="connsiteX22" fmla="*/ 15654 w 557628"/>
              <a:gd name="connsiteY22" fmla="*/ 236220 h 363660"/>
              <a:gd name="connsiteX23" fmla="*/ 23274 w 557628"/>
              <a:gd name="connsiteY23" fmla="*/ 266700 h 363660"/>
              <a:gd name="connsiteX24" fmla="*/ 30894 w 557628"/>
              <a:gd name="connsiteY24" fmla="*/ 358140 h 363660"/>
              <a:gd name="connsiteX25" fmla="*/ 53754 w 557628"/>
              <a:gd name="connsiteY25" fmla="*/ 358140 h 36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7628" h="363660">
                <a:moveTo>
                  <a:pt x="53754" y="358140"/>
                </a:moveTo>
                <a:cubicBezTo>
                  <a:pt x="82964" y="356870"/>
                  <a:pt x="155482" y="354926"/>
                  <a:pt x="206154" y="350520"/>
                </a:cubicBezTo>
                <a:cubicBezTo>
                  <a:pt x="214156" y="349824"/>
                  <a:pt x="221291" y="345107"/>
                  <a:pt x="229014" y="342900"/>
                </a:cubicBezTo>
                <a:cubicBezTo>
                  <a:pt x="239084" y="340023"/>
                  <a:pt x="249334" y="337820"/>
                  <a:pt x="259494" y="335280"/>
                </a:cubicBezTo>
                <a:cubicBezTo>
                  <a:pt x="267114" y="330200"/>
                  <a:pt x="273666" y="322936"/>
                  <a:pt x="282354" y="320040"/>
                </a:cubicBezTo>
                <a:cubicBezTo>
                  <a:pt x="290284" y="317397"/>
                  <a:pt x="377304" y="305387"/>
                  <a:pt x="381414" y="304800"/>
                </a:cubicBezTo>
                <a:cubicBezTo>
                  <a:pt x="394114" y="294640"/>
                  <a:pt x="407274" y="285030"/>
                  <a:pt x="419514" y="274320"/>
                </a:cubicBezTo>
                <a:cubicBezTo>
                  <a:pt x="427624" y="267224"/>
                  <a:pt x="433605" y="257724"/>
                  <a:pt x="442374" y="251460"/>
                </a:cubicBezTo>
                <a:cubicBezTo>
                  <a:pt x="451617" y="244858"/>
                  <a:pt x="463221" y="242240"/>
                  <a:pt x="472854" y="236220"/>
                </a:cubicBezTo>
                <a:cubicBezTo>
                  <a:pt x="490403" y="225252"/>
                  <a:pt x="512641" y="206763"/>
                  <a:pt x="526194" y="190500"/>
                </a:cubicBezTo>
                <a:cubicBezTo>
                  <a:pt x="532057" y="183465"/>
                  <a:pt x="536354" y="175260"/>
                  <a:pt x="541434" y="167640"/>
                </a:cubicBezTo>
                <a:cubicBezTo>
                  <a:pt x="543974" y="154940"/>
                  <a:pt x="545913" y="142105"/>
                  <a:pt x="549054" y="129540"/>
                </a:cubicBezTo>
                <a:cubicBezTo>
                  <a:pt x="551002" y="121748"/>
                  <a:pt x="560659" y="113654"/>
                  <a:pt x="556674" y="106680"/>
                </a:cubicBezTo>
                <a:cubicBezTo>
                  <a:pt x="543657" y="83901"/>
                  <a:pt x="509407" y="73139"/>
                  <a:pt x="488094" y="60960"/>
                </a:cubicBezTo>
                <a:cubicBezTo>
                  <a:pt x="480143" y="56416"/>
                  <a:pt x="473603" y="49439"/>
                  <a:pt x="465234" y="45720"/>
                </a:cubicBezTo>
                <a:cubicBezTo>
                  <a:pt x="432639" y="31233"/>
                  <a:pt x="420065" y="31726"/>
                  <a:pt x="389034" y="22860"/>
                </a:cubicBezTo>
                <a:cubicBezTo>
                  <a:pt x="381311" y="20653"/>
                  <a:pt x="374015" y="16982"/>
                  <a:pt x="366174" y="15240"/>
                </a:cubicBezTo>
                <a:cubicBezTo>
                  <a:pt x="310162" y="2793"/>
                  <a:pt x="257143" y="3663"/>
                  <a:pt x="198534" y="0"/>
                </a:cubicBezTo>
                <a:cubicBezTo>
                  <a:pt x="160434" y="2540"/>
                  <a:pt x="121951" y="1665"/>
                  <a:pt x="84234" y="7620"/>
                </a:cubicBezTo>
                <a:cubicBezTo>
                  <a:pt x="73014" y="9392"/>
                  <a:pt x="64134" y="18247"/>
                  <a:pt x="53754" y="22860"/>
                </a:cubicBezTo>
                <a:cubicBezTo>
                  <a:pt x="41255" y="28415"/>
                  <a:pt x="28354" y="33020"/>
                  <a:pt x="15654" y="38100"/>
                </a:cubicBezTo>
                <a:cubicBezTo>
                  <a:pt x="10574" y="48260"/>
                  <a:pt x="981" y="57235"/>
                  <a:pt x="414" y="68580"/>
                </a:cubicBezTo>
                <a:cubicBezTo>
                  <a:pt x="-1854" y="113937"/>
                  <a:pt x="5457" y="185236"/>
                  <a:pt x="15654" y="236220"/>
                </a:cubicBezTo>
                <a:cubicBezTo>
                  <a:pt x="17708" y="246489"/>
                  <a:pt x="20734" y="256540"/>
                  <a:pt x="23274" y="266700"/>
                </a:cubicBezTo>
                <a:cubicBezTo>
                  <a:pt x="25814" y="297180"/>
                  <a:pt x="18077" y="330369"/>
                  <a:pt x="30894" y="358140"/>
                </a:cubicBezTo>
                <a:cubicBezTo>
                  <a:pt x="36321" y="369899"/>
                  <a:pt x="24544" y="359410"/>
                  <a:pt x="53754" y="358140"/>
                </a:cubicBez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558BCD20-C9A6-0905-E679-262B34677E7B}"/>
              </a:ext>
            </a:extLst>
          </p:cNvPr>
          <p:cNvPicPr>
            <a:picLocks noChangeAspect="1"/>
          </p:cNvPicPr>
          <p:nvPr/>
        </p:nvPicPr>
        <p:blipFill rotWithShape="1">
          <a:blip r:embed="rId11">
            <a:extLst>
              <a:ext uri="{BEBA8EAE-BF5A-486C-A8C5-ECC9F3942E4B}">
                <a14:imgProps xmlns:a14="http://schemas.microsoft.com/office/drawing/2010/main">
                  <a14:imgLayer r:embed="rId12">
                    <a14:imgEffect>
                      <a14:backgroundRemoval t="10000" b="90000" l="10000" r="90000"/>
                    </a14:imgEffect>
                  </a14:imgLayer>
                </a14:imgProps>
              </a:ext>
            </a:extLst>
          </a:blip>
          <a:srcRect l="9994" t="21051" r="10703" b="11422"/>
          <a:stretch/>
        </p:blipFill>
        <p:spPr>
          <a:xfrm>
            <a:off x="1706125" y="2569892"/>
            <a:ext cx="1732163" cy="2145760"/>
          </a:xfrm>
          <a:prstGeom prst="rect">
            <a:avLst/>
          </a:prstGeom>
          <a:ln w="19050">
            <a:noFill/>
            <a:extLst>
              <a:ext uri="{C807C97D-BFC1-408E-A445-0C87EB9F89A2}">
                <ask:lineSketchStyleProps xmlns:ask="http://schemas.microsoft.com/office/drawing/2018/sketchyshapes" xmlns="" sd="852854689">
                  <a:custGeom>
                    <a:avLst/>
                    <a:gdLst>
                      <a:gd name="connsiteX0" fmla="*/ 0 w 1002860"/>
                      <a:gd name="connsiteY0" fmla="*/ 0 h 1176004"/>
                      <a:gd name="connsiteX1" fmla="*/ 511459 w 1002860"/>
                      <a:gd name="connsiteY1" fmla="*/ 0 h 1176004"/>
                      <a:gd name="connsiteX2" fmla="*/ 1002860 w 1002860"/>
                      <a:gd name="connsiteY2" fmla="*/ 0 h 1176004"/>
                      <a:gd name="connsiteX3" fmla="*/ 1002860 w 1002860"/>
                      <a:gd name="connsiteY3" fmla="*/ 599762 h 1176004"/>
                      <a:gd name="connsiteX4" fmla="*/ 1002860 w 1002860"/>
                      <a:gd name="connsiteY4" fmla="*/ 1176004 h 1176004"/>
                      <a:gd name="connsiteX5" fmla="*/ 501430 w 1002860"/>
                      <a:gd name="connsiteY5" fmla="*/ 1176004 h 1176004"/>
                      <a:gd name="connsiteX6" fmla="*/ 0 w 1002860"/>
                      <a:gd name="connsiteY6" fmla="*/ 1176004 h 1176004"/>
                      <a:gd name="connsiteX7" fmla="*/ 0 w 1002860"/>
                      <a:gd name="connsiteY7" fmla="*/ 611522 h 1176004"/>
                      <a:gd name="connsiteX8" fmla="*/ 0 w 1002860"/>
                      <a:gd name="connsiteY8" fmla="*/ 0 h 117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860" h="1176004" fill="none" extrusionOk="0">
                        <a:moveTo>
                          <a:pt x="0" y="0"/>
                        </a:moveTo>
                        <a:cubicBezTo>
                          <a:pt x="183907" y="-7373"/>
                          <a:pt x="281003" y="21526"/>
                          <a:pt x="511459" y="0"/>
                        </a:cubicBezTo>
                        <a:cubicBezTo>
                          <a:pt x="741915" y="-21526"/>
                          <a:pt x="759362" y="19969"/>
                          <a:pt x="1002860" y="0"/>
                        </a:cubicBezTo>
                        <a:cubicBezTo>
                          <a:pt x="1012117" y="295395"/>
                          <a:pt x="1005884" y="474906"/>
                          <a:pt x="1002860" y="599762"/>
                        </a:cubicBezTo>
                        <a:cubicBezTo>
                          <a:pt x="999836" y="724618"/>
                          <a:pt x="1029142" y="1040543"/>
                          <a:pt x="1002860" y="1176004"/>
                        </a:cubicBezTo>
                        <a:cubicBezTo>
                          <a:pt x="840086" y="1185590"/>
                          <a:pt x="662924" y="1153215"/>
                          <a:pt x="501430" y="1176004"/>
                        </a:cubicBezTo>
                        <a:cubicBezTo>
                          <a:pt x="339936" y="1198794"/>
                          <a:pt x="132013" y="1191866"/>
                          <a:pt x="0" y="1176004"/>
                        </a:cubicBezTo>
                        <a:cubicBezTo>
                          <a:pt x="-26292" y="1033345"/>
                          <a:pt x="-1483" y="751830"/>
                          <a:pt x="0" y="611522"/>
                        </a:cubicBezTo>
                        <a:cubicBezTo>
                          <a:pt x="1483" y="471214"/>
                          <a:pt x="9006" y="138571"/>
                          <a:pt x="0" y="0"/>
                        </a:cubicBezTo>
                        <a:close/>
                      </a:path>
                      <a:path w="1002860" h="1176004" stroke="0" extrusionOk="0">
                        <a:moveTo>
                          <a:pt x="0" y="0"/>
                        </a:moveTo>
                        <a:cubicBezTo>
                          <a:pt x="138708" y="-4108"/>
                          <a:pt x="325990" y="-10230"/>
                          <a:pt x="481373" y="0"/>
                        </a:cubicBezTo>
                        <a:cubicBezTo>
                          <a:pt x="636756" y="10230"/>
                          <a:pt x="822961" y="-1405"/>
                          <a:pt x="1002860" y="0"/>
                        </a:cubicBezTo>
                        <a:cubicBezTo>
                          <a:pt x="1021978" y="288123"/>
                          <a:pt x="1029041" y="306880"/>
                          <a:pt x="1002860" y="599762"/>
                        </a:cubicBezTo>
                        <a:cubicBezTo>
                          <a:pt x="976679" y="892644"/>
                          <a:pt x="1023191" y="961868"/>
                          <a:pt x="1002860" y="1176004"/>
                        </a:cubicBezTo>
                        <a:cubicBezTo>
                          <a:pt x="821181" y="1179757"/>
                          <a:pt x="637954" y="1154563"/>
                          <a:pt x="511459" y="1176004"/>
                        </a:cubicBezTo>
                        <a:cubicBezTo>
                          <a:pt x="384964" y="1197445"/>
                          <a:pt x="140064" y="1156195"/>
                          <a:pt x="0" y="1176004"/>
                        </a:cubicBezTo>
                        <a:cubicBezTo>
                          <a:pt x="26752" y="955842"/>
                          <a:pt x="24750" y="742368"/>
                          <a:pt x="0" y="611522"/>
                        </a:cubicBezTo>
                        <a:cubicBezTo>
                          <a:pt x="-24750" y="480676"/>
                          <a:pt x="-24942" y="194473"/>
                          <a:pt x="0" y="0"/>
                        </a:cubicBezTo>
                        <a:close/>
                      </a:path>
                    </a:pathLst>
                  </a:custGeom>
                  <ask:type>
                    <ask:lineSketchNone/>
                  </ask:type>
                </ask:lineSketchStyleProps>
              </a:ext>
            </a:extLst>
          </a:ln>
        </p:spPr>
      </p:pic>
      <p:sp>
        <p:nvSpPr>
          <p:cNvPr id="14" name="Rectangle: Rounded Corners 13">
            <a:extLst>
              <a:ext uri="{FF2B5EF4-FFF2-40B4-BE49-F238E27FC236}">
                <a16:creationId xmlns:a16="http://schemas.microsoft.com/office/drawing/2014/main" id="{1D434EA2-EBDE-F8FE-6A85-5A49F1C2DAC3}"/>
              </a:ext>
            </a:extLst>
          </p:cNvPr>
          <p:cNvSpPr/>
          <p:nvPr/>
        </p:nvSpPr>
        <p:spPr>
          <a:xfrm>
            <a:off x="3238044" y="2632859"/>
            <a:ext cx="1674966" cy="2078555"/>
          </a:xfrm>
          <a:custGeom>
            <a:avLst/>
            <a:gdLst>
              <a:gd name="connsiteX0" fmla="*/ 0 w 1674966"/>
              <a:gd name="connsiteY0" fmla="*/ 82325 h 2078555"/>
              <a:gd name="connsiteX1" fmla="*/ 82325 w 1674966"/>
              <a:gd name="connsiteY1" fmla="*/ 0 h 2078555"/>
              <a:gd name="connsiteX2" fmla="*/ 585764 w 1674966"/>
              <a:gd name="connsiteY2" fmla="*/ 0 h 2078555"/>
              <a:gd name="connsiteX3" fmla="*/ 1058996 w 1674966"/>
              <a:gd name="connsiteY3" fmla="*/ 0 h 2078555"/>
              <a:gd name="connsiteX4" fmla="*/ 1592641 w 1674966"/>
              <a:gd name="connsiteY4" fmla="*/ 0 h 2078555"/>
              <a:gd name="connsiteX5" fmla="*/ 1674966 w 1674966"/>
              <a:gd name="connsiteY5" fmla="*/ 82325 h 2078555"/>
              <a:gd name="connsiteX6" fmla="*/ 1674966 w 1674966"/>
              <a:gd name="connsiteY6" fmla="*/ 662876 h 2078555"/>
              <a:gd name="connsiteX7" fmla="*/ 1674966 w 1674966"/>
              <a:gd name="connsiteY7" fmla="*/ 1300845 h 2078555"/>
              <a:gd name="connsiteX8" fmla="*/ 1674966 w 1674966"/>
              <a:gd name="connsiteY8" fmla="*/ 1996230 h 2078555"/>
              <a:gd name="connsiteX9" fmla="*/ 1592641 w 1674966"/>
              <a:gd name="connsiteY9" fmla="*/ 2078555 h 2078555"/>
              <a:gd name="connsiteX10" fmla="*/ 1089202 w 1674966"/>
              <a:gd name="connsiteY10" fmla="*/ 2078555 h 2078555"/>
              <a:gd name="connsiteX11" fmla="*/ 631073 w 1674966"/>
              <a:gd name="connsiteY11" fmla="*/ 2078555 h 2078555"/>
              <a:gd name="connsiteX12" fmla="*/ 82325 w 1674966"/>
              <a:gd name="connsiteY12" fmla="*/ 2078555 h 2078555"/>
              <a:gd name="connsiteX13" fmla="*/ 0 w 1674966"/>
              <a:gd name="connsiteY13" fmla="*/ 1996230 h 2078555"/>
              <a:gd name="connsiteX14" fmla="*/ 0 w 1674966"/>
              <a:gd name="connsiteY14" fmla="*/ 1415679 h 2078555"/>
              <a:gd name="connsiteX15" fmla="*/ 0 w 1674966"/>
              <a:gd name="connsiteY15" fmla="*/ 796850 h 2078555"/>
              <a:gd name="connsiteX16" fmla="*/ 0 w 1674966"/>
              <a:gd name="connsiteY16" fmla="*/ 82325 h 2078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74966" h="2078555" fill="none" extrusionOk="0">
                <a:moveTo>
                  <a:pt x="0" y="82325"/>
                </a:moveTo>
                <a:cubicBezTo>
                  <a:pt x="9486" y="39919"/>
                  <a:pt x="41574" y="-851"/>
                  <a:pt x="82325" y="0"/>
                </a:cubicBezTo>
                <a:cubicBezTo>
                  <a:pt x="292434" y="8638"/>
                  <a:pt x="412733" y="23428"/>
                  <a:pt x="585764" y="0"/>
                </a:cubicBezTo>
                <a:cubicBezTo>
                  <a:pt x="758795" y="-23428"/>
                  <a:pt x="864202" y="10559"/>
                  <a:pt x="1058996" y="0"/>
                </a:cubicBezTo>
                <a:cubicBezTo>
                  <a:pt x="1253790" y="-10559"/>
                  <a:pt x="1373948" y="23115"/>
                  <a:pt x="1592641" y="0"/>
                </a:cubicBezTo>
                <a:cubicBezTo>
                  <a:pt x="1633517" y="-3571"/>
                  <a:pt x="1671444" y="31831"/>
                  <a:pt x="1674966" y="82325"/>
                </a:cubicBezTo>
                <a:cubicBezTo>
                  <a:pt x="1699051" y="259528"/>
                  <a:pt x="1665343" y="407197"/>
                  <a:pt x="1674966" y="662876"/>
                </a:cubicBezTo>
                <a:cubicBezTo>
                  <a:pt x="1684589" y="918555"/>
                  <a:pt x="1673123" y="1027464"/>
                  <a:pt x="1674966" y="1300845"/>
                </a:cubicBezTo>
                <a:cubicBezTo>
                  <a:pt x="1676809" y="1574226"/>
                  <a:pt x="1702608" y="1784899"/>
                  <a:pt x="1674966" y="1996230"/>
                </a:cubicBezTo>
                <a:cubicBezTo>
                  <a:pt x="1677424" y="2037585"/>
                  <a:pt x="1627415" y="2077351"/>
                  <a:pt x="1592641" y="2078555"/>
                </a:cubicBezTo>
                <a:cubicBezTo>
                  <a:pt x="1362822" y="2087191"/>
                  <a:pt x="1234223" y="2067525"/>
                  <a:pt x="1089202" y="2078555"/>
                </a:cubicBezTo>
                <a:cubicBezTo>
                  <a:pt x="944181" y="2089585"/>
                  <a:pt x="843806" y="2068838"/>
                  <a:pt x="631073" y="2078555"/>
                </a:cubicBezTo>
                <a:cubicBezTo>
                  <a:pt x="418340" y="2088272"/>
                  <a:pt x="355492" y="2085604"/>
                  <a:pt x="82325" y="2078555"/>
                </a:cubicBezTo>
                <a:cubicBezTo>
                  <a:pt x="31164" y="2083826"/>
                  <a:pt x="6465" y="2043440"/>
                  <a:pt x="0" y="1996230"/>
                </a:cubicBezTo>
                <a:cubicBezTo>
                  <a:pt x="18945" y="1727042"/>
                  <a:pt x="-18765" y="1615749"/>
                  <a:pt x="0" y="1415679"/>
                </a:cubicBezTo>
                <a:cubicBezTo>
                  <a:pt x="18765" y="1215609"/>
                  <a:pt x="-22079" y="1041856"/>
                  <a:pt x="0" y="796850"/>
                </a:cubicBezTo>
                <a:cubicBezTo>
                  <a:pt x="22079" y="551844"/>
                  <a:pt x="-32366" y="276509"/>
                  <a:pt x="0" y="82325"/>
                </a:cubicBezTo>
                <a:close/>
              </a:path>
              <a:path w="1674966" h="2078555" stroke="0" extrusionOk="0">
                <a:moveTo>
                  <a:pt x="0" y="82325"/>
                </a:moveTo>
                <a:cubicBezTo>
                  <a:pt x="4151" y="40315"/>
                  <a:pt x="39737" y="8886"/>
                  <a:pt x="82325" y="0"/>
                </a:cubicBezTo>
                <a:cubicBezTo>
                  <a:pt x="250439" y="11987"/>
                  <a:pt x="463721" y="12640"/>
                  <a:pt x="600867" y="0"/>
                </a:cubicBezTo>
                <a:cubicBezTo>
                  <a:pt x="738013" y="-12640"/>
                  <a:pt x="929698" y="10514"/>
                  <a:pt x="1058996" y="0"/>
                </a:cubicBezTo>
                <a:cubicBezTo>
                  <a:pt x="1188294" y="-10514"/>
                  <a:pt x="1372538" y="-4551"/>
                  <a:pt x="1592641" y="0"/>
                </a:cubicBezTo>
                <a:cubicBezTo>
                  <a:pt x="1647181" y="600"/>
                  <a:pt x="1676023" y="33803"/>
                  <a:pt x="1674966" y="82325"/>
                </a:cubicBezTo>
                <a:cubicBezTo>
                  <a:pt x="1647563" y="300954"/>
                  <a:pt x="1702743" y="409668"/>
                  <a:pt x="1674966" y="701154"/>
                </a:cubicBezTo>
                <a:cubicBezTo>
                  <a:pt x="1647189" y="992640"/>
                  <a:pt x="1668489" y="1173914"/>
                  <a:pt x="1674966" y="1339123"/>
                </a:cubicBezTo>
                <a:cubicBezTo>
                  <a:pt x="1681443" y="1504332"/>
                  <a:pt x="1655551" y="1701941"/>
                  <a:pt x="1674966" y="1996230"/>
                </a:cubicBezTo>
                <a:cubicBezTo>
                  <a:pt x="1666202" y="2037478"/>
                  <a:pt x="1639367" y="2086759"/>
                  <a:pt x="1592641" y="2078555"/>
                </a:cubicBezTo>
                <a:cubicBezTo>
                  <a:pt x="1492487" y="2091683"/>
                  <a:pt x="1275798" y="2100261"/>
                  <a:pt x="1119409" y="2078555"/>
                </a:cubicBezTo>
                <a:cubicBezTo>
                  <a:pt x="963020" y="2056849"/>
                  <a:pt x="799199" y="2072131"/>
                  <a:pt x="615970" y="2078555"/>
                </a:cubicBezTo>
                <a:cubicBezTo>
                  <a:pt x="432741" y="2084979"/>
                  <a:pt x="197191" y="2078054"/>
                  <a:pt x="82325" y="2078555"/>
                </a:cubicBezTo>
                <a:cubicBezTo>
                  <a:pt x="30176" y="2086627"/>
                  <a:pt x="-4257" y="2036653"/>
                  <a:pt x="0" y="1996230"/>
                </a:cubicBezTo>
                <a:cubicBezTo>
                  <a:pt x="25031" y="1717457"/>
                  <a:pt x="27289" y="1623233"/>
                  <a:pt x="0" y="1415679"/>
                </a:cubicBezTo>
                <a:cubicBezTo>
                  <a:pt x="-27289" y="1208125"/>
                  <a:pt x="-16614" y="1022767"/>
                  <a:pt x="0" y="758571"/>
                </a:cubicBezTo>
                <a:cubicBezTo>
                  <a:pt x="16614" y="494375"/>
                  <a:pt x="-18736" y="361042"/>
                  <a:pt x="0" y="82325"/>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3608829163">
                  <a:prstGeom prst="roundRect">
                    <a:avLst>
                      <a:gd name="adj" fmla="val 4915"/>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050" b="1" dirty="0">
                <a:solidFill>
                  <a:schemeClr val="accent6">
                    <a:lumMod val="50000"/>
                  </a:schemeClr>
                </a:solidFill>
                <a:latin typeface="Comic Sans MS" panose="030F0702030302020204" pitchFamily="66" charset="0"/>
              </a:rPr>
              <a:t>1662</a:t>
            </a:r>
          </a:p>
          <a:p>
            <a:r>
              <a:rPr lang="en-GB" sz="1050" b="1" dirty="0">
                <a:solidFill>
                  <a:schemeClr val="accent5">
                    <a:lumMod val="50000"/>
                  </a:schemeClr>
                </a:solidFill>
                <a:latin typeface="Comic Sans MS" panose="030F0702030302020204" pitchFamily="66" charset="0"/>
              </a:rPr>
              <a:t>King Charles II </a:t>
            </a:r>
            <a:r>
              <a:rPr lang="en-GB" sz="1050" dirty="0">
                <a:solidFill>
                  <a:schemeClr val="tx1"/>
                </a:solidFill>
                <a:latin typeface="Comic Sans MS" panose="030F0702030302020204" pitchFamily="66" charset="0"/>
              </a:rPr>
              <a:t>was keen to promote new scientific discoveries.  He formed the </a:t>
            </a:r>
            <a:r>
              <a:rPr lang="en-GB" sz="1050" b="1" dirty="0">
                <a:solidFill>
                  <a:schemeClr val="tx1"/>
                </a:solidFill>
                <a:latin typeface="Comic Sans MS" panose="030F0702030302020204" pitchFamily="66" charset="0"/>
              </a:rPr>
              <a:t>Royal Society</a:t>
            </a:r>
            <a:r>
              <a:rPr lang="en-GB" sz="1050" dirty="0">
                <a:solidFill>
                  <a:schemeClr val="tx1"/>
                </a:solidFill>
                <a:latin typeface="Comic Sans MS" panose="030F0702030302020204" pitchFamily="66" charset="0"/>
              </a:rPr>
              <a:t>.  This became a place for modern scientists to discuss their new ideas and carry out experiments.  The group still meet today.</a:t>
            </a:r>
          </a:p>
        </p:txBody>
      </p:sp>
      <p:sp>
        <p:nvSpPr>
          <p:cNvPr id="15" name="Rectangle: Rounded Corners 14">
            <a:extLst>
              <a:ext uri="{FF2B5EF4-FFF2-40B4-BE49-F238E27FC236}">
                <a16:creationId xmlns:a16="http://schemas.microsoft.com/office/drawing/2014/main" id="{B2628E08-FAEA-271C-17F9-15443C9E5653}"/>
              </a:ext>
            </a:extLst>
          </p:cNvPr>
          <p:cNvSpPr/>
          <p:nvPr/>
        </p:nvSpPr>
        <p:spPr>
          <a:xfrm>
            <a:off x="152400" y="2632859"/>
            <a:ext cx="1837480" cy="2078555"/>
          </a:xfrm>
          <a:custGeom>
            <a:avLst/>
            <a:gdLst>
              <a:gd name="connsiteX0" fmla="*/ 0 w 1837480"/>
              <a:gd name="connsiteY0" fmla="*/ 98765 h 2078555"/>
              <a:gd name="connsiteX1" fmla="*/ 98765 w 1837480"/>
              <a:gd name="connsiteY1" fmla="*/ 0 h 2078555"/>
              <a:gd name="connsiteX2" fmla="*/ 596217 w 1837480"/>
              <a:gd name="connsiteY2" fmla="*/ 0 h 2078555"/>
              <a:gd name="connsiteX3" fmla="*/ 1159266 w 1837480"/>
              <a:gd name="connsiteY3" fmla="*/ 0 h 2078555"/>
              <a:gd name="connsiteX4" fmla="*/ 1738715 w 1837480"/>
              <a:gd name="connsiteY4" fmla="*/ 0 h 2078555"/>
              <a:gd name="connsiteX5" fmla="*/ 1837480 w 1837480"/>
              <a:gd name="connsiteY5" fmla="*/ 98765 h 2078555"/>
              <a:gd name="connsiteX6" fmla="*/ 1837480 w 1837480"/>
              <a:gd name="connsiteY6" fmla="*/ 706963 h 2078555"/>
              <a:gd name="connsiteX7" fmla="*/ 1837480 w 1837480"/>
              <a:gd name="connsiteY7" fmla="*/ 1296351 h 2078555"/>
              <a:gd name="connsiteX8" fmla="*/ 1837480 w 1837480"/>
              <a:gd name="connsiteY8" fmla="*/ 1979790 h 2078555"/>
              <a:gd name="connsiteX9" fmla="*/ 1738715 w 1837480"/>
              <a:gd name="connsiteY9" fmla="*/ 2078555 h 2078555"/>
              <a:gd name="connsiteX10" fmla="*/ 1208465 w 1837480"/>
              <a:gd name="connsiteY10" fmla="*/ 2078555 h 2078555"/>
              <a:gd name="connsiteX11" fmla="*/ 661815 w 1837480"/>
              <a:gd name="connsiteY11" fmla="*/ 2078555 h 2078555"/>
              <a:gd name="connsiteX12" fmla="*/ 98765 w 1837480"/>
              <a:gd name="connsiteY12" fmla="*/ 2078555 h 2078555"/>
              <a:gd name="connsiteX13" fmla="*/ 0 w 1837480"/>
              <a:gd name="connsiteY13" fmla="*/ 1979790 h 2078555"/>
              <a:gd name="connsiteX14" fmla="*/ 0 w 1837480"/>
              <a:gd name="connsiteY14" fmla="*/ 1371592 h 2078555"/>
              <a:gd name="connsiteX15" fmla="*/ 0 w 1837480"/>
              <a:gd name="connsiteY15" fmla="*/ 763394 h 2078555"/>
              <a:gd name="connsiteX16" fmla="*/ 0 w 1837480"/>
              <a:gd name="connsiteY16" fmla="*/ 98765 h 2078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37480" h="2078555" fill="none" extrusionOk="0">
                <a:moveTo>
                  <a:pt x="0" y="98765"/>
                </a:moveTo>
                <a:cubicBezTo>
                  <a:pt x="3690" y="41840"/>
                  <a:pt x="47632" y="-3254"/>
                  <a:pt x="98765" y="0"/>
                </a:cubicBezTo>
                <a:cubicBezTo>
                  <a:pt x="286371" y="-9685"/>
                  <a:pt x="416285" y="-17430"/>
                  <a:pt x="596217" y="0"/>
                </a:cubicBezTo>
                <a:cubicBezTo>
                  <a:pt x="776149" y="17430"/>
                  <a:pt x="921525" y="-22317"/>
                  <a:pt x="1159266" y="0"/>
                </a:cubicBezTo>
                <a:cubicBezTo>
                  <a:pt x="1397007" y="22317"/>
                  <a:pt x="1605895" y="-11533"/>
                  <a:pt x="1738715" y="0"/>
                </a:cubicBezTo>
                <a:cubicBezTo>
                  <a:pt x="1785532" y="7848"/>
                  <a:pt x="1833111" y="42889"/>
                  <a:pt x="1837480" y="98765"/>
                </a:cubicBezTo>
                <a:cubicBezTo>
                  <a:pt x="1810658" y="246489"/>
                  <a:pt x="1841290" y="431894"/>
                  <a:pt x="1837480" y="706963"/>
                </a:cubicBezTo>
                <a:cubicBezTo>
                  <a:pt x="1833670" y="982032"/>
                  <a:pt x="1809479" y="1126859"/>
                  <a:pt x="1837480" y="1296351"/>
                </a:cubicBezTo>
                <a:cubicBezTo>
                  <a:pt x="1865481" y="1465843"/>
                  <a:pt x="1831808" y="1785502"/>
                  <a:pt x="1837480" y="1979790"/>
                </a:cubicBezTo>
                <a:cubicBezTo>
                  <a:pt x="1844823" y="2025151"/>
                  <a:pt x="1796096" y="2066880"/>
                  <a:pt x="1738715" y="2078555"/>
                </a:cubicBezTo>
                <a:cubicBezTo>
                  <a:pt x="1493543" y="2063804"/>
                  <a:pt x="1471580" y="2093408"/>
                  <a:pt x="1208465" y="2078555"/>
                </a:cubicBezTo>
                <a:cubicBezTo>
                  <a:pt x="945350" y="2063703"/>
                  <a:pt x="771292" y="2102991"/>
                  <a:pt x="661815" y="2078555"/>
                </a:cubicBezTo>
                <a:cubicBezTo>
                  <a:pt x="552338" y="2054120"/>
                  <a:pt x="222338" y="2075809"/>
                  <a:pt x="98765" y="2078555"/>
                </a:cubicBezTo>
                <a:cubicBezTo>
                  <a:pt x="36677" y="2081380"/>
                  <a:pt x="-4532" y="2036407"/>
                  <a:pt x="0" y="1979790"/>
                </a:cubicBezTo>
                <a:cubicBezTo>
                  <a:pt x="1698" y="1703325"/>
                  <a:pt x="-6229" y="1640674"/>
                  <a:pt x="0" y="1371592"/>
                </a:cubicBezTo>
                <a:cubicBezTo>
                  <a:pt x="6229" y="1102510"/>
                  <a:pt x="-186" y="966593"/>
                  <a:pt x="0" y="763394"/>
                </a:cubicBezTo>
                <a:cubicBezTo>
                  <a:pt x="186" y="560195"/>
                  <a:pt x="-26022" y="405169"/>
                  <a:pt x="0" y="98765"/>
                </a:cubicBezTo>
                <a:close/>
              </a:path>
              <a:path w="1837480" h="2078555" stroke="0" extrusionOk="0">
                <a:moveTo>
                  <a:pt x="0" y="98765"/>
                </a:moveTo>
                <a:cubicBezTo>
                  <a:pt x="4284" y="54261"/>
                  <a:pt x="45648" y="-522"/>
                  <a:pt x="98765" y="0"/>
                </a:cubicBezTo>
                <a:cubicBezTo>
                  <a:pt x="287781" y="-14810"/>
                  <a:pt x="420242" y="3293"/>
                  <a:pt x="596217" y="0"/>
                </a:cubicBezTo>
                <a:cubicBezTo>
                  <a:pt x="772192" y="-3293"/>
                  <a:pt x="1044732" y="-16434"/>
                  <a:pt x="1159266" y="0"/>
                </a:cubicBezTo>
                <a:cubicBezTo>
                  <a:pt x="1273800" y="16434"/>
                  <a:pt x="1607886" y="24085"/>
                  <a:pt x="1738715" y="0"/>
                </a:cubicBezTo>
                <a:cubicBezTo>
                  <a:pt x="1783930" y="7047"/>
                  <a:pt x="1837037" y="46126"/>
                  <a:pt x="1837480" y="98765"/>
                </a:cubicBezTo>
                <a:cubicBezTo>
                  <a:pt x="1822128" y="401559"/>
                  <a:pt x="1869444" y="553204"/>
                  <a:pt x="1837480" y="744584"/>
                </a:cubicBezTo>
                <a:cubicBezTo>
                  <a:pt x="1805516" y="935964"/>
                  <a:pt x="1849386" y="1133328"/>
                  <a:pt x="1837480" y="1352782"/>
                </a:cubicBezTo>
                <a:cubicBezTo>
                  <a:pt x="1825574" y="1572236"/>
                  <a:pt x="1842607" y="1704708"/>
                  <a:pt x="1837480" y="1979790"/>
                </a:cubicBezTo>
                <a:cubicBezTo>
                  <a:pt x="1838413" y="2035566"/>
                  <a:pt x="1794135" y="2072664"/>
                  <a:pt x="1738715" y="2078555"/>
                </a:cubicBezTo>
                <a:cubicBezTo>
                  <a:pt x="1493709" y="2103588"/>
                  <a:pt x="1460621" y="2079295"/>
                  <a:pt x="1208465" y="2078555"/>
                </a:cubicBezTo>
                <a:cubicBezTo>
                  <a:pt x="956309" y="2077816"/>
                  <a:pt x="920519" y="2059075"/>
                  <a:pt x="678214" y="2078555"/>
                </a:cubicBezTo>
                <a:cubicBezTo>
                  <a:pt x="435909" y="2098035"/>
                  <a:pt x="299679" y="2100518"/>
                  <a:pt x="98765" y="2078555"/>
                </a:cubicBezTo>
                <a:cubicBezTo>
                  <a:pt x="43388" y="2087206"/>
                  <a:pt x="5610" y="2033246"/>
                  <a:pt x="0" y="1979790"/>
                </a:cubicBezTo>
                <a:cubicBezTo>
                  <a:pt x="15396" y="1722892"/>
                  <a:pt x="-32418" y="1539924"/>
                  <a:pt x="0" y="1315161"/>
                </a:cubicBezTo>
                <a:cubicBezTo>
                  <a:pt x="32418" y="1090398"/>
                  <a:pt x="28425" y="981200"/>
                  <a:pt x="0" y="669343"/>
                </a:cubicBezTo>
                <a:cubicBezTo>
                  <a:pt x="-28425" y="357486"/>
                  <a:pt x="-4703" y="215342"/>
                  <a:pt x="0" y="98765"/>
                </a:cubicBezTo>
                <a:close/>
              </a:path>
            </a:pathLst>
          </a:custGeom>
          <a:solidFill>
            <a:schemeClr val="bg1"/>
          </a:solidFill>
          <a:ln w="28575">
            <a:solidFill>
              <a:schemeClr val="bg2">
                <a:lumMod val="50000"/>
              </a:schemeClr>
            </a:solidFill>
            <a:extLst>
              <a:ext uri="{C807C97D-BFC1-408E-A445-0C87EB9F89A2}">
                <ask:lineSketchStyleProps xmlns:ask="http://schemas.microsoft.com/office/drawing/2018/sketchyshapes" xmlns="" sd="2141013661">
                  <a:prstGeom prst="roundRect">
                    <a:avLst>
                      <a:gd name="adj" fmla="val 5375"/>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050" b="1" dirty="0">
                <a:solidFill>
                  <a:schemeClr val="accent6">
                    <a:lumMod val="50000"/>
                  </a:schemeClr>
                </a:solidFill>
                <a:latin typeface="Comic Sans MS" panose="030F0702030302020204" pitchFamily="66" charset="0"/>
              </a:rPr>
              <a:t>1662</a:t>
            </a:r>
          </a:p>
          <a:p>
            <a:r>
              <a:rPr lang="en-GB" sz="1050" b="1" dirty="0">
                <a:solidFill>
                  <a:schemeClr val="accent5">
                    <a:lumMod val="50000"/>
                  </a:schemeClr>
                </a:solidFill>
                <a:latin typeface="Comic Sans MS" panose="030F0702030302020204" pitchFamily="66" charset="0"/>
              </a:rPr>
              <a:t>King Charles II </a:t>
            </a:r>
            <a:r>
              <a:rPr lang="en-GB" sz="1050" dirty="0">
                <a:solidFill>
                  <a:schemeClr val="tx1"/>
                </a:solidFill>
                <a:latin typeface="Comic Sans MS" panose="030F0702030302020204" pitchFamily="66" charset="0"/>
              </a:rPr>
              <a:t>also wanted more breakthroughs in the study of the human body.  He went against the wishes of the Church and increased the number of </a:t>
            </a:r>
            <a:r>
              <a:rPr lang="en-GB" sz="1050" b="1" dirty="0">
                <a:solidFill>
                  <a:schemeClr val="tx1"/>
                </a:solidFill>
                <a:latin typeface="Comic Sans MS" panose="030F0702030302020204" pitchFamily="66" charset="0"/>
              </a:rPr>
              <a:t>dead bodies </a:t>
            </a:r>
            <a:r>
              <a:rPr lang="en-GB" sz="1050" dirty="0">
                <a:solidFill>
                  <a:schemeClr val="tx1"/>
                </a:solidFill>
                <a:latin typeface="Comic Sans MS" panose="030F0702030302020204" pitchFamily="66" charset="0"/>
              </a:rPr>
              <a:t>for doctors to study.  The bodies were all from executed criminals.</a:t>
            </a:r>
          </a:p>
        </p:txBody>
      </p:sp>
      <p:sp>
        <p:nvSpPr>
          <p:cNvPr id="31" name="Arrow: Right 30">
            <a:extLst>
              <a:ext uri="{FF2B5EF4-FFF2-40B4-BE49-F238E27FC236}">
                <a16:creationId xmlns:a16="http://schemas.microsoft.com/office/drawing/2014/main" id="{8AE236F8-58DB-D3F2-DC86-0DA2F91E7176}"/>
              </a:ext>
            </a:extLst>
          </p:cNvPr>
          <p:cNvSpPr/>
          <p:nvPr/>
        </p:nvSpPr>
        <p:spPr>
          <a:xfrm rot="10228960">
            <a:off x="4749365" y="2764230"/>
            <a:ext cx="327286" cy="171313"/>
          </a:xfrm>
          <a:custGeom>
            <a:avLst/>
            <a:gdLst>
              <a:gd name="connsiteX0" fmla="*/ 0 w 327286"/>
              <a:gd name="connsiteY0" fmla="*/ 42828 h 171313"/>
              <a:gd name="connsiteX1" fmla="*/ 241630 w 327286"/>
              <a:gd name="connsiteY1" fmla="*/ 42828 h 171313"/>
              <a:gd name="connsiteX2" fmla="*/ 241630 w 327286"/>
              <a:gd name="connsiteY2" fmla="*/ 0 h 171313"/>
              <a:gd name="connsiteX3" fmla="*/ 327286 w 327286"/>
              <a:gd name="connsiteY3" fmla="*/ 85657 h 171313"/>
              <a:gd name="connsiteX4" fmla="*/ 241630 w 327286"/>
              <a:gd name="connsiteY4" fmla="*/ 171313 h 171313"/>
              <a:gd name="connsiteX5" fmla="*/ 241630 w 327286"/>
              <a:gd name="connsiteY5" fmla="*/ 128485 h 171313"/>
              <a:gd name="connsiteX6" fmla="*/ 0 w 327286"/>
              <a:gd name="connsiteY6" fmla="*/ 128485 h 171313"/>
              <a:gd name="connsiteX7" fmla="*/ 0 w 327286"/>
              <a:gd name="connsiteY7" fmla="*/ 42828 h 17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286" h="171313" fill="none" extrusionOk="0">
                <a:moveTo>
                  <a:pt x="0" y="42828"/>
                </a:moveTo>
                <a:cubicBezTo>
                  <a:pt x="59930" y="53692"/>
                  <a:pt x="205567" y="38509"/>
                  <a:pt x="241630" y="42828"/>
                </a:cubicBezTo>
                <a:cubicBezTo>
                  <a:pt x="240727" y="36896"/>
                  <a:pt x="240598" y="7903"/>
                  <a:pt x="241630" y="0"/>
                </a:cubicBezTo>
                <a:cubicBezTo>
                  <a:pt x="260794" y="23174"/>
                  <a:pt x="297328" y="69324"/>
                  <a:pt x="327286" y="85657"/>
                </a:cubicBezTo>
                <a:cubicBezTo>
                  <a:pt x="287677" y="111208"/>
                  <a:pt x="270860" y="131680"/>
                  <a:pt x="241630" y="171313"/>
                </a:cubicBezTo>
                <a:cubicBezTo>
                  <a:pt x="242469" y="154351"/>
                  <a:pt x="238523" y="136152"/>
                  <a:pt x="241630" y="128485"/>
                </a:cubicBezTo>
                <a:cubicBezTo>
                  <a:pt x="199531" y="133906"/>
                  <a:pt x="118915" y="129337"/>
                  <a:pt x="0" y="128485"/>
                </a:cubicBezTo>
                <a:cubicBezTo>
                  <a:pt x="-318" y="87853"/>
                  <a:pt x="3659" y="75047"/>
                  <a:pt x="0" y="42828"/>
                </a:cubicBezTo>
                <a:close/>
              </a:path>
              <a:path w="327286" h="171313" stroke="0" extrusionOk="0">
                <a:moveTo>
                  <a:pt x="0" y="42828"/>
                </a:moveTo>
                <a:cubicBezTo>
                  <a:pt x="26185" y="23303"/>
                  <a:pt x="164272" y="44997"/>
                  <a:pt x="241630" y="42828"/>
                </a:cubicBezTo>
                <a:cubicBezTo>
                  <a:pt x="239092" y="27248"/>
                  <a:pt x="239748" y="10939"/>
                  <a:pt x="241630" y="0"/>
                </a:cubicBezTo>
                <a:cubicBezTo>
                  <a:pt x="259276" y="24547"/>
                  <a:pt x="277225" y="50626"/>
                  <a:pt x="327286" y="85657"/>
                </a:cubicBezTo>
                <a:cubicBezTo>
                  <a:pt x="305192" y="96082"/>
                  <a:pt x="279499" y="144887"/>
                  <a:pt x="241630" y="171313"/>
                </a:cubicBezTo>
                <a:cubicBezTo>
                  <a:pt x="241014" y="154252"/>
                  <a:pt x="238000" y="135021"/>
                  <a:pt x="241630" y="128485"/>
                </a:cubicBezTo>
                <a:cubicBezTo>
                  <a:pt x="208885" y="122063"/>
                  <a:pt x="48465" y="111835"/>
                  <a:pt x="0" y="128485"/>
                </a:cubicBezTo>
                <a:cubicBezTo>
                  <a:pt x="-7249" y="92579"/>
                  <a:pt x="-2237" y="68990"/>
                  <a:pt x="0" y="42828"/>
                </a:cubicBezTo>
                <a:close/>
              </a:path>
            </a:pathLst>
          </a:custGeom>
          <a:solidFill>
            <a:schemeClr val="tx1"/>
          </a:solidFill>
          <a:ln w="19050">
            <a:solidFill>
              <a:schemeClr val="tx1"/>
            </a:solidFill>
            <a:extLst>
              <a:ext uri="{C807C97D-BFC1-408E-A445-0C87EB9F89A2}">
                <ask:lineSketchStyleProps xmlns:ask="http://schemas.microsoft.com/office/drawing/2018/sketchyshapes" xmlns="" sd="3690132698">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6" name="Picture 12" descr="Vector illustration of spyglass with brass rings">
            <a:extLst>
              <a:ext uri="{FF2B5EF4-FFF2-40B4-BE49-F238E27FC236}">
                <a16:creationId xmlns:a16="http://schemas.microsoft.com/office/drawing/2014/main" id="{6A3CC789-93FC-D91A-5ACF-C867C6B3AF60}"/>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6880" t="42292" r="6915" b="41818"/>
          <a:stretch/>
        </p:blipFill>
        <p:spPr bwMode="auto">
          <a:xfrm rot="20984850">
            <a:off x="6776743" y="2497111"/>
            <a:ext cx="1320718" cy="2434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D737B2D-528E-A6E4-1C7E-046D4C53AAC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505100">
            <a:off x="5640099" y="2143068"/>
            <a:ext cx="750751" cy="75075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eadstone vector image">
            <a:extLst>
              <a:ext uri="{FF2B5EF4-FFF2-40B4-BE49-F238E27FC236}">
                <a16:creationId xmlns:a16="http://schemas.microsoft.com/office/drawing/2014/main" id="{953C5874-4B36-8DA2-57E6-5EA0A2A6495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4748" y="1853370"/>
            <a:ext cx="647510" cy="79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9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5124"/>
                                        </p:tgtEl>
                                        <p:attrNameLst>
                                          <p:attrName>style.visibility</p:attrName>
                                        </p:attrNameLst>
                                      </p:cBhvr>
                                      <p:to>
                                        <p:strVal val="visible"/>
                                      </p:to>
                                    </p:set>
                                    <p:animEffect transition="in" filter="fade">
                                      <p:cBhvr>
                                        <p:cTn id="46" dur="500"/>
                                        <p:tgtEl>
                                          <p:spTgt spid="5124"/>
                                        </p:tgtEl>
                                      </p:cBhvr>
                                    </p:animEffect>
                                  </p:childTnLst>
                                </p:cTn>
                              </p:par>
                              <p:par>
                                <p:cTn id="47" presetID="10" presetClass="entr" presetSubtype="0" fill="hold" nodeType="withEffect">
                                  <p:stCondLst>
                                    <p:cond delay="0"/>
                                  </p:stCondLst>
                                  <p:childTnLst>
                                    <p:set>
                                      <p:cBhvr>
                                        <p:cTn id="48" dur="1" fill="hold">
                                          <p:stCondLst>
                                            <p:cond delay="0"/>
                                          </p:stCondLst>
                                        </p:cTn>
                                        <p:tgtEl>
                                          <p:spTgt spid="5128"/>
                                        </p:tgtEl>
                                        <p:attrNameLst>
                                          <p:attrName>style.visibility</p:attrName>
                                        </p:attrNameLst>
                                      </p:cBhvr>
                                      <p:to>
                                        <p:strVal val="visible"/>
                                      </p:to>
                                    </p:set>
                                    <p:animEffect transition="in" filter="fade">
                                      <p:cBhvr>
                                        <p:cTn id="49" dur="500"/>
                                        <p:tgtEl>
                                          <p:spTgt spid="5128"/>
                                        </p:tgtEl>
                                      </p:cBhvr>
                                    </p:animEffect>
                                  </p:childTnLst>
                                </p:cTn>
                              </p:par>
                              <p:par>
                                <p:cTn id="50" presetID="10" presetClass="entr" presetSubtype="0" fill="hold" nodeType="withEffect">
                                  <p:stCondLst>
                                    <p:cond delay="0"/>
                                  </p:stCondLst>
                                  <p:childTnLst>
                                    <p:set>
                                      <p:cBhvr>
                                        <p:cTn id="51" dur="1" fill="hold">
                                          <p:stCondLst>
                                            <p:cond delay="0"/>
                                          </p:stCondLst>
                                        </p:cTn>
                                        <p:tgtEl>
                                          <p:spTgt spid="5132"/>
                                        </p:tgtEl>
                                        <p:attrNameLst>
                                          <p:attrName>style.visibility</p:attrName>
                                        </p:attrNameLst>
                                      </p:cBhvr>
                                      <p:to>
                                        <p:strVal val="visible"/>
                                      </p:to>
                                    </p:set>
                                    <p:animEffect transition="in" filter="fade">
                                      <p:cBhvr>
                                        <p:cTn id="52" dur="500"/>
                                        <p:tgtEl>
                                          <p:spTgt spid="51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par>
                                <p:cTn id="77" presetID="10" presetClass="entr" presetSubtype="0" fill="hold" nodeType="withEffect">
                                  <p:stCondLst>
                                    <p:cond delay="0"/>
                                  </p:stCondLst>
                                  <p:childTnLst>
                                    <p:set>
                                      <p:cBhvr>
                                        <p:cTn id="78" dur="1" fill="hold">
                                          <p:stCondLst>
                                            <p:cond delay="0"/>
                                          </p:stCondLst>
                                        </p:cTn>
                                        <p:tgtEl>
                                          <p:spTgt spid="1028"/>
                                        </p:tgtEl>
                                        <p:attrNameLst>
                                          <p:attrName>style.visibility</p:attrName>
                                        </p:attrNameLst>
                                      </p:cBhvr>
                                      <p:to>
                                        <p:strVal val="visible"/>
                                      </p:to>
                                    </p:set>
                                    <p:animEffect transition="in" filter="fade">
                                      <p:cBhvr>
                                        <p:cTn id="79" dur="500"/>
                                        <p:tgtEl>
                                          <p:spTgt spid="1028"/>
                                        </p:tgtEl>
                                      </p:cBhvr>
                                    </p:animEffect>
                                  </p:childTnLst>
                                </p:cTn>
                              </p:par>
                              <p:par>
                                <p:cTn id="80" presetID="10" presetClass="entr" presetSubtype="0" fill="hold" nodeType="withEffect">
                                  <p:stCondLst>
                                    <p:cond delay="0"/>
                                  </p:stCondLst>
                                  <p:childTnLst>
                                    <p:set>
                                      <p:cBhvr>
                                        <p:cTn id="81" dur="1" fill="hold">
                                          <p:stCondLst>
                                            <p:cond delay="0"/>
                                          </p:stCondLst>
                                        </p:cTn>
                                        <p:tgtEl>
                                          <p:spTgt spid="1030"/>
                                        </p:tgtEl>
                                        <p:attrNameLst>
                                          <p:attrName>style.visibility</p:attrName>
                                        </p:attrNameLst>
                                      </p:cBhvr>
                                      <p:to>
                                        <p:strVal val="visible"/>
                                      </p:to>
                                    </p:set>
                                    <p:animEffect transition="in" filter="fade">
                                      <p:cBhvr>
                                        <p:cTn id="82" dur="500"/>
                                        <p:tgtEl>
                                          <p:spTgt spid="1030"/>
                                        </p:tgtEl>
                                      </p:cBhvr>
                                    </p:animEffect>
                                  </p:childTnLst>
                                </p:cTn>
                              </p:par>
                              <p:par>
                                <p:cTn id="83" presetID="10" presetClass="entr" presetSubtype="0" fill="hold" nodeType="withEffect">
                                  <p:stCondLst>
                                    <p:cond delay="0"/>
                                  </p:stCondLst>
                                  <p:childTnLst>
                                    <p:set>
                                      <p:cBhvr>
                                        <p:cTn id="84" dur="1" fill="hold">
                                          <p:stCondLst>
                                            <p:cond delay="0"/>
                                          </p:stCondLst>
                                        </p:cTn>
                                        <p:tgtEl>
                                          <p:spTgt spid="1032"/>
                                        </p:tgtEl>
                                        <p:attrNameLst>
                                          <p:attrName>style.visibility</p:attrName>
                                        </p:attrNameLst>
                                      </p:cBhvr>
                                      <p:to>
                                        <p:strVal val="visible"/>
                                      </p:to>
                                    </p:set>
                                    <p:animEffect transition="in" filter="fade">
                                      <p:cBhvr>
                                        <p:cTn id="85" dur="500"/>
                                        <p:tgtEl>
                                          <p:spTgt spid="1032"/>
                                        </p:tgtEl>
                                      </p:cBhvr>
                                    </p:animEffect>
                                  </p:childTnLst>
                                </p:cTn>
                              </p:par>
                              <p:par>
                                <p:cTn id="86" presetID="10" presetClass="entr" presetSubtype="0" fill="hold" nodeType="withEffect">
                                  <p:stCondLst>
                                    <p:cond delay="0"/>
                                  </p:stCondLst>
                                  <p:childTnLst>
                                    <p:set>
                                      <p:cBhvr>
                                        <p:cTn id="87" dur="1" fill="hold">
                                          <p:stCondLst>
                                            <p:cond delay="0"/>
                                          </p:stCondLst>
                                        </p:cTn>
                                        <p:tgtEl>
                                          <p:spTgt spid="1034"/>
                                        </p:tgtEl>
                                        <p:attrNameLst>
                                          <p:attrName>style.visibility</p:attrName>
                                        </p:attrNameLst>
                                      </p:cBhvr>
                                      <p:to>
                                        <p:strVal val="visible"/>
                                      </p:to>
                                    </p:set>
                                    <p:animEffect transition="in" filter="fade">
                                      <p:cBhvr>
                                        <p:cTn id="88" dur="500"/>
                                        <p:tgtEl>
                                          <p:spTgt spid="103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500"/>
                                        <p:tgtEl>
                                          <p:spTgt spid="1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500"/>
                                        <p:tgtEl>
                                          <p:spTgt spid="3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fade">
                                      <p:cBhvr>
                                        <p:cTn id="97" dur="500"/>
                                        <p:tgtEl>
                                          <p:spTgt spid="2"/>
                                        </p:tgtEl>
                                      </p:cBhvr>
                                    </p:animEffect>
                                  </p:childTnLst>
                                </p:cTn>
                              </p:par>
                              <p:par>
                                <p:cTn id="98" presetID="10" presetClass="entr" presetSubtype="0" fill="hold" nodeType="with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500"/>
                                        <p:tgtEl>
                                          <p:spTgt spid="2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fade">
                                      <p:cBhvr>
                                        <p:cTn id="103" dur="500"/>
                                        <p:tgtEl>
                                          <p:spTgt spid="1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fade">
                                      <p:cBhvr>
                                        <p:cTn id="106" dur="500"/>
                                        <p:tgtEl>
                                          <p:spTgt spid="1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fade">
                                      <p:cBhvr>
                                        <p:cTn id="109" dur="500"/>
                                        <p:tgtEl>
                                          <p:spTgt spid="31"/>
                                        </p:tgtEl>
                                      </p:cBhvr>
                                    </p:animEffect>
                                  </p:childTnLst>
                                </p:cTn>
                              </p:par>
                              <p:par>
                                <p:cTn id="110" presetID="10" presetClass="entr" presetSubtype="0" fill="hold" nodeType="withEffect">
                                  <p:stCondLst>
                                    <p:cond delay="0"/>
                                  </p:stCondLst>
                                  <p:childTnLst>
                                    <p:set>
                                      <p:cBhvr>
                                        <p:cTn id="111" dur="1" fill="hold">
                                          <p:stCondLst>
                                            <p:cond delay="0"/>
                                          </p:stCondLst>
                                        </p:cTn>
                                        <p:tgtEl>
                                          <p:spTgt spid="1036"/>
                                        </p:tgtEl>
                                        <p:attrNameLst>
                                          <p:attrName>style.visibility</p:attrName>
                                        </p:attrNameLst>
                                      </p:cBhvr>
                                      <p:to>
                                        <p:strVal val="visible"/>
                                      </p:to>
                                    </p:set>
                                    <p:animEffect transition="in" filter="fade">
                                      <p:cBhvr>
                                        <p:cTn id="112" dur="500"/>
                                        <p:tgtEl>
                                          <p:spTgt spid="1036"/>
                                        </p:tgtEl>
                                      </p:cBhvr>
                                    </p:animEffect>
                                  </p:childTnLst>
                                </p:cTn>
                              </p:par>
                              <p:par>
                                <p:cTn id="113" presetID="10" presetClass="entr" presetSubtype="0" fill="hold" nodeType="withEffect">
                                  <p:stCondLst>
                                    <p:cond delay="0"/>
                                  </p:stCondLst>
                                  <p:childTnLst>
                                    <p:set>
                                      <p:cBhvr>
                                        <p:cTn id="114" dur="1" fill="hold">
                                          <p:stCondLst>
                                            <p:cond delay="0"/>
                                          </p:stCondLst>
                                        </p:cTn>
                                        <p:tgtEl>
                                          <p:spTgt spid="1038"/>
                                        </p:tgtEl>
                                        <p:attrNameLst>
                                          <p:attrName>style.visibility</p:attrName>
                                        </p:attrNameLst>
                                      </p:cBhvr>
                                      <p:to>
                                        <p:strVal val="visible"/>
                                      </p:to>
                                    </p:set>
                                    <p:animEffect transition="in" filter="fade">
                                      <p:cBhvr>
                                        <p:cTn id="115" dur="500"/>
                                        <p:tgtEl>
                                          <p:spTgt spid="1038"/>
                                        </p:tgtEl>
                                      </p:cBhvr>
                                    </p:animEffect>
                                  </p:childTnLst>
                                </p:cTn>
                              </p:par>
                              <p:par>
                                <p:cTn id="116" presetID="10" presetClass="entr" presetSubtype="0" fill="hold" nodeType="withEffect">
                                  <p:stCondLst>
                                    <p:cond delay="0"/>
                                  </p:stCondLst>
                                  <p:childTnLst>
                                    <p:set>
                                      <p:cBhvr>
                                        <p:cTn id="117" dur="1" fill="hold">
                                          <p:stCondLst>
                                            <p:cond delay="0"/>
                                          </p:stCondLst>
                                        </p:cTn>
                                        <p:tgtEl>
                                          <p:spTgt spid="1042"/>
                                        </p:tgtEl>
                                        <p:attrNameLst>
                                          <p:attrName>style.visibility</p:attrName>
                                        </p:attrNameLst>
                                      </p:cBhvr>
                                      <p:to>
                                        <p:strVal val="visible"/>
                                      </p:to>
                                    </p:set>
                                    <p:animEffect transition="in" filter="fade">
                                      <p:cBhvr>
                                        <p:cTn id="118"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2" grpId="0" animBg="1"/>
      <p:bldP spid="13" grpId="0" animBg="1"/>
      <p:bldP spid="16" grpId="0" animBg="1"/>
      <p:bldP spid="17" grpId="0" animBg="1"/>
      <p:bldP spid="19" grpId="0" animBg="1"/>
      <p:bldP spid="20" grpId="0" animBg="1"/>
      <p:bldP spid="24" grpId="0" animBg="1"/>
      <p:bldP spid="25" grpId="0" animBg="1"/>
      <p:bldP spid="26" grpId="0" animBg="1"/>
      <p:bldP spid="27" grpId="0" animBg="1"/>
      <p:bldP spid="28" grpId="0" animBg="1"/>
      <p:bldP spid="30" grpId="0" animBg="1"/>
      <p:bldP spid="33" grpId="0" animBg="1"/>
      <p:bldP spid="34" grpId="0" animBg="1"/>
      <p:bldP spid="11" grpId="0" animBg="1"/>
      <p:bldP spid="32" grpId="0" animBg="1"/>
      <p:bldP spid="2" grpId="0" animBg="1"/>
      <p:bldP spid="14" grpId="0" animBg="1"/>
      <p:bldP spid="15"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4FB8E-A0F6-6A6F-7B5B-D60C429F72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FD18A64-6B53-F9AA-BC79-FE46F837E156}"/>
              </a:ext>
            </a:extLst>
          </p:cNvPr>
          <p:cNvSpPr txBox="1"/>
          <p:nvPr/>
        </p:nvSpPr>
        <p:spPr>
          <a:xfrm>
            <a:off x="325009" y="227652"/>
            <a:ext cx="116242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Comic Sans MS"/>
              </a:rPr>
              <a:t>How useful is </a:t>
            </a:r>
            <a:r>
              <a:rPr lang="en-GB" sz="2800" dirty="0">
                <a:latin typeface="Comic Sans MS"/>
              </a:rPr>
              <a:t>Source A</a:t>
            </a:r>
            <a:r>
              <a:rPr lang="en-GB" sz="2800" b="1" dirty="0">
                <a:latin typeface="Comic Sans MS"/>
              </a:rPr>
              <a:t> to a historian studying the significance of the Scientific Revolution on Europe? [8 marks]</a:t>
            </a:r>
            <a:endParaRPr lang="en-US" b="1" dirty="0"/>
          </a:p>
        </p:txBody>
      </p:sp>
      <p:graphicFrame>
        <p:nvGraphicFramePr>
          <p:cNvPr id="3" name="Table 2">
            <a:extLst>
              <a:ext uri="{FF2B5EF4-FFF2-40B4-BE49-F238E27FC236}">
                <a16:creationId xmlns:a16="http://schemas.microsoft.com/office/drawing/2014/main" id="{32A463D0-BCA4-BB43-87C8-840F7501FD5B}"/>
              </a:ext>
            </a:extLst>
          </p:cNvPr>
          <p:cNvGraphicFramePr>
            <a:graphicFrameLocks noGrp="1"/>
          </p:cNvGraphicFramePr>
          <p:nvPr>
            <p:extLst>
              <p:ext uri="{D42A27DB-BD31-4B8C-83A1-F6EECF244321}">
                <p14:modId xmlns:p14="http://schemas.microsoft.com/office/powerpoint/2010/main" val="1287881734"/>
              </p:ext>
            </p:extLst>
          </p:nvPr>
        </p:nvGraphicFramePr>
        <p:xfrm>
          <a:off x="7336683" y="1560900"/>
          <a:ext cx="4612552" cy="1854200"/>
        </p:xfrm>
        <a:graphic>
          <a:graphicData uri="http://schemas.openxmlformats.org/drawingml/2006/table">
            <a:tbl>
              <a:tblPr firstRow="1" bandRow="1">
                <a:tableStyleId>{5C22544A-7EE6-4342-B048-85BDC9FD1C3A}</a:tableStyleId>
              </a:tblPr>
              <a:tblGrid>
                <a:gridCol w="737614">
                  <a:extLst>
                    <a:ext uri="{9D8B030D-6E8A-4147-A177-3AD203B41FA5}">
                      <a16:colId xmlns:a16="http://schemas.microsoft.com/office/drawing/2014/main" val="4201070208"/>
                    </a:ext>
                  </a:extLst>
                </a:gridCol>
                <a:gridCol w="3874938">
                  <a:extLst>
                    <a:ext uri="{9D8B030D-6E8A-4147-A177-3AD203B41FA5}">
                      <a16:colId xmlns:a16="http://schemas.microsoft.com/office/drawing/2014/main" val="3060660434"/>
                    </a:ext>
                  </a:extLst>
                </a:gridCol>
              </a:tblGrid>
              <a:tr h="370840">
                <a:tc>
                  <a:txBody>
                    <a:bodyPr/>
                    <a:lstStyle/>
                    <a:p>
                      <a:pPr lvl="0">
                        <a:buNone/>
                      </a:pPr>
                      <a:r>
                        <a:rPr lang="en-GB" sz="1400" b="1" dirty="0">
                          <a:solidFill>
                            <a:srgbClr val="FF0000"/>
                          </a:solidFill>
                          <a:latin typeface="Comic Sans MS"/>
                        </a:rPr>
                        <a:t>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b="0" dirty="0">
                          <a:solidFill>
                            <a:srgbClr val="FF0000"/>
                          </a:solidFill>
                          <a:latin typeface="Comic Sans MS"/>
                        </a:rPr>
                        <a:t>D</a:t>
                      </a:r>
                      <a:r>
                        <a:rPr lang="en-GB" sz="1400" b="0" dirty="0">
                          <a:solidFill>
                            <a:schemeClr val="tx1"/>
                          </a:solidFill>
                          <a:latin typeface="Comic Sans MS"/>
                        </a:rPr>
                        <a:t>escribe key features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644821345"/>
                  </a:ext>
                </a:extLst>
              </a:tr>
              <a:tr h="370840">
                <a:tc>
                  <a:txBody>
                    <a:bodyPr/>
                    <a:lstStyle/>
                    <a:p>
                      <a:pPr lvl="0">
                        <a:buNone/>
                      </a:pPr>
                      <a:r>
                        <a:rPr lang="en-GB" sz="1400" b="1" dirty="0">
                          <a:solidFill>
                            <a:srgbClr val="FF0000"/>
                          </a:solidFill>
                          <a:latin typeface="Comic Sans MS"/>
                        </a:rPr>
                        <a:t>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rgbClr val="FF0000"/>
                          </a:solidFill>
                          <a:latin typeface="Comic Sans MS"/>
                        </a:rPr>
                        <a:t>E</a:t>
                      </a:r>
                      <a:r>
                        <a:rPr lang="en-GB" sz="1400" dirty="0">
                          <a:solidFill>
                            <a:schemeClr val="tx1"/>
                          </a:solidFill>
                          <a:latin typeface="Comic Sans MS"/>
                        </a:rPr>
                        <a:t>xplain meaning (inference)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553079595"/>
                  </a:ext>
                </a:extLst>
              </a:tr>
              <a:tr h="370840">
                <a:tc>
                  <a:txBody>
                    <a:bodyPr/>
                    <a:lstStyle/>
                    <a:p>
                      <a:pPr lvl="0">
                        <a:buNone/>
                      </a:pPr>
                      <a:r>
                        <a:rPr lang="en-GB" sz="1400" b="1" dirty="0">
                          <a:solidFill>
                            <a:srgbClr val="FF0000"/>
                          </a:solidFill>
                          <a:latin typeface="Comic Sans MS"/>
                        </a:rPr>
                        <a:t>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rgbClr val="FF0000"/>
                          </a:solidFill>
                          <a:latin typeface="Comic Sans MS"/>
                        </a:rPr>
                        <a:t>E</a:t>
                      </a:r>
                      <a:r>
                        <a:rPr lang="en-GB" sz="1400" dirty="0">
                          <a:solidFill>
                            <a:schemeClr val="tx1"/>
                          </a:solidFill>
                          <a:latin typeface="Comic Sans MS"/>
                        </a:rPr>
                        <a:t>vidence/examples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17104500"/>
                  </a:ext>
                </a:extLst>
              </a:tr>
              <a:tr h="370840">
                <a:tc>
                  <a:txBody>
                    <a:bodyPr/>
                    <a:lstStyle/>
                    <a:p>
                      <a:pPr lvl="0">
                        <a:buNone/>
                      </a:pPr>
                      <a:r>
                        <a:rPr lang="en-GB" sz="1400" b="1" dirty="0">
                          <a:solidFill>
                            <a:srgbClr val="FF0000"/>
                          </a:solidFill>
                          <a:latin typeface="Comic Sans MS"/>
                        </a:rPr>
                        <a:t>P</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rgbClr val="FF0000"/>
                          </a:solidFill>
                          <a:latin typeface="Comic Sans MS"/>
                        </a:rPr>
                        <a:t>P</a:t>
                      </a:r>
                      <a:r>
                        <a:rPr lang="en-GB" sz="1400" dirty="0">
                          <a:solidFill>
                            <a:schemeClr val="tx1"/>
                          </a:solidFill>
                          <a:latin typeface="Comic Sans MS"/>
                        </a:rPr>
                        <a:t>rovenance details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94296777"/>
                  </a:ext>
                </a:extLst>
              </a:tr>
              <a:tr h="370840">
                <a:tc>
                  <a:txBody>
                    <a:bodyPr/>
                    <a:lstStyle/>
                    <a:p>
                      <a:pPr lvl="0">
                        <a:buNone/>
                      </a:pPr>
                      <a:r>
                        <a:rPr lang="en-GB" sz="1400" b="1" dirty="0">
                          <a:solidFill>
                            <a:srgbClr val="FF0000"/>
                          </a:solidFill>
                          <a:latin typeface="Comic Sans MS"/>
                        </a:rPr>
                        <a:t>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rgbClr val="FF0000"/>
                          </a:solidFill>
                          <a:latin typeface="Comic Sans MS"/>
                        </a:rPr>
                        <a:t>E</a:t>
                      </a:r>
                      <a:r>
                        <a:rPr lang="en-GB" sz="1400" dirty="0">
                          <a:solidFill>
                            <a:schemeClr val="tx1"/>
                          </a:solidFill>
                          <a:latin typeface="Comic Sans MS"/>
                        </a:rPr>
                        <a:t>xplain what provenance </a:t>
                      </a:r>
                      <a:r>
                        <a:rPr lang="en-GB" sz="1400" dirty="0">
                          <a:solidFill>
                            <a:srgbClr val="FF0000"/>
                          </a:solidFill>
                          <a:latin typeface="Comic Sans MS"/>
                        </a:rPr>
                        <a:t>r</a:t>
                      </a:r>
                      <a:r>
                        <a:rPr lang="en-GB" sz="1400" dirty="0">
                          <a:solidFill>
                            <a:schemeClr val="tx1"/>
                          </a:solidFill>
                          <a:latin typeface="Comic Sans MS"/>
                        </a:rPr>
                        <a:t>eveals.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37301167"/>
                  </a:ext>
                </a:extLst>
              </a:tr>
            </a:tbl>
          </a:graphicData>
        </a:graphic>
      </p:graphicFrame>
      <p:sp>
        <p:nvSpPr>
          <p:cNvPr id="5" name="TextBox 4">
            <a:extLst>
              <a:ext uri="{FF2B5EF4-FFF2-40B4-BE49-F238E27FC236}">
                <a16:creationId xmlns:a16="http://schemas.microsoft.com/office/drawing/2014/main" id="{81855476-B36A-835B-A7F7-194749AED7B6}"/>
              </a:ext>
            </a:extLst>
          </p:cNvPr>
          <p:cNvSpPr txBox="1"/>
          <p:nvPr/>
        </p:nvSpPr>
        <p:spPr>
          <a:xfrm>
            <a:off x="6832949" y="5347019"/>
            <a:ext cx="5116285" cy="120032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omic Sans MS"/>
              </a:rPr>
              <a:t>An image published in Nicolaus Copernicus’ famous book </a:t>
            </a:r>
            <a:r>
              <a:rPr lang="en-GB" i="1" dirty="0">
                <a:latin typeface="Comic Sans MS"/>
              </a:rPr>
              <a:t>On the Revolutions of the Heavenly Spheres p</a:t>
            </a:r>
            <a:r>
              <a:rPr lang="en-GB" dirty="0">
                <a:latin typeface="Comic Sans MS"/>
              </a:rPr>
              <a:t>ublished in 1543. It was widely circulated across Europe.</a:t>
            </a:r>
          </a:p>
        </p:txBody>
      </p:sp>
      <p:pic>
        <p:nvPicPr>
          <p:cNvPr id="6" name="Picture 5">
            <a:extLst>
              <a:ext uri="{FF2B5EF4-FFF2-40B4-BE49-F238E27FC236}">
                <a16:creationId xmlns:a16="http://schemas.microsoft.com/office/drawing/2014/main" id="{1EF914C3-837E-6CB1-EC7D-1BC79E46315B}"/>
              </a:ext>
            </a:extLst>
          </p:cNvPr>
          <p:cNvPicPr>
            <a:picLocks noChangeAspect="1"/>
          </p:cNvPicPr>
          <p:nvPr/>
        </p:nvPicPr>
        <p:blipFill>
          <a:blip r:embed="rId2"/>
          <a:stretch>
            <a:fillRect/>
          </a:stretch>
        </p:blipFill>
        <p:spPr>
          <a:xfrm>
            <a:off x="325010" y="1181759"/>
            <a:ext cx="6348817" cy="5400191"/>
          </a:xfrm>
          <a:prstGeom prst="rect">
            <a:avLst/>
          </a:prstGeom>
          <a:ln>
            <a:noFill/>
          </a:ln>
        </p:spPr>
      </p:pic>
    </p:spTree>
    <p:extLst>
      <p:ext uri="{BB962C8B-B14F-4D97-AF65-F5344CB8AC3E}">
        <p14:creationId xmlns:p14="http://schemas.microsoft.com/office/powerpoint/2010/main" val="175832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EDEBA-36BD-2B00-4A9D-73D32DDB23B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6DA098-0C72-E99C-3D4F-8AE99BA91418}"/>
              </a:ext>
            </a:extLst>
          </p:cNvPr>
          <p:cNvSpPr txBox="1"/>
          <p:nvPr/>
        </p:nvSpPr>
        <p:spPr>
          <a:xfrm>
            <a:off x="247519" y="237067"/>
            <a:ext cx="117074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Comic Sans MS"/>
              </a:rPr>
              <a:t>How useful is Source A to a historian studying the significance of the Scientific Revolution on Europe? 											[8 marks]</a:t>
            </a:r>
            <a:endParaRPr lang="en-US" b="1" dirty="0"/>
          </a:p>
        </p:txBody>
      </p:sp>
      <p:sp>
        <p:nvSpPr>
          <p:cNvPr id="5" name="TextBox 4">
            <a:extLst>
              <a:ext uri="{FF2B5EF4-FFF2-40B4-BE49-F238E27FC236}">
                <a16:creationId xmlns:a16="http://schemas.microsoft.com/office/drawing/2014/main" id="{C4CF7124-7564-2ACA-E51F-05BDAFEE58CB}"/>
              </a:ext>
            </a:extLst>
          </p:cNvPr>
          <p:cNvSpPr txBox="1"/>
          <p:nvPr/>
        </p:nvSpPr>
        <p:spPr>
          <a:xfrm>
            <a:off x="247519" y="3895577"/>
            <a:ext cx="3295235" cy="203132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omic Sans MS"/>
              </a:rPr>
              <a:t>An image published in Nicolaus Copernicus’ famous book </a:t>
            </a:r>
            <a:r>
              <a:rPr lang="en-GB" i="1" dirty="0">
                <a:latin typeface="Comic Sans MS"/>
              </a:rPr>
              <a:t>On the Revolutions of the Heavenly Spheres p</a:t>
            </a:r>
            <a:r>
              <a:rPr lang="en-GB" dirty="0">
                <a:latin typeface="Comic Sans MS"/>
              </a:rPr>
              <a:t>ublished in 1543. It was widely circulated across Europe.</a:t>
            </a:r>
          </a:p>
        </p:txBody>
      </p:sp>
      <p:pic>
        <p:nvPicPr>
          <p:cNvPr id="6" name="Picture 5">
            <a:extLst>
              <a:ext uri="{FF2B5EF4-FFF2-40B4-BE49-F238E27FC236}">
                <a16:creationId xmlns:a16="http://schemas.microsoft.com/office/drawing/2014/main" id="{B91AAD3F-D730-EDF5-C981-C4DCF19DCA19}"/>
              </a:ext>
            </a:extLst>
          </p:cNvPr>
          <p:cNvPicPr>
            <a:picLocks noChangeAspect="1"/>
          </p:cNvPicPr>
          <p:nvPr/>
        </p:nvPicPr>
        <p:blipFill>
          <a:blip r:embed="rId2"/>
          <a:stretch>
            <a:fillRect/>
          </a:stretch>
        </p:blipFill>
        <p:spPr>
          <a:xfrm>
            <a:off x="247519" y="1091352"/>
            <a:ext cx="3287902" cy="2804225"/>
          </a:xfrm>
          <a:prstGeom prst="rect">
            <a:avLst/>
          </a:prstGeom>
        </p:spPr>
      </p:pic>
      <p:graphicFrame>
        <p:nvGraphicFramePr>
          <p:cNvPr id="7" name="Table 6">
            <a:extLst>
              <a:ext uri="{FF2B5EF4-FFF2-40B4-BE49-F238E27FC236}">
                <a16:creationId xmlns:a16="http://schemas.microsoft.com/office/drawing/2014/main" id="{15A2CE9E-56FB-4539-8C51-CF8631273490}"/>
              </a:ext>
            </a:extLst>
          </p:cNvPr>
          <p:cNvGraphicFramePr>
            <a:graphicFrameLocks noGrp="1"/>
          </p:cNvGraphicFramePr>
          <p:nvPr>
            <p:extLst>
              <p:ext uri="{D42A27DB-BD31-4B8C-83A1-F6EECF244321}">
                <p14:modId xmlns:p14="http://schemas.microsoft.com/office/powerpoint/2010/main" val="4235962369"/>
              </p:ext>
            </p:extLst>
          </p:nvPr>
        </p:nvGraphicFramePr>
        <p:xfrm>
          <a:off x="3655016" y="878237"/>
          <a:ext cx="8301812" cy="5882640"/>
        </p:xfrm>
        <a:graphic>
          <a:graphicData uri="http://schemas.openxmlformats.org/drawingml/2006/table">
            <a:tbl>
              <a:tblPr firstRow="1" bandRow="1">
                <a:tableStyleId>{5C22544A-7EE6-4342-B048-85BDC9FD1C3A}</a:tableStyleId>
              </a:tblPr>
              <a:tblGrid>
                <a:gridCol w="8301812">
                  <a:extLst>
                    <a:ext uri="{9D8B030D-6E8A-4147-A177-3AD203B41FA5}">
                      <a16:colId xmlns:a16="http://schemas.microsoft.com/office/drawing/2014/main" val="3714720125"/>
                    </a:ext>
                  </a:extLst>
                </a:gridCol>
              </a:tblGrid>
              <a:tr h="370840">
                <a:tc>
                  <a:txBody>
                    <a:bodyPr/>
                    <a:lstStyle/>
                    <a:p>
                      <a:r>
                        <a:rPr lang="en-GB" sz="1400" b="1" dirty="0">
                          <a:solidFill>
                            <a:schemeClr val="tx1"/>
                          </a:solidFill>
                          <a:latin typeface="Comic Sans MS"/>
                        </a:rPr>
                        <a:t>1.Describe key features … </a:t>
                      </a:r>
                      <a:r>
                        <a:rPr lang="en-GB" sz="1400" b="1" dirty="0">
                          <a:solidFill>
                            <a:srgbClr val="FF0000"/>
                          </a:solidFill>
                          <a:latin typeface="Comic Sans MS"/>
                        </a:rPr>
                        <a:t>Source A shows …</a:t>
                      </a:r>
                    </a:p>
                    <a:p>
                      <a:endParaRPr lang="en-GB" sz="1400" b="1" dirty="0">
                        <a:solidFill>
                          <a:srgbClr val="FF0000"/>
                        </a:solidFill>
                        <a:latin typeface="Comic Sans MS"/>
                      </a:endParaRPr>
                    </a:p>
                    <a:p>
                      <a:endParaRPr lang="en-GB" sz="1400" b="1" dirty="0">
                        <a:solidFill>
                          <a:srgbClr val="FF0000"/>
                        </a:solidFill>
                        <a:latin typeface="Comic Sans MS"/>
                      </a:endParaRPr>
                    </a:p>
                    <a:p>
                      <a:pPr lvl="0">
                        <a:buNone/>
                      </a:pPr>
                      <a:endParaRPr lang="en-GB" sz="1400" b="1"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352596614"/>
                  </a:ext>
                </a:extLst>
              </a:tr>
              <a:tr h="370840">
                <a:tc>
                  <a:txBody>
                    <a:bodyPr/>
                    <a:lstStyle/>
                    <a:p>
                      <a:r>
                        <a:rPr lang="en-GB" sz="1400" b="1" dirty="0">
                          <a:solidFill>
                            <a:schemeClr val="tx1"/>
                          </a:solidFill>
                          <a:latin typeface="Comic Sans MS"/>
                        </a:rPr>
                        <a:t>2. Explain meaning (inference) … </a:t>
                      </a:r>
                      <a:r>
                        <a:rPr lang="en-GB" sz="1400" b="1" dirty="0">
                          <a:solidFill>
                            <a:srgbClr val="FF0000"/>
                          </a:solidFill>
                          <a:latin typeface="Comic Sans MS"/>
                        </a:rPr>
                        <a:t>This suggests that …</a:t>
                      </a:r>
                    </a:p>
                    <a:p>
                      <a:endParaRPr lang="en-GB" sz="1400" b="1" dirty="0">
                        <a:solidFill>
                          <a:srgbClr val="FF0000"/>
                        </a:solidFill>
                        <a:latin typeface="Comic Sans MS"/>
                      </a:endParaRPr>
                    </a:p>
                    <a:p>
                      <a:endParaRPr lang="en-GB" sz="1400" b="1" dirty="0">
                        <a:solidFill>
                          <a:srgbClr val="FF0000"/>
                        </a:solidFill>
                        <a:latin typeface="Comic Sans MS"/>
                      </a:endParaRPr>
                    </a:p>
                    <a:p>
                      <a:pPr lvl="0">
                        <a:buNone/>
                      </a:pPr>
                      <a:endParaRPr lang="en-GB" sz="1400" b="1"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56574501"/>
                  </a:ext>
                </a:extLst>
              </a:tr>
              <a:tr h="370840">
                <a:tc>
                  <a:txBody>
                    <a:bodyPr/>
                    <a:lstStyle/>
                    <a:p>
                      <a:r>
                        <a:rPr lang="en-GB" sz="1400" b="1" dirty="0">
                          <a:solidFill>
                            <a:schemeClr val="tx1"/>
                          </a:solidFill>
                          <a:latin typeface="Comic Sans MS"/>
                        </a:rPr>
                        <a:t>3. Evidence/examples … </a:t>
                      </a:r>
                      <a:r>
                        <a:rPr lang="en-GB" sz="1400" b="1" dirty="0">
                          <a:solidFill>
                            <a:srgbClr val="FF0000"/>
                          </a:solidFill>
                          <a:latin typeface="Comic Sans MS"/>
                        </a:rPr>
                        <a:t>This is useful because I know that …</a:t>
                      </a:r>
                    </a:p>
                    <a:p>
                      <a:endParaRPr lang="en-GB" sz="1400" b="1" dirty="0">
                        <a:solidFill>
                          <a:srgbClr val="FF0000"/>
                        </a:solidFill>
                        <a:latin typeface="Comic Sans MS"/>
                      </a:endParaRPr>
                    </a:p>
                    <a:p>
                      <a:endParaRPr lang="en-GB" sz="1400" b="1" dirty="0">
                        <a:solidFill>
                          <a:srgbClr val="FF0000"/>
                        </a:solidFill>
                        <a:latin typeface="Comic Sans MS"/>
                      </a:endParaRPr>
                    </a:p>
                    <a:p>
                      <a:pPr lvl="0">
                        <a:buNone/>
                      </a:pPr>
                      <a:endParaRPr lang="en-GB" sz="1400" b="1"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00659411"/>
                  </a:ext>
                </a:extLst>
              </a:tr>
              <a:tr h="370840">
                <a:tc>
                  <a:txBody>
                    <a:bodyPr/>
                    <a:lstStyle/>
                    <a:p>
                      <a:r>
                        <a:rPr lang="en-GB" sz="1400" b="1" dirty="0">
                          <a:solidFill>
                            <a:schemeClr val="tx1"/>
                          </a:solidFill>
                          <a:latin typeface="Comic Sans MS"/>
                        </a:rPr>
                        <a:t>4. Provenance details … </a:t>
                      </a:r>
                      <a:r>
                        <a:rPr lang="en-GB" sz="1400" b="1" dirty="0">
                          <a:solidFill>
                            <a:srgbClr val="FF0000"/>
                          </a:solidFill>
                          <a:latin typeface="Comic Sans MS"/>
                        </a:rPr>
                        <a:t>The source was …</a:t>
                      </a:r>
                    </a:p>
                    <a:p>
                      <a:endParaRPr lang="en-GB" sz="1400" b="1" dirty="0">
                        <a:solidFill>
                          <a:srgbClr val="FF0000"/>
                        </a:solidFill>
                        <a:latin typeface="Comic Sans MS"/>
                      </a:endParaRPr>
                    </a:p>
                    <a:p>
                      <a:endParaRPr lang="en-GB" sz="1400" b="1" dirty="0">
                        <a:solidFill>
                          <a:srgbClr val="FF0000"/>
                        </a:solidFill>
                        <a:latin typeface="Comic Sans MS"/>
                      </a:endParaRPr>
                    </a:p>
                    <a:p>
                      <a:pPr lvl="0">
                        <a:buNone/>
                      </a:pPr>
                      <a:endParaRPr lang="en-GB" sz="1400" b="1"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90814924"/>
                  </a:ext>
                </a:extLst>
              </a:tr>
              <a:tr h="370840">
                <a:tc>
                  <a:txBody>
                    <a:bodyPr/>
                    <a:lstStyle/>
                    <a:p>
                      <a:r>
                        <a:rPr lang="en-GB" sz="1400" b="1" dirty="0">
                          <a:solidFill>
                            <a:schemeClr val="tx1"/>
                          </a:solidFill>
                          <a:latin typeface="Comic Sans MS"/>
                        </a:rPr>
                        <a:t>5. Explain what the provenance reveals … </a:t>
                      </a:r>
                      <a:r>
                        <a:rPr lang="en-GB" sz="1400" b="1" dirty="0">
                          <a:solidFill>
                            <a:srgbClr val="FF0000"/>
                          </a:solidFill>
                          <a:latin typeface="Comic Sans MS"/>
                        </a:rPr>
                        <a:t>This is useful because it shows, demonstrates, highlights …</a:t>
                      </a:r>
                    </a:p>
                    <a:p>
                      <a:endParaRPr lang="en-GB" sz="1400" b="1" dirty="0">
                        <a:solidFill>
                          <a:srgbClr val="FF0000"/>
                        </a:solidFill>
                        <a:latin typeface="Comic Sans MS"/>
                      </a:endParaRPr>
                    </a:p>
                    <a:p>
                      <a:endParaRPr lang="en-GB" sz="1400" b="1" dirty="0">
                        <a:solidFill>
                          <a:srgbClr val="FF0000"/>
                        </a:solidFill>
                        <a:latin typeface="Comic Sans MS"/>
                      </a:endParaRPr>
                    </a:p>
                    <a:p>
                      <a:endParaRPr lang="en-GB" sz="1400" b="1" dirty="0">
                        <a:solidFill>
                          <a:srgbClr val="FF0000"/>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703097470"/>
                  </a:ext>
                </a:extLst>
              </a:tr>
              <a:tr h="370840">
                <a:tc>
                  <a:txBody>
                    <a:bodyPr/>
                    <a:lstStyle/>
                    <a:p>
                      <a:r>
                        <a:rPr lang="en-GB" sz="1400" b="1" dirty="0">
                          <a:solidFill>
                            <a:schemeClr val="tx1"/>
                          </a:solidFill>
                          <a:latin typeface="Comic Sans MS"/>
                        </a:rPr>
                        <a:t>6. Decide how useful (judgement) … </a:t>
                      </a:r>
                      <a:r>
                        <a:rPr lang="en-GB" sz="1400" b="1" dirty="0">
                          <a:solidFill>
                            <a:srgbClr val="FF0000"/>
                          </a:solidFill>
                          <a:latin typeface="Comic Sans MS"/>
                        </a:rPr>
                        <a:t>To conclude, Source A is useful because …</a:t>
                      </a:r>
                    </a:p>
                    <a:p>
                      <a:endParaRPr lang="en-GB" sz="1400" b="1" dirty="0">
                        <a:solidFill>
                          <a:srgbClr val="FF0000"/>
                        </a:solidFill>
                        <a:latin typeface="Comic Sans MS"/>
                      </a:endParaRPr>
                    </a:p>
                    <a:p>
                      <a:endParaRPr lang="en-GB" sz="1400" b="1" dirty="0">
                        <a:solidFill>
                          <a:srgbClr val="FF0000"/>
                        </a:solidFill>
                        <a:latin typeface="Comic Sans MS"/>
                      </a:endParaRPr>
                    </a:p>
                    <a:p>
                      <a:pPr lvl="0">
                        <a:buNone/>
                      </a:pPr>
                      <a:endParaRPr lang="en-GB" sz="1400" b="1" dirty="0">
                        <a:solidFill>
                          <a:schemeClr val="tx1"/>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168135556"/>
                  </a:ext>
                </a:extLst>
              </a:tr>
            </a:tbl>
          </a:graphicData>
        </a:graphic>
      </p:graphicFrame>
    </p:spTree>
    <p:extLst>
      <p:ext uri="{BB962C8B-B14F-4D97-AF65-F5344CB8AC3E}">
        <p14:creationId xmlns:p14="http://schemas.microsoft.com/office/powerpoint/2010/main" val="194716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FFED5-CD7A-B2B7-44A2-42D02CE07D7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E8437C-375C-0308-472D-63F5FE9C1BFE}"/>
              </a:ext>
            </a:extLst>
          </p:cNvPr>
          <p:cNvSpPr txBox="1"/>
          <p:nvPr/>
        </p:nvSpPr>
        <p:spPr>
          <a:xfrm>
            <a:off x="247519" y="237067"/>
            <a:ext cx="117074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Comic Sans MS"/>
              </a:rPr>
              <a:t>How useful is Source A to a historian studying the significance of the Scientific Revolution on Europe? 											[8 marks]</a:t>
            </a:r>
            <a:endParaRPr lang="en-US" b="1" dirty="0"/>
          </a:p>
        </p:txBody>
      </p:sp>
      <p:sp>
        <p:nvSpPr>
          <p:cNvPr id="5" name="TextBox 4">
            <a:extLst>
              <a:ext uri="{FF2B5EF4-FFF2-40B4-BE49-F238E27FC236}">
                <a16:creationId xmlns:a16="http://schemas.microsoft.com/office/drawing/2014/main" id="{AE714302-8363-5256-5187-BC3DC0C81D83}"/>
              </a:ext>
            </a:extLst>
          </p:cNvPr>
          <p:cNvSpPr txBox="1"/>
          <p:nvPr/>
        </p:nvSpPr>
        <p:spPr>
          <a:xfrm>
            <a:off x="247519" y="3895577"/>
            <a:ext cx="3295235" cy="203132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omic Sans MS"/>
              </a:rPr>
              <a:t>An image published in Nicolaus Copernicus’ famous book </a:t>
            </a:r>
            <a:r>
              <a:rPr lang="en-GB" i="1" dirty="0">
                <a:latin typeface="Comic Sans MS"/>
              </a:rPr>
              <a:t>On the Revolutions of the Heavenly Spheres p</a:t>
            </a:r>
            <a:r>
              <a:rPr lang="en-GB" dirty="0">
                <a:latin typeface="Comic Sans MS"/>
              </a:rPr>
              <a:t>ublished in 1543. It was widely circulated across Europe.</a:t>
            </a:r>
          </a:p>
        </p:txBody>
      </p:sp>
      <p:pic>
        <p:nvPicPr>
          <p:cNvPr id="6" name="Picture 5">
            <a:extLst>
              <a:ext uri="{FF2B5EF4-FFF2-40B4-BE49-F238E27FC236}">
                <a16:creationId xmlns:a16="http://schemas.microsoft.com/office/drawing/2014/main" id="{CB268435-443C-09FC-9D6C-BB2D9A00D157}"/>
              </a:ext>
            </a:extLst>
          </p:cNvPr>
          <p:cNvPicPr>
            <a:picLocks noChangeAspect="1"/>
          </p:cNvPicPr>
          <p:nvPr/>
        </p:nvPicPr>
        <p:blipFill>
          <a:blip r:embed="rId2"/>
          <a:stretch>
            <a:fillRect/>
          </a:stretch>
        </p:blipFill>
        <p:spPr>
          <a:xfrm>
            <a:off x="247519" y="1091352"/>
            <a:ext cx="3287902" cy="2804225"/>
          </a:xfrm>
          <a:prstGeom prst="rect">
            <a:avLst/>
          </a:prstGeom>
        </p:spPr>
      </p:pic>
      <p:graphicFrame>
        <p:nvGraphicFramePr>
          <p:cNvPr id="7" name="Table 6">
            <a:extLst>
              <a:ext uri="{FF2B5EF4-FFF2-40B4-BE49-F238E27FC236}">
                <a16:creationId xmlns:a16="http://schemas.microsoft.com/office/drawing/2014/main" id="{9BFC2A47-DCDE-C53E-F88B-03DE6D744290}"/>
              </a:ext>
            </a:extLst>
          </p:cNvPr>
          <p:cNvGraphicFramePr>
            <a:graphicFrameLocks noGrp="1"/>
          </p:cNvGraphicFramePr>
          <p:nvPr>
            <p:extLst>
              <p:ext uri="{D42A27DB-BD31-4B8C-83A1-F6EECF244321}">
                <p14:modId xmlns:p14="http://schemas.microsoft.com/office/powerpoint/2010/main" val="318736134"/>
              </p:ext>
            </p:extLst>
          </p:nvPr>
        </p:nvGraphicFramePr>
        <p:xfrm>
          <a:off x="3655016" y="878237"/>
          <a:ext cx="8301812" cy="5806440"/>
        </p:xfrm>
        <a:graphic>
          <a:graphicData uri="http://schemas.openxmlformats.org/drawingml/2006/table">
            <a:tbl>
              <a:tblPr firstRow="1" bandRow="1">
                <a:tableStyleId>{5C22544A-7EE6-4342-B048-85BDC9FD1C3A}</a:tableStyleId>
              </a:tblPr>
              <a:tblGrid>
                <a:gridCol w="8301812">
                  <a:extLst>
                    <a:ext uri="{9D8B030D-6E8A-4147-A177-3AD203B41FA5}">
                      <a16:colId xmlns:a16="http://schemas.microsoft.com/office/drawing/2014/main" val="3714720125"/>
                    </a:ext>
                  </a:extLst>
                </a:gridCol>
              </a:tblGrid>
              <a:tr h="370840">
                <a:tc>
                  <a:txBody>
                    <a:bodyPr/>
                    <a:lstStyle/>
                    <a:p>
                      <a:r>
                        <a:rPr lang="en-GB" sz="1500" b="1" dirty="0">
                          <a:solidFill>
                            <a:schemeClr val="tx1"/>
                          </a:solidFill>
                          <a:latin typeface="Comic Sans MS"/>
                        </a:rPr>
                        <a:t>1.Describe key features … </a:t>
                      </a:r>
                      <a:r>
                        <a:rPr lang="en-GB" sz="1500" dirty="0">
                          <a:solidFill>
                            <a:srgbClr val="FF0000"/>
                          </a:solidFill>
                          <a:latin typeface="Comic Sans MS"/>
                        </a:rPr>
                        <a:t>Source A shows a diagram of the universe with the Sun in the centre and all the planets, including Earth, orbiting around it in circles. It includes the names of the planets like Mars, Venus and Saturn, and the outer ring shows the zodiac signs. </a:t>
                      </a:r>
                      <a:endParaRPr lang="en-GB" sz="1500" b="1" dirty="0">
                        <a:solidFill>
                          <a:srgbClr val="FF0000"/>
                        </a:solidFill>
                        <a:latin typeface="Comic Sans M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352596614"/>
                  </a:ext>
                </a:extLst>
              </a:tr>
              <a:tr h="370840">
                <a:tc>
                  <a:txBody>
                    <a:bodyPr/>
                    <a:lstStyle/>
                    <a:p>
                      <a:r>
                        <a:rPr lang="en-GB" sz="1500" b="1" dirty="0">
                          <a:solidFill>
                            <a:schemeClr val="tx1"/>
                          </a:solidFill>
                          <a:latin typeface="Comic Sans MS"/>
                        </a:rPr>
                        <a:t>2. Explain meaning (inference) … </a:t>
                      </a:r>
                      <a:r>
                        <a:rPr lang="en-GB" sz="1500" b="1" dirty="0">
                          <a:solidFill>
                            <a:srgbClr val="FF0000"/>
                          </a:solidFill>
                          <a:latin typeface="Comic Sans MS"/>
                        </a:rPr>
                        <a:t>This suggests that the person who made this image believed in the idea that the Sun, not the Earth, is at the centre of the universe. It also shows that people were beginning to question older beliefs. </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56574501"/>
                  </a:ext>
                </a:extLst>
              </a:tr>
              <a:tr h="370840">
                <a:tc>
                  <a:txBody>
                    <a:bodyPr/>
                    <a:lstStyle/>
                    <a:p>
                      <a:r>
                        <a:rPr lang="en-GB" sz="1500" b="1" dirty="0">
                          <a:solidFill>
                            <a:schemeClr val="tx1"/>
                          </a:solidFill>
                          <a:latin typeface="Comic Sans MS"/>
                        </a:rPr>
                        <a:t>3. Evidence/examples … </a:t>
                      </a:r>
                      <a:r>
                        <a:rPr lang="en-GB" sz="1500" b="1" dirty="0">
                          <a:solidFill>
                            <a:srgbClr val="FF0000"/>
                          </a:solidFill>
                          <a:latin typeface="Comic Sans MS"/>
                        </a:rPr>
                        <a:t>This is useful because I know that before this, most people believed that the Earth was in the centre. This was until Polish astronomer, Nicolaus Copernicus used mathematics and observation to prove that planets revolved around the Sun and not the Earth.  He also proved that the moon moves around the Earth. This image shows a clear change in thinking during the Scientific Revolution. </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00659411"/>
                  </a:ext>
                </a:extLst>
              </a:tr>
              <a:tr h="370840">
                <a:tc>
                  <a:txBody>
                    <a:bodyPr/>
                    <a:lstStyle/>
                    <a:p>
                      <a:r>
                        <a:rPr lang="en-GB" sz="1500" b="1" dirty="0">
                          <a:solidFill>
                            <a:schemeClr val="tx1"/>
                          </a:solidFill>
                          <a:latin typeface="Comic Sans MS"/>
                        </a:rPr>
                        <a:t>4. Provenance details … </a:t>
                      </a:r>
                      <a:r>
                        <a:rPr lang="en-GB" sz="1500" b="1" dirty="0">
                          <a:solidFill>
                            <a:srgbClr val="FF0000"/>
                          </a:solidFill>
                          <a:latin typeface="Comic Sans MS"/>
                        </a:rPr>
                        <a:t>The source was published in 1543 by Nicolaus Copernicus in a book called </a:t>
                      </a:r>
                      <a:r>
                        <a:rPr lang="en-GB" sz="1500" b="1" i="1" dirty="0">
                          <a:solidFill>
                            <a:srgbClr val="FF0000"/>
                          </a:solidFill>
                          <a:latin typeface="Comic Sans MS"/>
                        </a:rPr>
                        <a:t>On the Revolutions of the Heavenly Spheres</a:t>
                      </a:r>
                      <a:r>
                        <a:rPr lang="en-GB" sz="1500" b="1" dirty="0">
                          <a:solidFill>
                            <a:srgbClr val="FF0000"/>
                          </a:solidFill>
                          <a:latin typeface="Comic Sans MS"/>
                        </a:rPr>
                        <a:t>. It was shared across Europe at the time.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90814924"/>
                  </a:ext>
                </a:extLst>
              </a:tr>
              <a:tr h="370840">
                <a:tc>
                  <a:txBody>
                    <a:bodyPr/>
                    <a:lstStyle/>
                    <a:p>
                      <a:r>
                        <a:rPr lang="en-GB" sz="1500" b="1" dirty="0">
                          <a:solidFill>
                            <a:schemeClr val="tx1"/>
                          </a:solidFill>
                          <a:latin typeface="Comic Sans MS"/>
                        </a:rPr>
                        <a:t>5. Explain what the provenance reveals … </a:t>
                      </a:r>
                      <a:r>
                        <a:rPr lang="en-GB" sz="1500" b="1" dirty="0">
                          <a:solidFill>
                            <a:srgbClr val="FF0000"/>
                          </a:solidFill>
                          <a:latin typeface="Comic Sans MS"/>
                        </a:rPr>
                        <a:t>This is useful because it shows how new ideas were being spread during the Renaissance, especially through books and printing. It demonstrates that scientists like Copernicus were challenging the Church’s teachings using evidence and observation.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703097470"/>
                  </a:ext>
                </a:extLst>
              </a:tr>
              <a:tr h="370840">
                <a:tc>
                  <a:txBody>
                    <a:bodyPr/>
                    <a:lstStyle/>
                    <a:p>
                      <a:r>
                        <a:rPr lang="en-GB" sz="1500" b="1" dirty="0">
                          <a:solidFill>
                            <a:schemeClr val="tx1"/>
                          </a:solidFill>
                          <a:latin typeface="Comic Sans MS"/>
                        </a:rPr>
                        <a:t>6. Decide how useful (judgement) … </a:t>
                      </a:r>
                      <a:r>
                        <a:rPr lang="en-GB" sz="1500" b="1" dirty="0">
                          <a:solidFill>
                            <a:srgbClr val="FF0000"/>
                          </a:solidFill>
                          <a:latin typeface="Comic Sans MS"/>
                        </a:rPr>
                        <a:t>To conclude, Source A is useful because it helps us understand how the Copernicus’ idea was presented and shared during the 1500s. It also shows how science was starting to become more important than religious tradition.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168135556"/>
                  </a:ext>
                </a:extLst>
              </a:tr>
            </a:tbl>
          </a:graphicData>
        </a:graphic>
      </p:graphicFrame>
    </p:spTree>
    <p:extLst>
      <p:ext uri="{BB962C8B-B14F-4D97-AF65-F5344CB8AC3E}">
        <p14:creationId xmlns:p14="http://schemas.microsoft.com/office/powerpoint/2010/main" val="270036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23892A-8BBF-408A-4182-75C6DE325435}"/>
              </a:ext>
            </a:extLst>
          </p:cNvPr>
          <p:cNvSpPr txBox="1"/>
          <p:nvPr/>
        </p:nvSpPr>
        <p:spPr>
          <a:xfrm>
            <a:off x="131712" y="139485"/>
            <a:ext cx="87047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Comic Sans MS"/>
                <a:cs typeface="Segoe UI"/>
              </a:rPr>
              <a:t>How useful is Source A to a historian studying the significance of the Scientific Revolution on Europe?        </a:t>
            </a:r>
            <a:endParaRPr lang="en-GB" dirty="0">
              <a:latin typeface="Aptos" panose="020B0004020202020204"/>
              <a:cs typeface="Segoe UI"/>
            </a:endParaRPr>
          </a:p>
          <a:p>
            <a:r>
              <a:rPr lang="en-GB" b="1" dirty="0">
                <a:latin typeface="Comic Sans MS"/>
                <a:cs typeface="Segoe UI"/>
              </a:rPr>
              <a:t>								[8 marks]</a:t>
            </a:r>
            <a:endParaRPr lang="en-GB" dirty="0"/>
          </a:p>
        </p:txBody>
      </p:sp>
      <p:graphicFrame>
        <p:nvGraphicFramePr>
          <p:cNvPr id="4" name="Table 3">
            <a:extLst>
              <a:ext uri="{FF2B5EF4-FFF2-40B4-BE49-F238E27FC236}">
                <a16:creationId xmlns:a16="http://schemas.microsoft.com/office/drawing/2014/main" id="{EEE65AD1-2421-097C-E7E7-D3C50B2B6402}"/>
              </a:ext>
            </a:extLst>
          </p:cNvPr>
          <p:cNvGraphicFramePr>
            <a:graphicFrameLocks noGrp="1"/>
          </p:cNvGraphicFramePr>
          <p:nvPr>
            <p:extLst>
              <p:ext uri="{D42A27DB-BD31-4B8C-83A1-F6EECF244321}">
                <p14:modId xmlns:p14="http://schemas.microsoft.com/office/powerpoint/2010/main" val="641041045"/>
              </p:ext>
            </p:extLst>
          </p:nvPr>
        </p:nvGraphicFramePr>
        <p:xfrm>
          <a:off x="9119061" y="579998"/>
          <a:ext cx="2763671" cy="2148840"/>
        </p:xfrm>
        <a:graphic>
          <a:graphicData uri="http://schemas.openxmlformats.org/drawingml/2006/table">
            <a:tbl>
              <a:tblPr firstRow="1" bandRow="1">
                <a:tableStyleId>{5C22544A-7EE6-4342-B048-85BDC9FD1C3A}</a:tableStyleId>
              </a:tblPr>
              <a:tblGrid>
                <a:gridCol w="441951">
                  <a:extLst>
                    <a:ext uri="{9D8B030D-6E8A-4147-A177-3AD203B41FA5}">
                      <a16:colId xmlns:a16="http://schemas.microsoft.com/office/drawing/2014/main" val="4201070208"/>
                    </a:ext>
                  </a:extLst>
                </a:gridCol>
                <a:gridCol w="2321720">
                  <a:extLst>
                    <a:ext uri="{9D8B030D-6E8A-4147-A177-3AD203B41FA5}">
                      <a16:colId xmlns:a16="http://schemas.microsoft.com/office/drawing/2014/main" val="3060660434"/>
                    </a:ext>
                  </a:extLst>
                </a:gridCol>
              </a:tblGrid>
              <a:tr h="370840">
                <a:tc>
                  <a:txBody>
                    <a:bodyPr/>
                    <a:lstStyle/>
                    <a:p>
                      <a:pPr lvl="0">
                        <a:buNone/>
                      </a:pPr>
                      <a:r>
                        <a:rPr lang="en-GB" sz="1400" b="1" dirty="0">
                          <a:solidFill>
                            <a:schemeClr val="tx1"/>
                          </a:solidFill>
                          <a:highlight>
                            <a:srgbClr val="FFFF00"/>
                          </a:highlight>
                          <a:latin typeface="Comic Sans MS"/>
                        </a:rPr>
                        <a:t>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b="0" dirty="0">
                          <a:solidFill>
                            <a:schemeClr val="tx1"/>
                          </a:solidFill>
                          <a:highlight>
                            <a:srgbClr val="FFFF00"/>
                          </a:highlight>
                          <a:latin typeface="Comic Sans MS"/>
                        </a:rPr>
                        <a:t>Describe key features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644821345"/>
                  </a:ext>
                </a:extLst>
              </a:tr>
              <a:tr h="370840">
                <a:tc>
                  <a:txBody>
                    <a:bodyPr/>
                    <a:lstStyle/>
                    <a:p>
                      <a:pPr lvl="0">
                        <a:buNone/>
                      </a:pPr>
                      <a:r>
                        <a:rPr lang="en-GB" sz="1400" b="1" dirty="0">
                          <a:solidFill>
                            <a:schemeClr val="tx1"/>
                          </a:solidFill>
                          <a:highlight>
                            <a:srgbClr val="00FF00"/>
                          </a:highlight>
                          <a:latin typeface="Comic Sans MS"/>
                        </a:rPr>
                        <a:t>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chemeClr val="tx1"/>
                          </a:solidFill>
                          <a:highlight>
                            <a:srgbClr val="00FF00"/>
                          </a:highlight>
                          <a:latin typeface="Comic Sans MS"/>
                        </a:rPr>
                        <a:t>Explain meaning (inference)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553079595"/>
                  </a:ext>
                </a:extLst>
              </a:tr>
              <a:tr h="370840">
                <a:tc>
                  <a:txBody>
                    <a:bodyPr/>
                    <a:lstStyle/>
                    <a:p>
                      <a:pPr lvl="0">
                        <a:buNone/>
                      </a:pPr>
                      <a:r>
                        <a:rPr lang="en-GB" sz="1400" b="1" dirty="0">
                          <a:solidFill>
                            <a:schemeClr val="tx1"/>
                          </a:solidFill>
                          <a:highlight>
                            <a:srgbClr val="00FFFF"/>
                          </a:highlight>
                          <a:latin typeface="Comic Sans MS"/>
                        </a:rPr>
                        <a:t>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chemeClr val="tx1"/>
                          </a:solidFill>
                          <a:highlight>
                            <a:srgbClr val="00FFFF"/>
                          </a:highlight>
                          <a:latin typeface="Comic Sans MS"/>
                        </a:rPr>
                        <a:t>Evidence/examples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17104500"/>
                  </a:ext>
                </a:extLst>
              </a:tr>
              <a:tr h="370840">
                <a:tc>
                  <a:txBody>
                    <a:bodyPr/>
                    <a:lstStyle/>
                    <a:p>
                      <a:pPr lvl="0">
                        <a:buNone/>
                      </a:pPr>
                      <a:r>
                        <a:rPr lang="en-GB" sz="1400" b="1" dirty="0">
                          <a:solidFill>
                            <a:schemeClr val="bg1"/>
                          </a:solidFill>
                          <a:highlight>
                            <a:srgbClr val="FF00FF"/>
                          </a:highlight>
                          <a:latin typeface="Comic Sans MS"/>
                        </a:rPr>
                        <a:t>P</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chemeClr val="bg1"/>
                          </a:solidFill>
                          <a:highlight>
                            <a:srgbClr val="FF00FF"/>
                          </a:highlight>
                          <a:latin typeface="Comic Sans MS"/>
                        </a:rPr>
                        <a:t>Provenance details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94296777"/>
                  </a:ext>
                </a:extLst>
              </a:tr>
              <a:tr h="370840">
                <a:tc>
                  <a:txBody>
                    <a:bodyPr/>
                    <a:lstStyle/>
                    <a:p>
                      <a:pPr lvl="0">
                        <a:buNone/>
                      </a:pPr>
                      <a:r>
                        <a:rPr lang="en-GB" sz="1400" b="1" dirty="0">
                          <a:solidFill>
                            <a:schemeClr val="bg1"/>
                          </a:solidFill>
                          <a:highlight>
                            <a:srgbClr val="FF0000"/>
                          </a:highlight>
                          <a:latin typeface="Comic Sans MS"/>
                        </a:rPr>
                        <a:t>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chemeClr val="bg1"/>
                          </a:solidFill>
                          <a:highlight>
                            <a:srgbClr val="FF0000"/>
                          </a:highlight>
                          <a:latin typeface="Comic Sans MS"/>
                        </a:rPr>
                        <a:t>Explain what provenance reveals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37301167"/>
                  </a:ext>
                </a:extLst>
              </a:tr>
            </a:tbl>
          </a:graphicData>
        </a:graphic>
      </p:graphicFrame>
      <p:sp>
        <p:nvSpPr>
          <p:cNvPr id="3" name="Rectangle 2">
            <a:extLst>
              <a:ext uri="{FF2B5EF4-FFF2-40B4-BE49-F238E27FC236}">
                <a16:creationId xmlns:a16="http://schemas.microsoft.com/office/drawing/2014/main" id="{EA5A4C83-324A-4882-BC4A-E7F431604E3C}"/>
              </a:ext>
            </a:extLst>
          </p:cNvPr>
          <p:cNvSpPr/>
          <p:nvPr/>
        </p:nvSpPr>
        <p:spPr>
          <a:xfrm>
            <a:off x="131712" y="1121514"/>
            <a:ext cx="8704717" cy="5632311"/>
          </a:xfrm>
          <a:prstGeom prst="rect">
            <a:avLst/>
          </a:prstGeom>
        </p:spPr>
        <p:txBody>
          <a:bodyPr wrap="square" lIns="91440" tIns="45720" rIns="91440" bIns="45720" anchor="t">
            <a:spAutoFit/>
          </a:bodyPr>
          <a:lstStyle/>
          <a:p>
            <a:r>
              <a:rPr lang="en-GB" dirty="0">
                <a:latin typeface="Comic Sans MS"/>
              </a:rPr>
              <a:t>Source A shows a diagram of the universe with the Sun in the centre and all the planets, including Earth, orbiting around it in circles. It includes the names of the planets like Mars, Venus and Saturn, and the outer ring shows the zodiac signs. This suggests that the person who made this image believed in the idea that the Sun, not the Earth, is at the centre of the universe. It also shows that people were beginning to question older beliefs. This is useful because I know that before this, most people believed that the Earth was in the centre. This was until Polish astronomer, </a:t>
            </a:r>
            <a:r>
              <a:rPr lang="en-GB" b="1" dirty="0">
                <a:solidFill>
                  <a:schemeClr val="accent5">
                    <a:lumMod val="50000"/>
                  </a:schemeClr>
                </a:solidFill>
                <a:latin typeface="Comic Sans MS"/>
              </a:rPr>
              <a:t>Nicolaus Copernicus</a:t>
            </a:r>
            <a:r>
              <a:rPr lang="en-GB" dirty="0">
                <a:solidFill>
                  <a:schemeClr val="accent5">
                    <a:lumMod val="50000"/>
                  </a:schemeClr>
                </a:solidFill>
                <a:latin typeface="Comic Sans MS"/>
              </a:rPr>
              <a:t> </a:t>
            </a:r>
            <a:r>
              <a:rPr lang="en-GB" dirty="0">
                <a:latin typeface="Comic Sans MS"/>
              </a:rPr>
              <a:t>used mathematics and observation to prove that planets revolved around the </a:t>
            </a:r>
            <a:r>
              <a:rPr lang="en-GB" b="1" dirty="0">
                <a:latin typeface="Comic Sans MS"/>
              </a:rPr>
              <a:t>Sun</a:t>
            </a:r>
            <a:r>
              <a:rPr lang="en-GB" dirty="0">
                <a:latin typeface="Comic Sans MS"/>
              </a:rPr>
              <a:t> and not the Earth.  He also proved that the </a:t>
            </a:r>
            <a:r>
              <a:rPr lang="en-GB" b="1" dirty="0">
                <a:latin typeface="Comic Sans MS"/>
              </a:rPr>
              <a:t>moon</a:t>
            </a:r>
            <a:r>
              <a:rPr lang="en-GB" dirty="0">
                <a:latin typeface="Comic Sans MS"/>
              </a:rPr>
              <a:t> moves around the Earth. This image shows a clear change in thinking during the Scientific Revolution. The source was published in 1543 by Nicolaus Copernicus in a book called </a:t>
            </a:r>
            <a:r>
              <a:rPr lang="en-GB" i="1" dirty="0">
                <a:latin typeface="Comic Sans MS"/>
              </a:rPr>
              <a:t>On the Revolutions of the Heavenly Spheres</a:t>
            </a:r>
            <a:r>
              <a:rPr lang="en-GB" dirty="0">
                <a:latin typeface="Comic Sans MS"/>
              </a:rPr>
              <a:t>. It was shared across Europe at the time. This is useful because it shows how new ideas were being spread during the Renaissance, especially through books and printing. It demonstrates that scientists like Copernicus were challenging the Church’s teachings using evidence and observation. To conclude, Source A is useful because it helps us understand how the Copernicus’ idea was presented and shared during the 1500s. It also shows how science was starting to become more important than religious tradition.</a:t>
            </a:r>
          </a:p>
        </p:txBody>
      </p:sp>
    </p:spTree>
    <p:extLst>
      <p:ext uri="{BB962C8B-B14F-4D97-AF65-F5344CB8AC3E}">
        <p14:creationId xmlns:p14="http://schemas.microsoft.com/office/powerpoint/2010/main" val="156862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A992A-4227-E830-B5A2-39B0F36088F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F9F3741-17E8-C0C9-C78D-410ACD325E5E}"/>
              </a:ext>
            </a:extLst>
          </p:cNvPr>
          <p:cNvSpPr txBox="1"/>
          <p:nvPr/>
        </p:nvSpPr>
        <p:spPr>
          <a:xfrm>
            <a:off x="131712" y="139485"/>
            <a:ext cx="87047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Comic Sans MS"/>
                <a:cs typeface="Segoe UI"/>
              </a:rPr>
              <a:t>How useful is Source A to a historian studying the significance of the Scientific Revolution on Europe?        </a:t>
            </a:r>
            <a:endParaRPr lang="en-GB" dirty="0">
              <a:latin typeface="Aptos" panose="020B0004020202020204"/>
              <a:cs typeface="Segoe UI"/>
            </a:endParaRPr>
          </a:p>
          <a:p>
            <a:r>
              <a:rPr lang="en-GB" b="1" dirty="0">
                <a:latin typeface="Comic Sans MS"/>
                <a:cs typeface="Segoe UI"/>
              </a:rPr>
              <a:t>								[8 marks]</a:t>
            </a:r>
            <a:endParaRPr lang="en-GB" dirty="0"/>
          </a:p>
        </p:txBody>
      </p:sp>
      <p:graphicFrame>
        <p:nvGraphicFramePr>
          <p:cNvPr id="4" name="Table 3">
            <a:extLst>
              <a:ext uri="{FF2B5EF4-FFF2-40B4-BE49-F238E27FC236}">
                <a16:creationId xmlns:a16="http://schemas.microsoft.com/office/drawing/2014/main" id="{06315A40-775B-EC21-3365-192354106A04}"/>
              </a:ext>
            </a:extLst>
          </p:cNvPr>
          <p:cNvGraphicFramePr>
            <a:graphicFrameLocks noGrp="1"/>
          </p:cNvGraphicFramePr>
          <p:nvPr/>
        </p:nvGraphicFramePr>
        <p:xfrm>
          <a:off x="9119061" y="579998"/>
          <a:ext cx="2763671" cy="2148840"/>
        </p:xfrm>
        <a:graphic>
          <a:graphicData uri="http://schemas.openxmlformats.org/drawingml/2006/table">
            <a:tbl>
              <a:tblPr firstRow="1" bandRow="1">
                <a:tableStyleId>{5C22544A-7EE6-4342-B048-85BDC9FD1C3A}</a:tableStyleId>
              </a:tblPr>
              <a:tblGrid>
                <a:gridCol w="441951">
                  <a:extLst>
                    <a:ext uri="{9D8B030D-6E8A-4147-A177-3AD203B41FA5}">
                      <a16:colId xmlns:a16="http://schemas.microsoft.com/office/drawing/2014/main" val="4201070208"/>
                    </a:ext>
                  </a:extLst>
                </a:gridCol>
                <a:gridCol w="2321720">
                  <a:extLst>
                    <a:ext uri="{9D8B030D-6E8A-4147-A177-3AD203B41FA5}">
                      <a16:colId xmlns:a16="http://schemas.microsoft.com/office/drawing/2014/main" val="3060660434"/>
                    </a:ext>
                  </a:extLst>
                </a:gridCol>
              </a:tblGrid>
              <a:tr h="370840">
                <a:tc>
                  <a:txBody>
                    <a:bodyPr/>
                    <a:lstStyle/>
                    <a:p>
                      <a:pPr lvl="0">
                        <a:buNone/>
                      </a:pPr>
                      <a:r>
                        <a:rPr lang="en-GB" sz="1400" b="1" dirty="0">
                          <a:solidFill>
                            <a:schemeClr val="tx1"/>
                          </a:solidFill>
                          <a:highlight>
                            <a:srgbClr val="FFFF00"/>
                          </a:highlight>
                          <a:latin typeface="Comic Sans MS"/>
                        </a:rPr>
                        <a:t>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b="0" dirty="0">
                          <a:solidFill>
                            <a:schemeClr val="tx1"/>
                          </a:solidFill>
                          <a:highlight>
                            <a:srgbClr val="FFFF00"/>
                          </a:highlight>
                          <a:latin typeface="Comic Sans MS"/>
                        </a:rPr>
                        <a:t>Describe key features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644821345"/>
                  </a:ext>
                </a:extLst>
              </a:tr>
              <a:tr h="370840">
                <a:tc>
                  <a:txBody>
                    <a:bodyPr/>
                    <a:lstStyle/>
                    <a:p>
                      <a:pPr lvl="0">
                        <a:buNone/>
                      </a:pPr>
                      <a:r>
                        <a:rPr lang="en-GB" sz="1400" b="1" dirty="0">
                          <a:solidFill>
                            <a:schemeClr val="tx1"/>
                          </a:solidFill>
                          <a:highlight>
                            <a:srgbClr val="00FF00"/>
                          </a:highlight>
                          <a:latin typeface="Comic Sans MS"/>
                        </a:rPr>
                        <a:t>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chemeClr val="tx1"/>
                          </a:solidFill>
                          <a:highlight>
                            <a:srgbClr val="00FF00"/>
                          </a:highlight>
                          <a:latin typeface="Comic Sans MS"/>
                        </a:rPr>
                        <a:t>Explain meaning (inference)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553079595"/>
                  </a:ext>
                </a:extLst>
              </a:tr>
              <a:tr h="370840">
                <a:tc>
                  <a:txBody>
                    <a:bodyPr/>
                    <a:lstStyle/>
                    <a:p>
                      <a:pPr lvl="0">
                        <a:buNone/>
                      </a:pPr>
                      <a:r>
                        <a:rPr lang="en-GB" sz="1400" b="1" dirty="0">
                          <a:solidFill>
                            <a:schemeClr val="tx1"/>
                          </a:solidFill>
                          <a:highlight>
                            <a:srgbClr val="00FFFF"/>
                          </a:highlight>
                          <a:latin typeface="Comic Sans MS"/>
                        </a:rPr>
                        <a:t>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chemeClr val="tx1"/>
                          </a:solidFill>
                          <a:highlight>
                            <a:srgbClr val="00FFFF"/>
                          </a:highlight>
                          <a:latin typeface="Comic Sans MS"/>
                        </a:rPr>
                        <a:t>Evidence/examples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17104500"/>
                  </a:ext>
                </a:extLst>
              </a:tr>
              <a:tr h="370840">
                <a:tc>
                  <a:txBody>
                    <a:bodyPr/>
                    <a:lstStyle/>
                    <a:p>
                      <a:pPr lvl="0">
                        <a:buNone/>
                      </a:pPr>
                      <a:r>
                        <a:rPr lang="en-GB" sz="1400" b="1" dirty="0">
                          <a:solidFill>
                            <a:schemeClr val="bg1"/>
                          </a:solidFill>
                          <a:highlight>
                            <a:srgbClr val="FF00FF"/>
                          </a:highlight>
                          <a:latin typeface="Comic Sans MS"/>
                        </a:rPr>
                        <a:t>P</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chemeClr val="bg1"/>
                          </a:solidFill>
                          <a:highlight>
                            <a:srgbClr val="FF00FF"/>
                          </a:highlight>
                          <a:latin typeface="Comic Sans MS"/>
                        </a:rPr>
                        <a:t>Provenance details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94296777"/>
                  </a:ext>
                </a:extLst>
              </a:tr>
              <a:tr h="370840">
                <a:tc>
                  <a:txBody>
                    <a:bodyPr/>
                    <a:lstStyle/>
                    <a:p>
                      <a:pPr lvl="0">
                        <a:buNone/>
                      </a:pPr>
                      <a:r>
                        <a:rPr lang="en-GB" sz="1400" b="1" dirty="0">
                          <a:solidFill>
                            <a:schemeClr val="bg1"/>
                          </a:solidFill>
                          <a:highlight>
                            <a:srgbClr val="FF0000"/>
                          </a:highlight>
                          <a:latin typeface="Comic Sans MS"/>
                        </a:rPr>
                        <a:t>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1400" dirty="0">
                          <a:solidFill>
                            <a:schemeClr val="bg1"/>
                          </a:solidFill>
                          <a:highlight>
                            <a:srgbClr val="FF0000"/>
                          </a:highlight>
                          <a:latin typeface="Comic Sans MS"/>
                        </a:rPr>
                        <a:t>Explain what provenance reveals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37301167"/>
                  </a:ext>
                </a:extLst>
              </a:tr>
            </a:tbl>
          </a:graphicData>
        </a:graphic>
      </p:graphicFrame>
      <p:sp>
        <p:nvSpPr>
          <p:cNvPr id="3" name="Rectangle 2">
            <a:extLst>
              <a:ext uri="{FF2B5EF4-FFF2-40B4-BE49-F238E27FC236}">
                <a16:creationId xmlns:a16="http://schemas.microsoft.com/office/drawing/2014/main" id="{38B66B61-79D2-ED84-F4A4-B42159D7AB65}"/>
              </a:ext>
            </a:extLst>
          </p:cNvPr>
          <p:cNvSpPr/>
          <p:nvPr/>
        </p:nvSpPr>
        <p:spPr>
          <a:xfrm>
            <a:off x="131712" y="1121514"/>
            <a:ext cx="8704717" cy="5632311"/>
          </a:xfrm>
          <a:prstGeom prst="rect">
            <a:avLst/>
          </a:prstGeom>
        </p:spPr>
        <p:txBody>
          <a:bodyPr wrap="square" lIns="91440" tIns="45720" rIns="91440" bIns="45720" anchor="t">
            <a:spAutoFit/>
          </a:bodyPr>
          <a:lstStyle/>
          <a:p>
            <a:r>
              <a:rPr lang="en-GB" dirty="0">
                <a:highlight>
                  <a:srgbClr val="FFFF00"/>
                </a:highlight>
                <a:latin typeface="Comic Sans MS"/>
              </a:rPr>
              <a:t>Source A shows a diagram of the universe with the Sun in the centre and all the planets, including Earth, orbiting around it in circles. It includes the names of the planets like Mars, Venus and Saturn, and the outer ring shows the zodiac signs. </a:t>
            </a:r>
            <a:r>
              <a:rPr lang="en-GB" dirty="0">
                <a:highlight>
                  <a:srgbClr val="00FF00"/>
                </a:highlight>
                <a:latin typeface="Comic Sans MS"/>
              </a:rPr>
              <a:t>This suggests that the person who made this image believed in the idea that the Sun, not the Earth, is at the centre of the universe. It also shows that people were beginning to question older beliefs. </a:t>
            </a:r>
            <a:r>
              <a:rPr lang="en-GB" dirty="0">
                <a:highlight>
                  <a:srgbClr val="00FFFF"/>
                </a:highlight>
                <a:latin typeface="Comic Sans MS"/>
              </a:rPr>
              <a:t>This is useful because I know that before this, most people believed that the Earth was in the centre. This was until Polish astronomer, </a:t>
            </a:r>
            <a:r>
              <a:rPr lang="en-GB" b="1" dirty="0">
                <a:solidFill>
                  <a:schemeClr val="accent5">
                    <a:lumMod val="50000"/>
                  </a:schemeClr>
                </a:solidFill>
                <a:highlight>
                  <a:srgbClr val="00FFFF"/>
                </a:highlight>
                <a:latin typeface="Comic Sans MS"/>
              </a:rPr>
              <a:t>Nicolaus Copernicus</a:t>
            </a:r>
            <a:r>
              <a:rPr lang="en-GB" dirty="0">
                <a:solidFill>
                  <a:schemeClr val="accent5">
                    <a:lumMod val="50000"/>
                  </a:schemeClr>
                </a:solidFill>
                <a:highlight>
                  <a:srgbClr val="00FFFF"/>
                </a:highlight>
                <a:latin typeface="Comic Sans MS"/>
              </a:rPr>
              <a:t> </a:t>
            </a:r>
            <a:r>
              <a:rPr lang="en-GB" dirty="0">
                <a:highlight>
                  <a:srgbClr val="00FFFF"/>
                </a:highlight>
                <a:latin typeface="Comic Sans MS"/>
              </a:rPr>
              <a:t>used mathematics and observation to prove that planets revolved around the </a:t>
            </a:r>
            <a:r>
              <a:rPr lang="en-GB" b="1" dirty="0">
                <a:highlight>
                  <a:srgbClr val="00FFFF"/>
                </a:highlight>
                <a:latin typeface="Comic Sans MS"/>
              </a:rPr>
              <a:t>Sun</a:t>
            </a:r>
            <a:r>
              <a:rPr lang="en-GB" dirty="0">
                <a:highlight>
                  <a:srgbClr val="00FFFF"/>
                </a:highlight>
                <a:latin typeface="Comic Sans MS"/>
              </a:rPr>
              <a:t> and not the Earth.  He also proved that the </a:t>
            </a:r>
            <a:r>
              <a:rPr lang="en-GB" b="1" dirty="0">
                <a:highlight>
                  <a:srgbClr val="00FFFF"/>
                </a:highlight>
                <a:latin typeface="Comic Sans MS"/>
              </a:rPr>
              <a:t>moon</a:t>
            </a:r>
            <a:r>
              <a:rPr lang="en-GB" dirty="0">
                <a:highlight>
                  <a:srgbClr val="00FFFF"/>
                </a:highlight>
                <a:latin typeface="Comic Sans MS"/>
              </a:rPr>
              <a:t> moves around the Earth. This image shows a clear change in thinking during the Scientific Revolution. </a:t>
            </a:r>
            <a:r>
              <a:rPr lang="en-GB" dirty="0">
                <a:highlight>
                  <a:srgbClr val="FF00FF"/>
                </a:highlight>
                <a:latin typeface="Comic Sans MS"/>
              </a:rPr>
              <a:t>The source was published in 1543 by Nicolaus Copernicus in a book called </a:t>
            </a:r>
            <a:r>
              <a:rPr lang="en-GB" i="1" dirty="0">
                <a:highlight>
                  <a:srgbClr val="FF00FF"/>
                </a:highlight>
                <a:latin typeface="Comic Sans MS"/>
              </a:rPr>
              <a:t>On the Revolutions of the Heavenly Spheres</a:t>
            </a:r>
            <a:r>
              <a:rPr lang="en-GB" dirty="0">
                <a:highlight>
                  <a:srgbClr val="FF00FF"/>
                </a:highlight>
                <a:latin typeface="Comic Sans MS"/>
              </a:rPr>
              <a:t>. It was shared across Europe at the time. </a:t>
            </a:r>
            <a:r>
              <a:rPr lang="en-GB" dirty="0">
                <a:highlight>
                  <a:srgbClr val="FF0000"/>
                </a:highlight>
                <a:latin typeface="Comic Sans MS"/>
              </a:rPr>
              <a:t>This is useful because it shows how new ideas were being spread during the Renaissance, especially through books and printing. It demonstrates that scientists like Copernicus were challenging the Church’s teachings using evidence and observation. </a:t>
            </a:r>
            <a:r>
              <a:rPr lang="en-GB" dirty="0">
                <a:latin typeface="Comic Sans MS"/>
              </a:rPr>
              <a:t>To conclude, Source A is useful because it helps us understand how the Copernicus’ idea was presented and shared during the 1500s. It also shows how science was starting to become more important than religious tradition.</a:t>
            </a:r>
          </a:p>
        </p:txBody>
      </p:sp>
    </p:spTree>
    <p:extLst>
      <p:ext uri="{BB962C8B-B14F-4D97-AF65-F5344CB8AC3E}">
        <p14:creationId xmlns:p14="http://schemas.microsoft.com/office/powerpoint/2010/main" val="19206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6344F-B3C5-ADE7-A506-0FDF5A84C0B1}"/>
              </a:ext>
            </a:extLst>
          </p:cNvPr>
          <p:cNvSpPr txBox="1"/>
          <p:nvPr/>
        </p:nvSpPr>
        <p:spPr>
          <a:xfrm>
            <a:off x="358815" y="237067"/>
            <a:ext cx="1159611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Comic Sans MS"/>
              </a:rPr>
              <a:t>How useful is Source A to a historian studying the significance of the Scientific Revolution on Europe? [8 marks]</a:t>
            </a:r>
            <a:endParaRPr lang="en-US" b="1" dirty="0"/>
          </a:p>
        </p:txBody>
      </p:sp>
      <p:graphicFrame>
        <p:nvGraphicFramePr>
          <p:cNvPr id="3" name="Table 2">
            <a:extLst>
              <a:ext uri="{FF2B5EF4-FFF2-40B4-BE49-F238E27FC236}">
                <a16:creationId xmlns:a16="http://schemas.microsoft.com/office/drawing/2014/main" id="{086B764B-0B91-2BA0-528F-501582FB54C9}"/>
              </a:ext>
            </a:extLst>
          </p:cNvPr>
          <p:cNvGraphicFramePr>
            <a:graphicFrameLocks noGrp="1"/>
          </p:cNvGraphicFramePr>
          <p:nvPr>
            <p:extLst>
              <p:ext uri="{D42A27DB-BD31-4B8C-83A1-F6EECF244321}">
                <p14:modId xmlns:p14="http://schemas.microsoft.com/office/powerpoint/2010/main" val="638586191"/>
              </p:ext>
            </p:extLst>
          </p:nvPr>
        </p:nvGraphicFramePr>
        <p:xfrm>
          <a:off x="7058493" y="1996329"/>
          <a:ext cx="4612552" cy="3870960"/>
        </p:xfrm>
        <a:graphic>
          <a:graphicData uri="http://schemas.openxmlformats.org/drawingml/2006/table">
            <a:tbl>
              <a:tblPr firstRow="1" bandRow="1">
                <a:tableStyleId>{5C22544A-7EE6-4342-B048-85BDC9FD1C3A}</a:tableStyleId>
              </a:tblPr>
              <a:tblGrid>
                <a:gridCol w="737614">
                  <a:extLst>
                    <a:ext uri="{9D8B030D-6E8A-4147-A177-3AD203B41FA5}">
                      <a16:colId xmlns:a16="http://schemas.microsoft.com/office/drawing/2014/main" val="4201070208"/>
                    </a:ext>
                  </a:extLst>
                </a:gridCol>
                <a:gridCol w="3874938">
                  <a:extLst>
                    <a:ext uri="{9D8B030D-6E8A-4147-A177-3AD203B41FA5}">
                      <a16:colId xmlns:a16="http://schemas.microsoft.com/office/drawing/2014/main" val="3060660434"/>
                    </a:ext>
                  </a:extLst>
                </a:gridCol>
              </a:tblGrid>
              <a:tr h="370840">
                <a:tc>
                  <a:txBody>
                    <a:bodyPr/>
                    <a:lstStyle/>
                    <a:p>
                      <a:pPr lvl="0">
                        <a:buNone/>
                      </a:pPr>
                      <a:r>
                        <a:rPr lang="en-GB" sz="2800" b="1" dirty="0">
                          <a:solidFill>
                            <a:srgbClr val="FF0000"/>
                          </a:solidFill>
                          <a:latin typeface="Comic Sans MS"/>
                        </a:rPr>
                        <a:t>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2800" b="0" dirty="0">
                          <a:solidFill>
                            <a:srgbClr val="FF0000"/>
                          </a:solidFill>
                          <a:latin typeface="Comic Sans MS"/>
                        </a:rPr>
                        <a:t>D</a:t>
                      </a:r>
                      <a:r>
                        <a:rPr lang="en-GB" sz="2800" b="0" dirty="0">
                          <a:solidFill>
                            <a:schemeClr val="tx1"/>
                          </a:solidFill>
                          <a:latin typeface="Comic Sans MS"/>
                        </a:rPr>
                        <a:t>escribe key features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644821345"/>
                  </a:ext>
                </a:extLst>
              </a:tr>
              <a:tr h="370840">
                <a:tc>
                  <a:txBody>
                    <a:bodyPr/>
                    <a:lstStyle/>
                    <a:p>
                      <a:pPr lvl="0">
                        <a:buNone/>
                      </a:pPr>
                      <a:r>
                        <a:rPr lang="en-GB" sz="2800" b="1" dirty="0">
                          <a:solidFill>
                            <a:srgbClr val="FF0000"/>
                          </a:solidFill>
                          <a:latin typeface="Comic Sans MS"/>
                        </a:rPr>
                        <a:t>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2800" dirty="0">
                          <a:solidFill>
                            <a:srgbClr val="FF0000"/>
                          </a:solidFill>
                          <a:latin typeface="Comic Sans MS"/>
                        </a:rPr>
                        <a:t>E</a:t>
                      </a:r>
                      <a:r>
                        <a:rPr lang="en-GB" sz="2800" dirty="0">
                          <a:solidFill>
                            <a:schemeClr val="tx1"/>
                          </a:solidFill>
                          <a:latin typeface="Comic Sans MS"/>
                        </a:rPr>
                        <a:t>xplain meaning (inference)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553079595"/>
                  </a:ext>
                </a:extLst>
              </a:tr>
              <a:tr h="370840">
                <a:tc>
                  <a:txBody>
                    <a:bodyPr/>
                    <a:lstStyle/>
                    <a:p>
                      <a:pPr lvl="0">
                        <a:buNone/>
                      </a:pPr>
                      <a:r>
                        <a:rPr lang="en-GB" sz="2800" b="1" dirty="0">
                          <a:solidFill>
                            <a:srgbClr val="FF0000"/>
                          </a:solidFill>
                          <a:latin typeface="Comic Sans MS"/>
                        </a:rPr>
                        <a:t>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2800" dirty="0">
                          <a:solidFill>
                            <a:srgbClr val="FF0000"/>
                          </a:solidFill>
                          <a:latin typeface="Comic Sans MS"/>
                        </a:rPr>
                        <a:t>E</a:t>
                      </a:r>
                      <a:r>
                        <a:rPr lang="en-GB" sz="2800" dirty="0">
                          <a:solidFill>
                            <a:schemeClr val="tx1"/>
                          </a:solidFill>
                          <a:latin typeface="Comic Sans MS"/>
                        </a:rPr>
                        <a:t>vidence/examples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17104500"/>
                  </a:ext>
                </a:extLst>
              </a:tr>
              <a:tr h="370840">
                <a:tc>
                  <a:txBody>
                    <a:bodyPr/>
                    <a:lstStyle/>
                    <a:p>
                      <a:pPr lvl="0">
                        <a:buNone/>
                      </a:pPr>
                      <a:r>
                        <a:rPr lang="en-GB" sz="2800" b="1" dirty="0">
                          <a:solidFill>
                            <a:srgbClr val="FF0000"/>
                          </a:solidFill>
                          <a:latin typeface="Comic Sans MS"/>
                        </a:rPr>
                        <a:t>P</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2800" dirty="0">
                          <a:solidFill>
                            <a:srgbClr val="FF0000"/>
                          </a:solidFill>
                          <a:latin typeface="Comic Sans MS"/>
                        </a:rPr>
                        <a:t>P</a:t>
                      </a:r>
                      <a:r>
                        <a:rPr lang="en-GB" sz="2800" dirty="0">
                          <a:solidFill>
                            <a:schemeClr val="tx1"/>
                          </a:solidFill>
                          <a:latin typeface="Comic Sans MS"/>
                        </a:rPr>
                        <a:t>rovenance details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94296777"/>
                  </a:ext>
                </a:extLst>
              </a:tr>
              <a:tr h="370840">
                <a:tc>
                  <a:txBody>
                    <a:bodyPr/>
                    <a:lstStyle/>
                    <a:p>
                      <a:pPr lvl="0">
                        <a:buNone/>
                      </a:pPr>
                      <a:r>
                        <a:rPr lang="en-GB" sz="2800" b="1" dirty="0">
                          <a:solidFill>
                            <a:srgbClr val="FF0000"/>
                          </a:solidFill>
                          <a:latin typeface="Comic Sans MS"/>
                        </a:rPr>
                        <a:t>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GB" sz="2800" dirty="0">
                          <a:solidFill>
                            <a:srgbClr val="FF0000"/>
                          </a:solidFill>
                          <a:latin typeface="Comic Sans MS"/>
                        </a:rPr>
                        <a:t>E</a:t>
                      </a:r>
                      <a:r>
                        <a:rPr lang="en-GB" sz="2800" dirty="0">
                          <a:solidFill>
                            <a:schemeClr val="tx1"/>
                          </a:solidFill>
                          <a:latin typeface="Comic Sans MS"/>
                        </a:rPr>
                        <a:t>xplain what provenance </a:t>
                      </a:r>
                      <a:r>
                        <a:rPr lang="en-GB" sz="2800" dirty="0">
                          <a:solidFill>
                            <a:srgbClr val="FF0000"/>
                          </a:solidFill>
                          <a:latin typeface="Comic Sans MS"/>
                        </a:rPr>
                        <a:t>r</a:t>
                      </a:r>
                      <a:r>
                        <a:rPr lang="en-GB" sz="2800" dirty="0">
                          <a:solidFill>
                            <a:schemeClr val="tx1"/>
                          </a:solidFill>
                          <a:latin typeface="Comic Sans MS"/>
                        </a:rPr>
                        <a:t>eveals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37301167"/>
                  </a:ext>
                </a:extLst>
              </a:tr>
            </a:tbl>
          </a:graphicData>
        </a:graphic>
      </p:graphicFrame>
      <p:pic>
        <p:nvPicPr>
          <p:cNvPr id="4" name="Picture 3" descr="A drawing of a muscular person&#10;&#10;AI-generated content may be incorrect.">
            <a:extLst>
              <a:ext uri="{FF2B5EF4-FFF2-40B4-BE49-F238E27FC236}">
                <a16:creationId xmlns:a16="http://schemas.microsoft.com/office/drawing/2014/main" id="{8E7341D8-34E1-A106-D9DB-422F420AEDCA}"/>
              </a:ext>
            </a:extLst>
          </p:cNvPr>
          <p:cNvPicPr>
            <a:picLocks noChangeAspect="1"/>
          </p:cNvPicPr>
          <p:nvPr/>
        </p:nvPicPr>
        <p:blipFill>
          <a:blip r:embed="rId2"/>
          <a:stretch>
            <a:fillRect/>
          </a:stretch>
        </p:blipFill>
        <p:spPr>
          <a:xfrm>
            <a:off x="358815" y="1401233"/>
            <a:ext cx="3952067" cy="5219700"/>
          </a:xfrm>
          <a:prstGeom prst="rect">
            <a:avLst/>
          </a:prstGeom>
        </p:spPr>
      </p:pic>
      <p:sp>
        <p:nvSpPr>
          <p:cNvPr id="5" name="TextBox 4">
            <a:extLst>
              <a:ext uri="{FF2B5EF4-FFF2-40B4-BE49-F238E27FC236}">
                <a16:creationId xmlns:a16="http://schemas.microsoft.com/office/drawing/2014/main" id="{86B8AC47-4899-2A56-4058-9D008EAE8125}"/>
              </a:ext>
            </a:extLst>
          </p:cNvPr>
          <p:cNvSpPr txBox="1"/>
          <p:nvPr/>
        </p:nvSpPr>
        <p:spPr>
          <a:xfrm>
            <a:off x="4310882" y="1401233"/>
            <a:ext cx="2564480" cy="313932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omic Sans MS"/>
              </a:rPr>
              <a:t>A drawing from Andreas Vesalius' book, </a:t>
            </a:r>
            <a:r>
              <a:rPr lang="en-GB" i="1" dirty="0">
                <a:latin typeface="Comic Sans MS"/>
              </a:rPr>
              <a:t>The Fabric of the Human Body</a:t>
            </a:r>
            <a:r>
              <a:rPr lang="en-GB" dirty="0">
                <a:latin typeface="Comic Sans MS"/>
              </a:rPr>
              <a:t>, published in 1543. It was the first book that contained accurate drawings of the human body based on extensive dissections.</a:t>
            </a:r>
          </a:p>
        </p:txBody>
      </p:sp>
    </p:spTree>
    <p:extLst>
      <p:ext uri="{BB962C8B-B14F-4D97-AF65-F5344CB8AC3E}">
        <p14:creationId xmlns:p14="http://schemas.microsoft.com/office/powerpoint/2010/main" val="317459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AD8AF-EF4C-1F99-E0AD-ECA496BDF7A1}"/>
            </a:ext>
          </a:extLst>
        </p:cNvPr>
        <p:cNvGrpSpPr/>
        <p:nvPr/>
      </p:nvGrpSpPr>
      <p:grpSpPr>
        <a:xfrm>
          <a:off x="0" y="0"/>
          <a:ext cx="0" cy="0"/>
          <a:chOff x="0" y="0"/>
          <a:chExt cx="0" cy="0"/>
        </a:xfrm>
      </p:grpSpPr>
      <p:pic>
        <p:nvPicPr>
          <p:cNvPr id="4" name="Picture 3" descr="A drawing of a muscular person&#10;&#10;AI-generated content may be incorrect.">
            <a:extLst>
              <a:ext uri="{FF2B5EF4-FFF2-40B4-BE49-F238E27FC236}">
                <a16:creationId xmlns:a16="http://schemas.microsoft.com/office/drawing/2014/main" id="{541F3AE0-9B81-9BB4-244A-3D474EFA5276}"/>
              </a:ext>
            </a:extLst>
          </p:cNvPr>
          <p:cNvPicPr>
            <a:picLocks noChangeAspect="1"/>
          </p:cNvPicPr>
          <p:nvPr/>
        </p:nvPicPr>
        <p:blipFill>
          <a:blip r:embed="rId2"/>
          <a:stretch>
            <a:fillRect/>
          </a:stretch>
        </p:blipFill>
        <p:spPr>
          <a:xfrm>
            <a:off x="1938006" y="16252"/>
            <a:ext cx="5158567" cy="6817783"/>
          </a:xfrm>
          <a:prstGeom prst="rect">
            <a:avLst/>
          </a:prstGeom>
        </p:spPr>
      </p:pic>
      <p:sp>
        <p:nvSpPr>
          <p:cNvPr id="5" name="TextBox 4">
            <a:extLst>
              <a:ext uri="{FF2B5EF4-FFF2-40B4-BE49-F238E27FC236}">
                <a16:creationId xmlns:a16="http://schemas.microsoft.com/office/drawing/2014/main" id="{5080F144-D693-D152-4515-FF5D13ABA121}"/>
              </a:ext>
            </a:extLst>
          </p:cNvPr>
          <p:cNvSpPr txBox="1"/>
          <p:nvPr/>
        </p:nvSpPr>
        <p:spPr>
          <a:xfrm>
            <a:off x="7096573" y="23965"/>
            <a:ext cx="2957752" cy="258532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omic Sans MS"/>
              </a:rPr>
              <a:t>A drawing from Andreas Vesalius' book, </a:t>
            </a:r>
            <a:r>
              <a:rPr lang="en-GB" i="1" dirty="0">
                <a:latin typeface="Comic Sans MS"/>
              </a:rPr>
              <a:t>The Fabric of the Human Body</a:t>
            </a:r>
            <a:r>
              <a:rPr lang="en-GB" dirty="0">
                <a:latin typeface="Comic Sans MS"/>
              </a:rPr>
              <a:t>, published in 1543. It was the first book that contained accurate drawings of the human body based on extensive dissections.</a:t>
            </a:r>
          </a:p>
        </p:txBody>
      </p:sp>
    </p:spTree>
    <p:extLst>
      <p:ext uri="{BB962C8B-B14F-4D97-AF65-F5344CB8AC3E}">
        <p14:creationId xmlns:p14="http://schemas.microsoft.com/office/powerpoint/2010/main" val="184539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d9bfb9e-5311-4c32-b177-e0d9d854651e">
      <Terms xmlns="http://schemas.microsoft.com/office/infopath/2007/PartnerControls"/>
    </lcf76f155ced4ddcb4097134ff3c332f>
    <TaxCatchAll xmlns="7de961be-e9fd-4cb3-acd8-79245aee6b5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7947142A0D854CB87A2043A188C571" ma:contentTypeVersion="14" ma:contentTypeDescription="Create a new document." ma:contentTypeScope="" ma:versionID="f9d1b3d86cf87d7bcd3c982ea9b61327">
  <xsd:schema xmlns:xsd="http://www.w3.org/2001/XMLSchema" xmlns:xs="http://www.w3.org/2001/XMLSchema" xmlns:p="http://schemas.microsoft.com/office/2006/metadata/properties" xmlns:ns2="1d9bfb9e-5311-4c32-b177-e0d9d854651e" xmlns:ns3="7de961be-e9fd-4cb3-acd8-79245aee6b5e" targetNamespace="http://schemas.microsoft.com/office/2006/metadata/properties" ma:root="true" ma:fieldsID="8156b01c52b7eff3a8d367580d15fc83" ns2:_="" ns3:_="">
    <xsd:import namespace="1d9bfb9e-5311-4c32-b177-e0d9d854651e"/>
    <xsd:import namespace="7de961be-e9fd-4cb3-acd8-79245aee6b5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9bfb9e-5311-4c32-b177-e0d9d85465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3d0bbdc-6dca-438d-bc14-4bd0a63ffe0b"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element name="MediaServiceBillingMetadata" ma:index="21"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de961be-e9fd-4cb3-acd8-79245aee6b5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d9f44349-1835-4f69-bc6a-49441cb5f5fa}" ma:internalName="TaxCatchAll" ma:showField="CatchAllData" ma:web="7de961be-e9fd-4cb3-acd8-79245aee6b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15FEC2-81AC-469F-AE1D-2B2B3696C406}">
  <ds:schemaRefs>
    <ds:schemaRef ds:uri="1d9bfb9e-5311-4c32-b177-e0d9d854651e"/>
    <ds:schemaRef ds:uri="http://schemas.microsoft.com/office/2006/documentManagement/types"/>
    <ds:schemaRef ds:uri="http://schemas.microsoft.com/office/infopath/2007/PartnerControls"/>
    <ds:schemaRef ds:uri="7de961be-e9fd-4cb3-acd8-79245aee6b5e"/>
    <ds:schemaRef ds:uri="http://purl.org/dc/dcmitype/"/>
    <ds:schemaRef ds:uri="http://schemas.openxmlformats.org/package/2006/metadata/core-properties"/>
    <ds:schemaRef ds:uri="http://purl.org/dc/elements/1.1/"/>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559DB56-800D-4F86-835F-C4E651E0D7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9bfb9e-5311-4c32-b177-e0d9d854651e"/>
    <ds:schemaRef ds:uri="7de961be-e9fd-4cb3-acd8-79245aee6b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CBE366-AE67-4025-B9E3-491165EBAD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234</TotalTime>
  <Words>2766</Words>
  <Application>Microsoft Office PowerPoint</Application>
  <PresentationFormat>Widescreen</PresentationFormat>
  <Paragraphs>170</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Comic Sans MS</vt:lpstr>
      <vt:lpstr>Segoe UI</vt:lpstr>
      <vt:lpstr>office theme</vt:lpstr>
      <vt:lpstr>Assessment 1:  How useful is Source A to a historian studying the significance of the Scientific Revolution on Europe?            [8 marks]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Catrina Padgham</dc:creator>
  <cp:lastModifiedBy>Catrina Padgham</cp:lastModifiedBy>
  <cp:revision>208</cp:revision>
  <dcterms:created xsi:type="dcterms:W3CDTF">2013-07-15T20:26:40Z</dcterms:created>
  <dcterms:modified xsi:type="dcterms:W3CDTF">2025-10-06T06:11:34Z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0x0101005A7947142A0D854CB87A2043A188C571</vt:lpwstr>
  </property>
  <property fmtid="{D5CDD505-2E9C-101B-9397-08002B2CF9AE}" pid="3" name="MediaServiceImageTags">
    <vt:lpwstr/>
  </property>
</Properties>
</file>