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Две медузы на розовом фоне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Две медузы соприкасаются на тёмно-синем фоне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Две медузы на синем фоне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Две медузы на синем фоне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Две медузы на розовом фоне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Управление походкой двуногого робот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341" sz="11368"/>
            </a:lvl1pPr>
          </a:lstStyle>
          <a:p>
            <a:pPr/>
            <a:r>
              <a:t>Управление походкой двуногого робота</a:t>
            </a:r>
          </a:p>
        </p:txBody>
      </p:sp>
      <p:sp>
        <p:nvSpPr>
          <p:cNvPr id="152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дач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</a:t>
            </a:r>
          </a:p>
        </p:txBody>
      </p:sp>
      <p:sp>
        <p:nvSpPr>
          <p:cNvPr id="156" name="Создать сеть, управляющую походкой двуногого робота в среде BipedalWalker от OpenAI Gym"/>
          <p:cNvSpPr txBox="1"/>
          <p:nvPr>
            <p:ph type="body" idx="1"/>
          </p:nvPr>
        </p:nvSpPr>
        <p:spPr>
          <a:xfrm>
            <a:off x="1270000" y="26416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Создать сеть, управляющую походкой двуногого робота в среде BipedalWalker от OpenAI Gym</a:t>
            </a:r>
          </a:p>
        </p:txBody>
      </p:sp>
      <p:pic>
        <p:nvPicPr>
          <p:cNvPr id="157" name="Снимок экрана 2022-07-11 в 21.45.00.png" descr="Снимок экрана 2022-07-11 в 21.4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3446" y="5306111"/>
            <a:ext cx="9577108" cy="6363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Текущее состоя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Текущее состояние</a:t>
            </a:r>
          </a:p>
        </p:txBody>
      </p:sp>
      <p:sp>
        <p:nvSpPr>
          <p:cNvPr id="16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Разобрались с интерфейсом сред OpenAI gy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Разобрались с интерфейсом сред OpenAI gym</a:t>
            </a:r>
          </a:p>
          <a:p>
            <a:pPr/>
            <a:r>
              <a:t>Прочитали статью, описывающую основную идею сети для управления роботом «Configuring of spiking central pattern generator networks for bipedal walking using genetic algorthms» Russell, A., Orchard, G., &amp; Etienne-Cummings, R. (2007, May).</a:t>
            </a:r>
          </a:p>
          <a:p>
            <a:pPr/>
            <a:r>
              <a:t>Изучили пример реализации сети для удержания равновесия маятника на тележке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Изучили статью «Evolution of central pattern generators for the control of a five-link bipedal walking mechanism» Atılım Güneș Baydin"/>
          <p:cNvSpPr txBox="1"/>
          <p:nvPr>
            <p:ph type="body" idx="1"/>
          </p:nvPr>
        </p:nvSpPr>
        <p:spPr>
          <a:xfrm>
            <a:off x="1469324" y="3071254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Изучили статью «Evolution of central pattern generators for the control of a five-link bipedal walking mechanism» Atılım Güneș Baydin</a:t>
            </a:r>
          </a:p>
        </p:txBody>
      </p:sp>
      <p:sp>
        <p:nvSpPr>
          <p:cNvPr id="164" name="Текущее состоя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Текущее состояние</a:t>
            </a:r>
          </a:p>
        </p:txBody>
      </p:sp>
      <p:sp>
        <p:nvSpPr>
          <p:cNvPr id="165" name="Архитектур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Архитектура</a:t>
            </a:r>
          </a:p>
        </p:txBody>
      </p:sp>
      <p:pic>
        <p:nvPicPr>
          <p:cNvPr id="166" name="page4image53550816.png" descr="page4image535508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709" y="5064488"/>
            <a:ext cx="7620521" cy="762052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Текст"/>
          <p:cNvSpPr txBox="1"/>
          <p:nvPr/>
        </p:nvSpPr>
        <p:spPr>
          <a:xfrm>
            <a:off x="1652211" y="-12060433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68" name="Текст"/>
          <p:cNvSpPr txBox="1"/>
          <p:nvPr/>
        </p:nvSpPr>
        <p:spPr>
          <a:xfrm>
            <a:off x="3335393" y="1504949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81" name="Сгруппировать"/>
          <p:cNvGrpSpPr/>
          <p:nvPr/>
        </p:nvGrpSpPr>
        <p:grpSpPr>
          <a:xfrm>
            <a:off x="15772891" y="5116259"/>
            <a:ext cx="7898065" cy="7516978"/>
            <a:chOff x="0" y="0"/>
            <a:chExt cx="7898064" cy="7516977"/>
          </a:xfrm>
        </p:grpSpPr>
        <p:pic>
          <p:nvPicPr>
            <p:cNvPr id="169" name="page10image54096480.png" descr="page10image5409648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73" t="0" r="51563" b="0"/>
            <a:stretch>
              <a:fillRect/>
            </a:stretch>
          </p:blipFill>
          <p:spPr>
            <a:xfrm>
              <a:off x="0" y="0"/>
              <a:ext cx="7898065" cy="75169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Прямоугольник"/>
            <p:cNvSpPr/>
            <p:nvPr/>
          </p:nvSpPr>
          <p:spPr>
            <a:xfrm>
              <a:off x="2681797" y="3081098"/>
              <a:ext cx="2193489" cy="298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1" name="Прямоугольник"/>
            <p:cNvSpPr/>
            <p:nvPr/>
          </p:nvSpPr>
          <p:spPr>
            <a:xfrm>
              <a:off x="2681797" y="2202258"/>
              <a:ext cx="2193489" cy="298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2" name="Прямоугольник"/>
            <p:cNvSpPr/>
            <p:nvPr/>
          </p:nvSpPr>
          <p:spPr>
            <a:xfrm>
              <a:off x="3391965" y="818194"/>
              <a:ext cx="901462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3" name="Прямоугольник"/>
            <p:cNvSpPr/>
            <p:nvPr/>
          </p:nvSpPr>
          <p:spPr>
            <a:xfrm>
              <a:off x="1039924" y="154463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4" name="Прямоугольник"/>
            <p:cNvSpPr/>
            <p:nvPr/>
          </p:nvSpPr>
          <p:spPr>
            <a:xfrm>
              <a:off x="5606845" y="148113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5" name="Прямоугольник"/>
            <p:cNvSpPr/>
            <p:nvPr/>
          </p:nvSpPr>
          <p:spPr>
            <a:xfrm>
              <a:off x="1039924" y="3765466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6" name="Прямоугольник"/>
            <p:cNvSpPr/>
            <p:nvPr/>
          </p:nvSpPr>
          <p:spPr>
            <a:xfrm>
              <a:off x="5619545" y="3684186"/>
              <a:ext cx="901463" cy="298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7" name="Прямоугольник"/>
            <p:cNvSpPr/>
            <p:nvPr/>
          </p:nvSpPr>
          <p:spPr>
            <a:xfrm>
              <a:off x="5708445" y="392715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8" name="Прямоугольник"/>
            <p:cNvSpPr/>
            <p:nvPr/>
          </p:nvSpPr>
          <p:spPr>
            <a:xfrm>
              <a:off x="2121965" y="5849228"/>
              <a:ext cx="901462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79" name="Прямоугольник"/>
            <p:cNvSpPr/>
            <p:nvPr/>
          </p:nvSpPr>
          <p:spPr>
            <a:xfrm>
              <a:off x="2200704" y="575595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80" name="Прямоугольник"/>
            <p:cNvSpPr/>
            <p:nvPr/>
          </p:nvSpPr>
          <p:spPr>
            <a:xfrm>
              <a:off x="4519724" y="5755954"/>
              <a:ext cx="901462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</p:grpSp>
      <p:pic>
        <p:nvPicPr>
          <p:cNvPr id="182" name="Снимок экрана 2022-07-14 в 09.27.59.png" descr="Снимок экрана 2022-07-14 в 09.27.59.png"/>
          <p:cNvPicPr>
            <a:picLocks noChangeAspect="1"/>
          </p:cNvPicPr>
          <p:nvPr/>
        </p:nvPicPr>
        <p:blipFill>
          <a:blip r:embed="rId4">
            <a:extLst/>
          </a:blip>
          <a:srcRect l="0" t="0" r="17044" b="0"/>
          <a:stretch>
            <a:fillRect/>
          </a:stretch>
        </p:blipFill>
        <p:spPr>
          <a:xfrm>
            <a:off x="9104907" y="6888757"/>
            <a:ext cx="6174041" cy="3197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Сгруппировать"/>
          <p:cNvGrpSpPr/>
          <p:nvPr/>
        </p:nvGrpSpPr>
        <p:grpSpPr>
          <a:xfrm>
            <a:off x="801425" y="2216299"/>
            <a:ext cx="7898210" cy="4439928"/>
            <a:chOff x="0" y="0"/>
            <a:chExt cx="7898209" cy="4439926"/>
          </a:xfrm>
        </p:grpSpPr>
        <p:grpSp>
          <p:nvGrpSpPr>
            <p:cNvPr id="186" name="Сгруппировать"/>
            <p:cNvGrpSpPr/>
            <p:nvPr/>
          </p:nvGrpSpPr>
          <p:grpSpPr>
            <a:xfrm>
              <a:off x="-1" y="0"/>
              <a:ext cx="7898211" cy="4439927"/>
              <a:chOff x="0" y="0"/>
              <a:chExt cx="7898209" cy="4439926"/>
            </a:xfrm>
          </p:grpSpPr>
          <p:pic>
            <p:nvPicPr>
              <p:cNvPr id="184" name="page10image54096480.png" descr="page10image5409648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2573" t="0" r="51563" b="55126"/>
              <a:stretch>
                <a:fillRect/>
              </a:stretch>
            </p:blipFill>
            <p:spPr>
              <a:xfrm>
                <a:off x="-1" y="0"/>
                <a:ext cx="7898066" cy="33731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5" name="Caption"/>
              <p:cNvSpPr/>
              <p:nvPr/>
            </p:nvSpPr>
            <p:spPr>
              <a:xfrm>
                <a:off x="0" y="3474726"/>
                <a:ext cx="7898210" cy="965201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5000"/>
                </a:lvl1pPr>
              </a:lstStyle>
              <a:p>
                <a:pPr/>
                <a:r>
                  <a:t>Нейроны бедра</a:t>
                </a:r>
              </a:p>
            </p:txBody>
          </p:sp>
        </p:grpSp>
        <p:sp>
          <p:nvSpPr>
            <p:cNvPr id="187" name="Прямоугольник"/>
            <p:cNvSpPr/>
            <p:nvPr/>
          </p:nvSpPr>
          <p:spPr>
            <a:xfrm>
              <a:off x="2681797" y="3081098"/>
              <a:ext cx="2193489" cy="298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88" name="Прямоугольник"/>
            <p:cNvSpPr/>
            <p:nvPr/>
          </p:nvSpPr>
          <p:spPr>
            <a:xfrm>
              <a:off x="2681797" y="2246552"/>
              <a:ext cx="2193489" cy="298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89" name="Прямоугольник"/>
            <p:cNvSpPr/>
            <p:nvPr/>
          </p:nvSpPr>
          <p:spPr>
            <a:xfrm>
              <a:off x="3391965" y="818194"/>
              <a:ext cx="901462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90" name="Прямоугольник"/>
            <p:cNvSpPr/>
            <p:nvPr/>
          </p:nvSpPr>
          <p:spPr>
            <a:xfrm>
              <a:off x="1039924" y="154463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191" name="Прямоугольник"/>
            <p:cNvSpPr/>
            <p:nvPr/>
          </p:nvSpPr>
          <p:spPr>
            <a:xfrm>
              <a:off x="5606845" y="1481134"/>
              <a:ext cx="901463" cy="298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</p:grpSp>
      <p:pic>
        <p:nvPicPr>
          <p:cNvPr id="193" name="Снимок экрана 2022-07-14 в 09.20.33.png" descr="Снимок экрана 2022-07-14 в 09.20.33.png"/>
          <p:cNvPicPr>
            <a:picLocks noChangeAspect="1"/>
          </p:cNvPicPr>
          <p:nvPr/>
        </p:nvPicPr>
        <p:blipFill>
          <a:blip r:embed="rId3">
            <a:extLst/>
          </a:blip>
          <a:srcRect l="0" t="2954" r="0" b="0"/>
          <a:stretch>
            <a:fillRect/>
          </a:stretch>
        </p:blipFill>
        <p:spPr>
          <a:xfrm>
            <a:off x="8769505" y="2057716"/>
            <a:ext cx="14743073" cy="504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Снимок экрана 2022-07-14 в 09.21.02.png" descr="Снимок экрана 2022-07-14 в 09.21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6998" y="7660542"/>
            <a:ext cx="14625121" cy="5004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