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ms-office.chartcolorstyle+xml" PartName="/ppt/charts/color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h59Bj5WvSnmc+O/hEFnsFJtqR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0F1F53-C956-49C6-830B-837FF1EBEB4C}">
  <a:tblStyle styleId="{900F1F53-C956-49C6-830B-837FF1EBEB4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LiuJH215\Desktop\CSULA\Fall2020\5200\Project\Final%20result\Query%202%20Market%20Share%20Top%2015%20Products_Jinhui%20Liu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C:\Users\LiuJH215\Desktop\CSULA\Fall2020\5200\Project\Final%20result\Query%202%20Market%20Share%20Top%2015%20Products_Jinhui%20Liu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Sheet2!$A$2:$A$16</c:f>
              <c:strCache>
                <c:ptCount val="15"/>
                <c:pt idx="0">
                  <c:v>HYDROCODONE BIT. &amp; APAP 5MG/500MG TA</c:v>
                </c:pt>
                <c:pt idx="1">
                  <c:v>HYDROCODONE BIT/ACETA 10MG/500MG USP</c:v>
                </c:pt>
                <c:pt idx="2">
                  <c:v>HYDROCODO.BIT/APAP 7.5MG/750MG USP T</c:v>
                </c:pt>
                <c:pt idx="3">
                  <c:v>HYDROCODONE BIT 5MG/ACETAMINOPHEN 50</c:v>
                </c:pt>
                <c:pt idx="4">
                  <c:v>HYDROCODONE BIT/ACETA 10MG/325MG USP</c:v>
                </c:pt>
                <c:pt idx="5">
                  <c:v>OXYCODONE HCL/ACETAMINOPHEN 10MG/325</c:v>
                </c:pt>
                <c:pt idx="6">
                  <c:v>HYDROCODONE.BIT./ACET.,10MG &amp; 325MG/</c:v>
                </c:pt>
                <c:pt idx="7">
                  <c:v>OXYCODONE HYDROCHLORIDE 30MG TABLET</c:v>
                </c:pt>
                <c:pt idx="8">
                  <c:v>HYDROCODONE BIT/ACETA 7.5MG/500MG US</c:v>
                </c:pt>
                <c:pt idx="9">
                  <c:v>ENDOCET - 10MG OXYCODONE.HCL/325MG A</c:v>
                </c:pt>
                <c:pt idx="10">
                  <c:v>OXYCODONE.HCL/APAP 10MG/325MG TABS</c:v>
                </c:pt>
                <c:pt idx="11">
                  <c:v>OXYCODONE HYDROCHLORIDE TABLETS 5MG</c:v>
                </c:pt>
                <c:pt idx="12">
                  <c:v>HYDROCODONE BIT/ACETAMINOPHEN 5MG/50</c:v>
                </c:pt>
                <c:pt idx="13">
                  <c:v>HYDROCODONE BIT. 10MG/ACETAMINOPHEN</c:v>
                </c:pt>
                <c:pt idx="14">
                  <c:v>OXYCODONE HCL/ACETAMINOPHEN 5MG/325M</c:v>
                </c:pt>
              </c:strCache>
            </c:strRef>
          </c:cat>
          <c:val>
            <c:numRef>
              <c:f>Sheet2!$B$2:$B$16</c:f>
              <c:numCache>
                <c:formatCode>General</c:formatCode>
                <c:ptCount val="15"/>
                <c:pt idx="0">
                  <c:v>1087366</c:v>
                </c:pt>
                <c:pt idx="1">
                  <c:v>1271536</c:v>
                </c:pt>
                <c:pt idx="2">
                  <c:v>1337008</c:v>
                </c:pt>
                <c:pt idx="3">
                  <c:v>1556335</c:v>
                </c:pt>
                <c:pt idx="4">
                  <c:v>1659450</c:v>
                </c:pt>
                <c:pt idx="5">
                  <c:v>1685845</c:v>
                </c:pt>
                <c:pt idx="6">
                  <c:v>1835527</c:v>
                </c:pt>
                <c:pt idx="7">
                  <c:v>1844479</c:v>
                </c:pt>
                <c:pt idx="8">
                  <c:v>1848954</c:v>
                </c:pt>
                <c:pt idx="9">
                  <c:v>1974435</c:v>
                </c:pt>
                <c:pt idx="10">
                  <c:v>2029077</c:v>
                </c:pt>
                <c:pt idx="11">
                  <c:v>2414112</c:v>
                </c:pt>
                <c:pt idx="12">
                  <c:v>2714692</c:v>
                </c:pt>
                <c:pt idx="13">
                  <c:v>3726823</c:v>
                </c:pt>
                <c:pt idx="14">
                  <c:v>5482988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F2-4409-9209-989BD3798F8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03887887"/>
        <c:axId val="903883727"/>
        <c:axId val="0"/>
      </c:bar3DChart>
      <c:catAx>
        <c:axId val="9038878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883727"/>
        <c:crosses val="autoZero"/>
        <c:auto val="1"/>
        <c:lblAlgn val="ctr"/>
        <c:lblOffset val="100"/>
        <c:noMultiLvlLbl val="0"/>
      </c:catAx>
      <c:valAx>
        <c:axId val="9038837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887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Sheet2!$B$1</c:f>
              <c:strCache>
                <c:ptCount val="1"/>
                <c:pt idx="0">
                  <c:v>Quantity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50-4769-BB6E-09DCA829C2AF}"/>
              </c:ext>
            </c:extLst>
          </c:dPt>
          <c:dPt>
            <c:idx val="1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50-4769-BB6E-09DCA829C2AF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50-4769-BB6E-09DCA829C2AF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750-4769-BB6E-09DCA829C2AF}"/>
              </c:ext>
            </c:extLst>
          </c:dPt>
          <c:dPt>
            <c:idx val="4"/>
            <c:bubble3D val="0"/>
            <c:spPr>
              <a:solidFill>
                <a:schemeClr val="accent5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750-4769-BB6E-09DCA829C2AF}"/>
              </c:ext>
            </c:extLst>
          </c:dPt>
          <c:dPt>
            <c:idx val="5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750-4769-BB6E-09DCA829C2AF}"/>
              </c:ext>
            </c:extLst>
          </c:dPt>
          <c:dPt>
            <c:idx val="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750-4769-BB6E-09DCA829C2AF}"/>
              </c:ext>
            </c:extLst>
          </c:dPt>
          <c:dPt>
            <c:idx val="7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750-4769-BB6E-09DCA829C2AF}"/>
              </c:ext>
            </c:extLst>
          </c:dPt>
          <c:dPt>
            <c:idx val="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750-4769-BB6E-09DCA829C2AF}"/>
              </c:ext>
            </c:extLst>
          </c:dPt>
          <c:dPt>
            <c:idx val="9"/>
            <c:bubble3D val="0"/>
            <c:spPr>
              <a:solidFill>
                <a:schemeClr val="accent6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750-4769-BB6E-09DCA829C2AF}"/>
              </c:ext>
            </c:extLst>
          </c:dPt>
          <c:dPt>
            <c:idx val="10"/>
            <c:bubble3D val="0"/>
            <c:spPr>
              <a:solidFill>
                <a:schemeClr val="accent5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750-4769-BB6E-09DCA829C2AF}"/>
              </c:ext>
            </c:extLst>
          </c:dPt>
          <c:dPt>
            <c:idx val="11"/>
            <c:bubble3D val="0"/>
            <c:spPr>
              <a:solidFill>
                <a:schemeClr val="accent4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750-4769-BB6E-09DCA829C2AF}"/>
              </c:ext>
            </c:extLst>
          </c:dPt>
          <c:dPt>
            <c:idx val="12"/>
            <c:bubble3D val="0"/>
            <c:spPr>
              <a:solidFill>
                <a:schemeClr val="accent3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750-4769-BB6E-09DCA829C2AF}"/>
              </c:ext>
            </c:extLst>
          </c:dPt>
          <c:dPt>
            <c:idx val="13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1750-4769-BB6E-09DCA829C2AF}"/>
              </c:ext>
            </c:extLst>
          </c:dPt>
          <c:dPt>
            <c:idx val="14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1750-4769-BB6E-09DCA829C2AF}"/>
              </c:ext>
            </c:extLst>
          </c:dPt>
          <c:dPt>
            <c:idx val="15"/>
            <c:bubble3D val="0"/>
            <c:spPr>
              <a:solidFill>
                <a:schemeClr val="accent4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1750-4769-BB6E-09DCA829C2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1"/>
            <c:showVal val="0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Sheet2!$A$2:$A$17</c:f>
              <c:strCache>
                <c:ptCount val="16"/>
                <c:pt idx="0">
                  <c:v>HYDROCODONE BIT. &amp; APAP 5MG/500MG TA</c:v>
                </c:pt>
                <c:pt idx="1">
                  <c:v>HYDROCODONE BIT/ACETA 10MG/500MG USP</c:v>
                </c:pt>
                <c:pt idx="2">
                  <c:v>HYDROCODO.BIT/APAP 7.5MG/750MG USP T</c:v>
                </c:pt>
                <c:pt idx="3">
                  <c:v>HYDROCODONE BIT 5MG/ACETAMINOPHEN 50</c:v>
                </c:pt>
                <c:pt idx="4">
                  <c:v>HYDROCODONE BIT/ACETA 10MG/325MG USP</c:v>
                </c:pt>
                <c:pt idx="5">
                  <c:v>OXYCODONE HCL/ACETAMINOPHEN 10MG/325</c:v>
                </c:pt>
                <c:pt idx="6">
                  <c:v>HYDROCODONE.BIT./ACET.,10MG &amp; 325MG/</c:v>
                </c:pt>
                <c:pt idx="7">
                  <c:v>OXYCODONE HYDROCHLORIDE 30MG TABLET</c:v>
                </c:pt>
                <c:pt idx="8">
                  <c:v>HYDROCODONE BIT/ACETA 7.5MG/500MG US</c:v>
                </c:pt>
                <c:pt idx="9">
                  <c:v>ENDOCET - 10MG OXYCODONE.HCL/325MG A</c:v>
                </c:pt>
                <c:pt idx="10">
                  <c:v>OXYCODONE.HCL/APAP 10MG/325MG TABS</c:v>
                </c:pt>
                <c:pt idx="11">
                  <c:v>OXYCODONE HYDROCHLORIDE TABLETS 5MG</c:v>
                </c:pt>
                <c:pt idx="12">
                  <c:v>HYDROCODONE BIT/ACETAMINOPHEN 5MG/50</c:v>
                </c:pt>
                <c:pt idx="13">
                  <c:v>HYDROCODONE BIT. 10MG/ACETAMINOPHEN</c:v>
                </c:pt>
                <c:pt idx="14">
                  <c:v>OXYCODONE HCL/ACETAMINOPHEN 5MG/325M</c:v>
                </c:pt>
                <c:pt idx="15">
                  <c:v>all other</c:v>
                </c:pt>
              </c:strCache>
            </c:strRef>
          </c:cat>
          <c:val>
            <c:numRef>
              <c:f>Sheet2!$B$2:$B$17</c:f>
              <c:numCache>
                <c:formatCode>General</c:formatCode>
                <c:ptCount val="16"/>
                <c:pt idx="0">
                  <c:v>1087366</c:v>
                </c:pt>
                <c:pt idx="1">
                  <c:v>1271536</c:v>
                </c:pt>
                <c:pt idx="2">
                  <c:v>1337008</c:v>
                </c:pt>
                <c:pt idx="3">
                  <c:v>1556335</c:v>
                </c:pt>
                <c:pt idx="4">
                  <c:v>1659450</c:v>
                </c:pt>
                <c:pt idx="5">
                  <c:v>1685845</c:v>
                </c:pt>
                <c:pt idx="6">
                  <c:v>1835527</c:v>
                </c:pt>
                <c:pt idx="7">
                  <c:v>1844479</c:v>
                </c:pt>
                <c:pt idx="8">
                  <c:v>1848954</c:v>
                </c:pt>
                <c:pt idx="9">
                  <c:v>1974435</c:v>
                </c:pt>
                <c:pt idx="10">
                  <c:v>2029077</c:v>
                </c:pt>
                <c:pt idx="11">
                  <c:v>2414112</c:v>
                </c:pt>
                <c:pt idx="12">
                  <c:v>2714692</c:v>
                </c:pt>
                <c:pt idx="13">
                  <c:v>3726823</c:v>
                </c:pt>
                <c:pt idx="14">
                  <c:v>5482988</c:v>
                </c:pt>
                <c:pt idx="15">
                  <c:v>36913915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1750-4769-BB6E-09DCA829C2AF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</a:pPr>
            <a:r>
              <a:rPr b="0" i="0" lang="en-US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“Market Share: The Most Important Metric for Business Success”, Buxton, </a:t>
            </a:r>
            <a:r>
              <a:rPr lang="en-US"/>
              <a:t>https://www.buxtonco.com/blog/market-share-the-most-important-metric-for-business-success#:~:text=Because%20market%20share%20is%20a,market%20potential%20and%20market%20opportunity.</a:t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967 rows So decide to narrow it down </a:t>
            </a:r>
            <a:endParaRPr/>
          </a:p>
        </p:txBody>
      </p:sp>
      <p:sp>
        <p:nvSpPr>
          <p:cNvPr id="183" name="Google Shape;18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Sub-table top15</a:t>
            </a:r>
            <a:endParaRPr/>
          </a:p>
        </p:txBody>
      </p:sp>
      <p:sp>
        <p:nvSpPr>
          <p:cNvPr id="196" name="Google Shape;19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3-D Clustered Bar without all other</a:t>
            </a:r>
            <a:endParaRPr/>
          </a:p>
        </p:txBody>
      </p:sp>
      <p:sp>
        <p:nvSpPr>
          <p:cNvPr id="225" name="Google Shape;22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5354955" y="552182"/>
            <a:ext cx="5998840" cy="334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/>
              <a:t>Market Share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5354955" y="4067032"/>
            <a:ext cx="5998840" cy="2067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Top 15 product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9249" r="36147" t="0"/>
          <a:stretch/>
        </p:blipFill>
        <p:spPr>
          <a:xfrm>
            <a:off x="20" y="10"/>
            <a:ext cx="4992985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0"/>
            <a:ext cx="1219169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2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9" name="Google Shape;99;p2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9803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2"/>
          <p:cNvSpPr txBox="1"/>
          <p:nvPr>
            <p:ph type="title"/>
          </p:nvPr>
        </p:nvSpPr>
        <p:spPr>
          <a:xfrm>
            <a:off x="904877" y="795527"/>
            <a:ext cx="10488547" cy="1190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Why market share is important?</a:t>
            </a:r>
            <a:endParaRPr/>
          </a:p>
        </p:txBody>
      </p:sp>
      <p:sp>
        <p:nvSpPr>
          <p:cNvPr id="121" name="Google Shape;121;p2"/>
          <p:cNvSpPr/>
          <p:nvPr/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ar Graph with Upward Trend" id="122" name="Google Shape;1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337" y="2416047"/>
            <a:ext cx="3346704" cy="334670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"/>
          <p:cNvSpPr txBox="1"/>
          <p:nvPr>
            <p:ph idx="1" type="body"/>
          </p:nvPr>
        </p:nvSpPr>
        <p:spPr>
          <a:xfrm>
            <a:off x="6380703" y="2228850"/>
            <a:ext cx="5028928" cy="3699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0" lang="en-US">
                <a:latin typeface="Roboto"/>
                <a:ea typeface="Roboto"/>
                <a:cs typeface="Roboto"/>
                <a:sym typeface="Roboto"/>
              </a:rPr>
              <a:t>“Because market share is a key indicator of market competitiveness, it enables executives to judge total market growth or decline, identify key trends in consumer behavior and see their market potential and market opportunity.”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0" lang="en-US">
                <a:latin typeface="Roboto"/>
                <a:ea typeface="Roboto"/>
                <a:cs typeface="Roboto"/>
                <a:sym typeface="Roboto"/>
              </a:rPr>
              <a:t>----Buxton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9" name="Google Shape;129;p3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accent1">
                  <a:alpha val="11764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4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3"/>
          <p:cNvSpPr txBox="1"/>
          <p:nvPr>
            <p:ph type="title"/>
          </p:nvPr>
        </p:nvSpPr>
        <p:spPr>
          <a:xfrm>
            <a:off x="4069080" y="630936"/>
            <a:ext cx="6675120" cy="135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Create main table with original data</a:t>
            </a:r>
            <a:endParaRPr/>
          </a:p>
        </p:txBody>
      </p:sp>
      <p:sp>
        <p:nvSpPr>
          <p:cNvPr id="151" name="Google Shape;151;p3"/>
          <p:cNvSpPr txBox="1"/>
          <p:nvPr>
            <p:ph idx="1" type="body"/>
          </p:nvPr>
        </p:nvSpPr>
        <p:spPr>
          <a:xfrm>
            <a:off x="4069080" y="2157984"/>
            <a:ext cx="6675120" cy="3895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create external table if not exists painpilldata (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reporter_dea_no string, reporter_bus_act string, reporter_name string, reporter_addl_co_info string, reporter_address1 string, reporter_address2 string, reporter_city string, reporter_state string, reporter_zip string, reporter_county string, buyer_dea_no string, buyer_bus_act string, buyer_name string, buyer_addl_co_info string, buyer_address1 string, buyer_address2 string, buyer_city string, buyer_state string, buyer_zip string, buyer_county string, transaction_code string, drug_code string, ndc_no string, drug_name string, quantity int, unit int, action_indicator string, order_form_no string, correction_no string, strength string, transaction_date string, calc_base_wt_in_gm float, dosage_unit int, transaction_id string, product_name string, ingredient_name string, measure string, mme_conversion_factor string, combined_labeler_name string, revised_company_name string, reporter_family string, dos_str int 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ROW FORMAT DELIMITED FIELDS TERMINATED BY '\t'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STORED AS TEXTFILE LOCATION '/user/jliu2/Painpill'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TBLPROPERTIES ("skip.header.line.count"="1");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7" name="Google Shape;157;p4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accent1">
                  <a:alpha val="11764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4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4"/>
          <p:cNvSpPr txBox="1"/>
          <p:nvPr>
            <p:ph type="title"/>
          </p:nvPr>
        </p:nvSpPr>
        <p:spPr>
          <a:xfrm>
            <a:off x="4069080" y="630936"/>
            <a:ext cx="6675120" cy="135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Create a table with Market Share by products</a:t>
            </a:r>
            <a:endParaRPr/>
          </a:p>
        </p:txBody>
      </p:sp>
      <p:sp>
        <p:nvSpPr>
          <p:cNvPr id="179" name="Google Shape;179;p4"/>
          <p:cNvSpPr txBox="1"/>
          <p:nvPr>
            <p:ph idx="1" type="body"/>
          </p:nvPr>
        </p:nvSpPr>
        <p:spPr>
          <a:xfrm>
            <a:off x="3352801" y="2515236"/>
            <a:ext cx="7391399" cy="3895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create table if not exists ms_product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row format delimited fields terminated by '\t'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stored as textfile location '/user/jliu2/Painpill/productms'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select product_name, sum(quantity) as quantity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from painpilldata group by product_name order by quantity desc;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/>
          <p:nvPr/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5"/>
          <p:cNvSpPr/>
          <p:nvPr/>
        </p:nvSpPr>
        <p:spPr>
          <a:xfrm rot="10800000">
            <a:off x="0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5"/>
          <p:cNvSpPr/>
          <p:nvPr/>
        </p:nvSpPr>
        <p:spPr>
          <a:xfrm rot="2700000">
            <a:off x="10739327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5"/>
          <p:cNvSpPr/>
          <p:nvPr/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8115423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application&#10;&#10;Description automatically generated" id="191" name="Google Shape;191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565" l="0" r="1" t="5799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5"/>
          <p:cNvSpPr/>
          <p:nvPr/>
        </p:nvSpPr>
        <p:spPr>
          <a:xfrm>
            <a:off x="9167297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99" name="Google Shape;199;p6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accent1">
                  <a:alpha val="11764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4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6"/>
          <p:cNvSpPr txBox="1"/>
          <p:nvPr>
            <p:ph type="title"/>
          </p:nvPr>
        </p:nvSpPr>
        <p:spPr>
          <a:xfrm>
            <a:off x="4069080" y="630936"/>
            <a:ext cx="6675120" cy="1353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Create a table with Market Share by Top15 Products</a:t>
            </a:r>
            <a:endParaRPr/>
          </a:p>
        </p:txBody>
      </p:sp>
      <p:sp>
        <p:nvSpPr>
          <p:cNvPr id="221" name="Google Shape;221;p6"/>
          <p:cNvSpPr txBox="1"/>
          <p:nvPr>
            <p:ph idx="1" type="body"/>
          </p:nvPr>
        </p:nvSpPr>
        <p:spPr>
          <a:xfrm>
            <a:off x="3429001" y="2454716"/>
            <a:ext cx="8095720" cy="3895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create table if not exists top15msp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row format delimited fields terminated by '\t'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stored as textfile location '/user/jliu2/Painpill/top15ms'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with top15 as (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select product_name, quantity from ms_product order by quantity desc limit 15)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select * from top15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union all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select "all other" as product_name, sum(quantity) as quantity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from ms_product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where product_name not in (select product_name from top15)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8" name="Google Shape;228;p7"/>
          <p:cNvGraphicFramePr/>
          <p:nvPr/>
        </p:nvGraphicFramePr>
        <p:xfrm>
          <a:off x="317500" y="31750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{900F1F53-C956-49C6-830B-837FF1EBEB4C}</a:tableStyleId>
              </a:tblPr>
              <a:tblGrid>
                <a:gridCol w="4493650"/>
                <a:gridCol w="1234050"/>
              </a:tblGrid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Product Name</a:t>
                      </a:r>
                      <a:endParaRPr b="1" i="0" sz="13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Quantity</a:t>
                      </a:r>
                      <a:endParaRPr b="1" i="0" sz="13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OXYCODONE HCL/ACETAMINOPHEN 5MG/325M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5482988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HYDROCODONE BIT. 10MG/ACETAMINOPHEN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3726823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HYDROCODONE BIT/ACETAMINOPHEN 5MG/50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2714692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OXYCODONE HYDROCHLORIDE TABLETS 5MG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2414112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OXYCODONE.HCL/APAP 10MG/325MG TABS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2029077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ENDOCET - 10MG OXYCODONE.HCL/325MG A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1974435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HYDROCODONE BIT/ACETA 7.5MG/500MG US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1848954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OXYCODONE HYDROCHLORIDE 30MG TABLET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1844479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HYDROCODONE.BIT./ACET.,10MG &amp; 325MG/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1835527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OXYCODONE HCL/ACETAMINOPHEN 10MG/325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1685845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HYDROCODONE BIT/ACETA 10MG/325MG USP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1659450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HYDROCODONE BIT 5MG/ACETAMINOPHEN 50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1556335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HYDROCODO.BIT/APAP 7.5MG/750MG USP T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1337008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HYDROCODONE BIT/ACETA 10MG/500MG USP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1271536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HYDROCODONE BIT. &amp; APAP 5MG/500MG TA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1087366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  <a:tr h="36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all other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36913915</a:t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25" marB="0" marR="9125" marL="9125" anchor="b"/>
                </a:tc>
              </a:tr>
            </a:tbl>
          </a:graphicData>
        </a:graphic>
      </p:graphicFrame>
      <p:graphicFrame>
        <p:nvGraphicFramePr>
          <p:cNvPr id="229" name="Google Shape;229;p7"/>
          <p:cNvGraphicFramePr/>
          <p:nvPr/>
        </p:nvGraphicFramePr>
        <p:xfrm>
          <a:off x="6134100" y="317500"/>
          <a:ext cx="5727700" cy="619760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 txBox="1"/>
          <p:nvPr>
            <p:ph type="title"/>
          </p:nvPr>
        </p:nvSpPr>
        <p:spPr>
          <a:xfrm>
            <a:off x="841248" y="256032"/>
            <a:ext cx="10506456" cy="10149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Top 15 Painpill Product Market Share</a:t>
            </a:r>
            <a:endParaRPr/>
          </a:p>
        </p:txBody>
      </p:sp>
      <p:sp>
        <p:nvSpPr>
          <p:cNvPr id="236" name="Google Shape;236;p8"/>
          <p:cNvSpPr/>
          <p:nvPr/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8"/>
          <p:cNvSpPr/>
          <p:nvPr/>
        </p:nvSpPr>
        <p:spPr>
          <a:xfrm flipH="1" rot="10800000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8" name="Google Shape;238;p8"/>
          <p:cNvGraphicFramePr/>
          <p:nvPr/>
        </p:nvGraphicFramePr>
        <p:xfrm>
          <a:off x="838200" y="1926266"/>
          <a:ext cx="10515600" cy="4357524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2020-12-07T18:16:42Z</dcterms:created>
  <dc:creator>Liu, Jinhui</dc:creator>
</cp:coreProperties>
</file>