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4" autoAdjust="0"/>
    <p:restoredTop sz="94660"/>
  </p:normalViewPr>
  <p:slideViewPr>
    <p:cSldViewPr snapToGrid="0">
      <p:cViewPr>
        <p:scale>
          <a:sx n="75" d="100"/>
          <a:sy n="75" d="100"/>
        </p:scale>
        <p:origin x="1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6C44-29BA-488A-8005-480B34411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BBCE8-9B78-4D00-A1C3-269A56822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9447-D9FA-4242-BDF0-C4E3621A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0ED0-DF6E-4DAB-8836-929EF44E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1524-0EEA-475D-9E21-30AA33D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9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EB0B-30E5-4E15-805B-DA009658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A39F4-DB91-45A5-B65C-D193E9DEA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D747-2905-4E47-B618-004A5679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B12C-24D7-460E-8C58-D7D8727F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C54A-FFB2-419D-8688-B0AD89DC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A66BB-B5A1-4320-8B7C-CE401084E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9B73-99AE-481C-946C-1DDB262B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9C45-5DCB-4DB7-A6D5-41DB7B9B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EEA9-D768-4566-A309-840791E6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48E8-25B4-4860-9EA1-6AD5DE6F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54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C7A5-CD66-4A36-8951-DC1FB220F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4A245-0E57-43CA-9DB4-8ED5D6EDF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C319-C9A9-4B12-AFA2-BA833DAF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2E90-E06A-4126-81F5-B8AA2D4D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3315-09BC-42F4-8FFA-51996177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7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3589-8907-43F2-A8B7-9D1124BA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A1DE-DEE7-4ADD-862B-C350F335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E562-B9DD-49AD-B143-34CE90FE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8145-9471-4650-B5B1-9A001F5E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282C-CB87-458A-A7CB-20AFC6B7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6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462B-72C3-4BC3-9236-037031DE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2385-C77B-4A32-8655-5B9A6339E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2DEA-86A2-491B-BF80-81A9FCFA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2D64-AE58-4A5E-807E-E752E663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E4BB-6BB7-491F-BA99-B1BB2C12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6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906A-5ACD-4CE3-9D42-0513D730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EFAC-AB91-428A-AA0F-E2565E0D2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6876-B04A-4B6B-84CB-FE10277A2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4B84B-D07F-4BCD-A555-E7E4E2FD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555F7-9232-42D5-8D9D-3B6FB048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B7C7B-89F1-4D67-8A48-5799779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723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ABD4-AECF-423F-852A-842A213E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D561-3673-4453-B74B-5BDD750F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2AFEB-2C4D-41A9-A0DE-4028A34E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DFB5-2BED-4F60-AC50-E38B19CD6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44D97-87EF-46BC-A87B-857B10BF6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04E2C-045A-4916-8718-A9C3AE74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8BBFE-39F8-4085-AE5B-CE1C61E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01AFF-0DC7-4B9B-A5DB-000FCFE5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1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7C4F-5EAA-47CD-A016-59B14B13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80BFA-157D-498B-9447-8D4EB00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38EB4-3DD5-443D-87B0-72B224EE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20861-A048-41B4-8324-0D63C8F7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38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18C4B-62D4-420F-A505-A6CE66AF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DB6FB-75A7-4E92-93F8-9C4FB2BE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57ACB-C6DE-4B3E-8502-6E34C944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4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46A6-7BCF-466E-9F16-14618580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9BA0-62E7-4C68-80B9-CA5CFAE5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00A4B-4124-41C6-8F1D-68AE156A2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20B07-5A01-4F62-986E-44D78E72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3034-57F8-471F-8792-DF3A1755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666C-48A5-45C6-A16B-48F4F3AE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BD55-4DAF-4F31-8FB6-0742E859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1B24-6887-4E17-B9D0-B4C8C21C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BBB0-426F-40C4-8A25-3E5BC795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7014-1C07-44D7-8D6B-77137941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0B38-55A1-4A94-BFA1-CC8D6B14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26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E211-FEDF-4FA7-A15D-E1AB1BAB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5F04-6544-4827-8571-A1654293B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7365B-336F-4622-8D61-80DC6FD4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7DEB-7E24-4B0A-BFBF-2EE1EE4E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DC5E7-3194-413B-9E94-AE659C52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99D6A-3C0F-4672-93B6-52075F80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02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8FE7-B1CB-450A-8AE0-5CDD9B16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A10CF-A06C-4513-A42C-631EAF8F0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70C97-7CB3-4DBF-8F6D-9C3B84D5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53DB-7797-4A9F-87ED-E25BD3BF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6DD6-DF0B-4AB3-8D90-FCC04617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27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65C07-4801-403C-B5C2-2E5EC13E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6680A-697C-4A23-9276-ADBDA0239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9EAA-7C62-40D2-BF25-AC8FDD66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080C-ACF4-4ABD-B9FC-FC42EB5E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5C56-AC55-419D-B9F0-BF3DD5A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74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1021-9D49-499C-BA9F-2E0E2F0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72E92-396F-4170-8343-3E974CA7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B098-890E-439E-BB49-C1D75A0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21AF-FF8B-4237-B41F-1827523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40F2-430F-4F13-87B6-0D5609D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1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4E96-1CFC-4E6B-9BC6-2473E566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2E46-BBBC-4DC5-A250-F096F793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C8A6D-3EB9-4220-AAA1-3D96AF2C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AE3C-3E6C-4D4F-A374-0710D409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C7F7-40C5-4660-A0EB-B5E5C020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5144D-D86F-4217-9DD4-89F56F67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3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E438-1C80-4BC4-B113-D054676C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D020-F847-4352-9363-E4B29878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35AC-75D9-4AB7-8147-595FF5C1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64CC2-48E3-4BBF-83DD-19F357A43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33DCA-83AF-4079-B474-E6E9230C8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FDBA0-22B8-4338-A8FA-A8EB5448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16897-126E-4548-9B22-983555D8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D362F-EF70-4942-9083-6BD65F70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75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427F-5D70-4401-9114-6FE876AB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F7D1C-D3B1-40CA-8756-162AEC1E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B6818-1119-4C0A-AB67-C4D1DF08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CE2B1-5B6F-489B-B598-336FFA59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3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3E5E4-6F4A-439E-B1CB-B961B033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B683C-3335-4C38-8333-0DFAFE1C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FA37F-B76C-473C-84E3-835B465D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3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94F0-D33D-42E9-80E5-C6BE56AE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3CF0-57CD-4EC9-8D9A-1C7CA5E2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F260E-8964-4778-805F-7632B099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89182-D79A-4AE7-A705-AC81E9A7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ED63-799B-4FCB-851C-D11A958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4B415-CB05-4FC8-9408-544A2E90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3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DE8-0C1F-46AC-9782-74E9C769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A30CE-258D-4FDA-BEF9-74E89F934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35BF6-9717-492C-AF37-FD85BC68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68F2-2ADB-4B74-BD0E-1EF4443F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475B-11DA-4D5B-A98B-FC773523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3F8E2-702C-4B9F-9720-7495B373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05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A20C4-1611-45C6-814C-D944646F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62332-C5F4-471D-8BBA-49C84FB1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054D-FA5E-40B0-BA81-EC47B97A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0A55-95B3-4326-AD2A-D26471D621D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A141-4B20-4572-860E-9E0A3A4DD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976D-706A-4DD9-827C-ECC5F8601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8D3D-F359-4E76-A4BE-9500A09A0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C6C29-C982-4F50-A957-D7313B52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DF5C5-998B-4DBF-B12D-8BFC901A7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CF18-08FB-4D06-91B4-9CCB212B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FAB7-838B-4720-9B31-AB4A3B522FB7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E2CD-C380-45BE-9D1A-B3B569946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0823-E86B-4A87-B1DB-CD4E0C2A4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5810-5B41-4C9B-A613-218C56275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ksUIX/CIS5200-team5" TargetMode="External"/><Relationship Id="rId2" Type="http://schemas.openxmlformats.org/officeDocument/2006/relationships/hyperlink" Target="https://www.kaggle.com/paultimothymooney/pain-pills-in-the-us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mj.com/company/newsroom/us-painkiller-restriction-linked-to-significant-increase-in-illicit-online-drug-trad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gabuse.gov/drug-topics/trends-statistics/overdose-death-rat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DE12-FDA6-4B35-96E3-FD87479C2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Pain pills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E22B9-8EF2-4976-8DD6-C5FD445D8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Sales volume by state over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25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AFD2-D011-4101-B957-00E3D536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Dataset details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A2D8-F7A1-491E-A3C2-8D522EE3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Size: 12GB subset from 74GB</a:t>
            </a:r>
          </a:p>
          <a:p>
            <a:r>
              <a:rPr lang="pl-PL" dirty="0"/>
              <a:t>Source: </a:t>
            </a:r>
            <a:r>
              <a:rPr lang="pl-PL" dirty="0">
                <a:hlinkClick r:id="rId2"/>
              </a:rPr>
              <a:t>https://www.kaggle.com/paultimothymooney/pain-pills-in-the-usa</a:t>
            </a:r>
            <a:endParaRPr lang="pl-PL" dirty="0"/>
          </a:p>
          <a:p>
            <a:r>
              <a:rPr lang="pl-PL" dirty="0"/>
              <a:t>Github: </a:t>
            </a:r>
            <a:r>
              <a:rPr lang="pl-PL" dirty="0">
                <a:hlinkClick r:id="rId3"/>
              </a:rPr>
              <a:t>https://github.com/aleksUIX/CIS5200-team5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15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3F8E-3DE0-40D3-9711-C97EA749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Analysis: sales breakdown by state / year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8AA3-6625-4E22-92DE-337B04DC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+mj-lt"/>
              </a:rPr>
              <a:t>Overdose death rates have quadrupled in the US since 1999, and 40% of all deaths involve prescription opioids*, which are primarily used for pain relief.</a:t>
            </a:r>
            <a:endParaRPr lang="pl-PL" b="0" i="0" dirty="0">
              <a:effectLst/>
              <a:latin typeface="+mj-lt"/>
            </a:endParaRPr>
          </a:p>
          <a:p>
            <a:r>
              <a:rPr lang="en-GB" b="0" i="0" dirty="0">
                <a:effectLst/>
                <a:latin typeface="+mj-lt"/>
              </a:rPr>
              <a:t>Although the legitimate supply of opioids may have decreased, overall consumption will remain unchanged if users decide to source them from illicit markets.</a:t>
            </a:r>
            <a:endParaRPr lang="pl-PL" b="0" i="0" dirty="0">
              <a:effectLst/>
              <a:latin typeface="+mj-lt"/>
            </a:endParaRPr>
          </a:p>
          <a:p>
            <a:r>
              <a:rPr lang="pl-PL" dirty="0">
                <a:latin typeface="+mj-lt"/>
              </a:rPr>
              <a:t>Source: </a:t>
            </a:r>
            <a:r>
              <a:rPr lang="pl-PL" dirty="0">
                <a:latin typeface="+mj-lt"/>
                <a:hlinkClick r:id="rId2"/>
              </a:rPr>
              <a:t>https://www.bmj.com/company/newsroom/us-painkiller-restriction-linked-to-significant-increase-in-illicit-online-drug-trading/</a:t>
            </a:r>
            <a:endParaRPr lang="pl-PL" dirty="0">
              <a:latin typeface="+mj-lt"/>
            </a:endParaRPr>
          </a:p>
          <a:p>
            <a:endParaRPr lang="pl-PL" b="0" i="0" dirty="0">
              <a:effectLst/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064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8E7DF-8960-4220-9BBC-40915989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637472"/>
            <a:ext cx="9525000" cy="4019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BEB66A-3467-42AC-B2D8-CBF0493A2BB0}"/>
              </a:ext>
            </a:extLst>
          </p:cNvPr>
          <p:cNvSpPr/>
          <p:nvPr/>
        </p:nvSpPr>
        <p:spPr>
          <a:xfrm>
            <a:off x="5083728" y="3875714"/>
            <a:ext cx="3112316" cy="22901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56A1D7-C6E2-4FF8-86E7-94DB64980509}"/>
              </a:ext>
            </a:extLst>
          </p:cNvPr>
          <p:cNvSpPr txBox="1">
            <a:spLocks/>
          </p:cNvSpPr>
          <p:nvPr/>
        </p:nvSpPr>
        <p:spPr>
          <a:xfrm>
            <a:off x="838200" y="1701769"/>
            <a:ext cx="10515600" cy="633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Source: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hlinkClick r:id="rId3"/>
              </a:rPr>
              <a:t>https://www.drugabuse.gov/drug-topics/trends-statistics/overdose-death-rates</a:t>
            </a:r>
            <a:b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252072-0BCA-4DD8-B8C0-3E7EE4B52C6C}"/>
              </a:ext>
            </a:extLst>
          </p:cNvPr>
          <p:cNvSpPr txBox="1">
            <a:spLocks/>
          </p:cNvSpPr>
          <p:nvPr/>
        </p:nvSpPr>
        <p:spPr>
          <a:xfrm>
            <a:off x="838200" y="1696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black"/>
                </a:solidFill>
                <a:latin typeface="Calibri Light" panose="020F0302020204030204"/>
              </a:rPr>
              <a:t>Goal: examine growth in prescription sales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343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39C0-AB3B-4135-AD8D-D275A22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E5E0-81C5-4DDC-8D7A-BE0BAA2B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Filter out unnecessary columns from 40+ columns down to 4 in an intermedaite table drugs_year</a:t>
            </a:r>
          </a:p>
          <a:p>
            <a:r>
              <a:rPr lang="pl-PL" dirty="0"/>
              <a:t>Create a table grouped by year and reporter state</a:t>
            </a:r>
          </a:p>
          <a:p>
            <a:r>
              <a:rPr lang="pl-PL" dirty="0"/>
              <a:t>Download data as CSV and open in excel</a:t>
            </a:r>
          </a:p>
          <a:p>
            <a:r>
              <a:rPr lang="pl-PL" dirty="0"/>
              <a:t>Format time column, save as xlsx</a:t>
            </a:r>
          </a:p>
          <a:p>
            <a:r>
              <a:rPr lang="pl-PL" dirty="0"/>
              <a:t>Insert 3D map</a:t>
            </a:r>
          </a:p>
          <a:p>
            <a:r>
              <a:rPr lang="pl-PL" dirty="0"/>
              <a:t>Location: state, Height: quantity(sum/average), Category: drug name, Time: full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52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0-12-07_22-39-23">
            <a:hlinkClick r:id="" action="ppaction://media"/>
            <a:extLst>
              <a:ext uri="{FF2B5EF4-FFF2-40B4-BE49-F238E27FC236}">
                <a16:creationId xmlns:a16="http://schemas.microsoft.com/office/drawing/2014/main" id="{1EEE198F-2071-4E1F-A0E5-AD75E1F2938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0129" y="120650"/>
            <a:ext cx="10571741" cy="6616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AF31EF-6D33-4541-87CC-064EA0B4A151}"/>
              </a:ext>
            </a:extLst>
          </p:cNvPr>
          <p:cNvSpPr txBox="1">
            <a:spLocks/>
          </p:cNvSpPr>
          <p:nvPr/>
        </p:nvSpPr>
        <p:spPr>
          <a:xfrm>
            <a:off x="1018670" y="12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black"/>
                </a:solidFill>
                <a:latin typeface="Calibri Light" panose="020F0302020204030204"/>
              </a:rPr>
              <a:t>USA Trend over time – quantity (sum)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7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0-12-07_22-57-34">
            <a:hlinkClick r:id="" action="ppaction://media"/>
            <a:extLst>
              <a:ext uri="{FF2B5EF4-FFF2-40B4-BE49-F238E27FC236}">
                <a16:creationId xmlns:a16="http://schemas.microsoft.com/office/drawing/2014/main" id="{1B45C4BA-3730-45F0-AB68-B0591C4DF3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1" y="101600"/>
            <a:ext cx="10655300" cy="675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66D51-650D-4A82-B02F-0113BF0E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905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prstClr val="black"/>
                </a:solidFill>
                <a:latin typeface="Calibri Light" panose="020F0302020204030204"/>
              </a:rPr>
              <a:t>USA Trend over time – quantity (average)</a:t>
            </a:r>
            <a:b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228</Words>
  <Application>Microsoft Office PowerPoint</Application>
  <PresentationFormat>Widescreen</PresentationFormat>
  <Paragraphs>21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Pain pills</vt:lpstr>
      <vt:lpstr>Dataset details </vt:lpstr>
      <vt:lpstr>Analysis: sales breakdown by state / year</vt:lpstr>
      <vt:lpstr>PowerPoint Presentation</vt:lpstr>
      <vt:lpstr>Process</vt:lpstr>
      <vt:lpstr>PowerPoint Presentation</vt:lpstr>
      <vt:lpstr>USA Trend over time – quantity (average)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 pills</dc:title>
  <dc:creator>Aleksander Sekowski</dc:creator>
  <cp:lastModifiedBy>Aleksander Sekowski</cp:lastModifiedBy>
  <cp:revision>4</cp:revision>
  <dcterms:created xsi:type="dcterms:W3CDTF">2020-12-07T22:40:32Z</dcterms:created>
  <dcterms:modified xsi:type="dcterms:W3CDTF">2020-12-07T23:06:12Z</dcterms:modified>
</cp:coreProperties>
</file>