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xJMU89Tk/DFz72xQz8qvsyxh1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6ee2fd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b06ee2fd4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6ee2fd4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6ee2fd4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b06ee2fd4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ae6dd08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b0ae6dd08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ae6dd08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ae6dd08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6ee2fd41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06ee2fd41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0af8e8c8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b0af8e8c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b0af8e8c81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b0af8e8c81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gb0af8e8c81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paultimothymooney/pain-pills-in-the-usa" TargetMode="External"/><Relationship Id="rId4" Type="http://schemas.openxmlformats.org/officeDocument/2006/relationships/hyperlink" Target="https://github.com/aleksUIX/CIS5200-team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6ee2fd41_1_0"/>
          <p:cNvSpPr txBox="1"/>
          <p:nvPr>
            <p:ph type="ctrTitle"/>
          </p:nvPr>
        </p:nvSpPr>
        <p:spPr>
          <a:xfrm>
            <a:off x="2800125" y="248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INTRODUCTION</a:t>
            </a:r>
            <a:endParaRPr/>
          </a:p>
        </p:txBody>
      </p:sp>
      <p:pic>
        <p:nvPicPr>
          <p:cNvPr id="84" name="Google Shape;84;gb06ee2fd4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5" y="3431513"/>
            <a:ext cx="48768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b06ee2fd4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375" y="2928175"/>
            <a:ext cx="4149625" cy="304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b06ee2fd4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226" y="3650175"/>
            <a:ext cx="2776775" cy="20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6ee2fd41_0_6"/>
          <p:cNvSpPr txBox="1"/>
          <p:nvPr>
            <p:ph type="ctrTitle"/>
          </p:nvPr>
        </p:nvSpPr>
        <p:spPr>
          <a:xfrm>
            <a:off x="1524000" y="1122369"/>
            <a:ext cx="9144000" cy="121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3" name="Google Shape;93;gb06ee2fd41_0_6"/>
          <p:cNvSpPr txBox="1"/>
          <p:nvPr>
            <p:ph idx="1" type="subTitle"/>
          </p:nvPr>
        </p:nvSpPr>
        <p:spPr>
          <a:xfrm>
            <a:off x="1524000" y="2601158"/>
            <a:ext cx="9144000" cy="27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b="1" lang="en-US"/>
              <a:t>ntroduction/Background: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Siying Chen</a:t>
            </a:r>
            <a:endParaRPr sz="2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Query 1:</a:t>
            </a:r>
            <a:r>
              <a:rPr lang="en-US" sz="2600"/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Jinhui Liu</a:t>
            </a:r>
            <a:endParaRPr sz="2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Query 2:</a:t>
            </a:r>
            <a:r>
              <a:rPr lang="en-US"/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Aleksander Sekowski</a:t>
            </a:r>
            <a:endParaRPr sz="2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Query 3: </a:t>
            </a:r>
            <a:r>
              <a:rPr lang="en-US"/>
              <a:t>Adrian Marroquin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Query 4:</a:t>
            </a:r>
            <a:r>
              <a:rPr lang="en-US"/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Fereshteh Mamaghani</a:t>
            </a:r>
            <a:endParaRPr sz="2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b0ae6dd089_0_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9" name="Google Shape;99;gb0ae6dd089_0_6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b0ae6dd089_0_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b0ae6dd089_0_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b0ae6dd089_0_6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b0ae6dd089_0_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b0ae6dd089_0_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b0ae6dd089_0_6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b0ae6dd089_0_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b0ae6dd089_0_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b0ae6dd089_0_6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b0ae6dd089_0_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b0ae6dd089_0_6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b0ae6dd089_0_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b0ae6dd089_0_6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b0ae6dd089_0_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b0ae6dd089_0_6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372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b0ae6dd089_0_6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b0ae6dd089_0_6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588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b0ae6dd089_0_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b0ae6dd089_0_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b0ae6dd089_0_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gb0ae6dd089_0_6"/>
          <p:cNvSpPr txBox="1"/>
          <p:nvPr>
            <p:ph type="title"/>
          </p:nvPr>
        </p:nvSpPr>
        <p:spPr>
          <a:xfrm>
            <a:off x="4147380" y="11"/>
            <a:ext cx="6675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Dataset Details</a:t>
            </a:r>
            <a:endParaRPr/>
          </a:p>
        </p:txBody>
      </p:sp>
      <p:sp>
        <p:nvSpPr>
          <p:cNvPr id="121" name="Google Shape;121;gb0ae6dd089_0_6"/>
          <p:cNvSpPr txBox="1"/>
          <p:nvPr>
            <p:ph idx="1" type="body"/>
          </p:nvPr>
        </p:nvSpPr>
        <p:spPr>
          <a:xfrm>
            <a:off x="3352800" y="2103375"/>
            <a:ext cx="8152200" cy="43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Name: Pain Pills in the USA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Size: 12GB subset from 74GB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https://www.kaggle.com/paultimothymooney/pain-pills-in-the-usa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https://github.com/aleksUIX/CIS5200-team5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ae6dd089_0_33"/>
          <p:cNvSpPr txBox="1"/>
          <p:nvPr>
            <p:ph type="title"/>
          </p:nvPr>
        </p:nvSpPr>
        <p:spPr>
          <a:xfrm>
            <a:off x="2760900" y="127150"/>
            <a:ext cx="94311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FLOWCHART OF DATA ANALYSIS</a:t>
            </a:r>
            <a:endParaRPr/>
          </a:p>
        </p:txBody>
      </p:sp>
      <p:sp>
        <p:nvSpPr>
          <p:cNvPr id="127" name="Google Shape;127;gb0ae6dd089_0_33"/>
          <p:cNvSpPr/>
          <p:nvPr/>
        </p:nvSpPr>
        <p:spPr>
          <a:xfrm>
            <a:off x="4695788" y="2637800"/>
            <a:ext cx="362100" cy="53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b0ae6dd089_0_33"/>
          <p:cNvSpPr/>
          <p:nvPr/>
        </p:nvSpPr>
        <p:spPr>
          <a:xfrm>
            <a:off x="6352138" y="5747800"/>
            <a:ext cx="7434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0ae6dd089_0_33"/>
          <p:cNvSpPr/>
          <p:nvPr/>
        </p:nvSpPr>
        <p:spPr>
          <a:xfrm>
            <a:off x="3676750" y="1520625"/>
            <a:ext cx="2675400" cy="104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 data from ARCOS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0ae6dd089_0_33"/>
          <p:cNvSpPr/>
          <p:nvPr/>
        </p:nvSpPr>
        <p:spPr>
          <a:xfrm>
            <a:off x="3561050" y="3306175"/>
            <a:ext cx="2631600" cy="110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Uploaded the t</a:t>
            </a:r>
            <a:r>
              <a:rPr lang="en-US">
                <a:solidFill>
                  <a:schemeClr val="dk1"/>
                </a:solidFill>
              </a:rPr>
              <a:t>sv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into HDFS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0ae6dd089_0_33"/>
          <p:cNvSpPr/>
          <p:nvPr/>
        </p:nvSpPr>
        <p:spPr>
          <a:xfrm>
            <a:off x="3539150" y="5209625"/>
            <a:ext cx="2675400" cy="104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>
                <a:solidFill>
                  <a:schemeClr val="dk1"/>
                </a:solidFill>
              </a:rPr>
              <a:t>tables and relations using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</a:rPr>
              <a:t>Hive and Pig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0ae6dd089_0_33"/>
          <p:cNvSpPr/>
          <p:nvPr/>
        </p:nvSpPr>
        <p:spPr>
          <a:xfrm>
            <a:off x="6730800" y="3018225"/>
            <a:ext cx="2582700" cy="149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Fix and Edit data details in Microsoft Excel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0ae6dd089_0_33"/>
          <p:cNvSpPr/>
          <p:nvPr/>
        </p:nvSpPr>
        <p:spPr>
          <a:xfrm>
            <a:off x="8707725" y="1520613"/>
            <a:ext cx="3164700" cy="149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Spatial-Temporal diagrams, pie charts </a:t>
            </a:r>
            <a:r>
              <a:rPr lang="en-US">
                <a:solidFill>
                  <a:schemeClr val="dk1"/>
                </a:solidFill>
              </a:rPr>
              <a:t>and other graphs to visualize the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b0ae6dd089_0_33"/>
          <p:cNvSpPr/>
          <p:nvPr/>
        </p:nvSpPr>
        <p:spPr>
          <a:xfrm>
            <a:off x="4695800" y="4583250"/>
            <a:ext cx="362100" cy="53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0ae6dd089_0_33"/>
          <p:cNvSpPr/>
          <p:nvPr/>
        </p:nvSpPr>
        <p:spPr>
          <a:xfrm>
            <a:off x="8074225" y="4754813"/>
            <a:ext cx="244500" cy="454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0ae6dd089_0_33"/>
          <p:cNvSpPr/>
          <p:nvPr/>
        </p:nvSpPr>
        <p:spPr>
          <a:xfrm>
            <a:off x="9390725" y="3287875"/>
            <a:ext cx="244500" cy="454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gb0ae6dd089_0_33"/>
          <p:cNvGrpSpPr/>
          <p:nvPr/>
        </p:nvGrpSpPr>
        <p:grpSpPr>
          <a:xfrm>
            <a:off x="-5" y="0"/>
            <a:ext cx="12068166" cy="6725768"/>
            <a:chOff x="-417513" y="0"/>
            <a:chExt cx="12584114" cy="6853238"/>
          </a:xfrm>
        </p:grpSpPr>
        <p:sp>
          <p:nvSpPr>
            <p:cNvPr id="138" name="Google Shape;138;gb0ae6dd089_0_33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b0ae6dd089_0_3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b0ae6dd089_0_3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b0ae6dd089_0_33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b0ae6dd089_0_3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b0ae6dd089_0_3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b0ae6dd089_0_33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b0ae6dd089_0_3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b0ae6dd089_0_3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b0ae6dd089_0_33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b0ae6dd089_0_3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b0ae6dd089_0_33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b0ae6dd089_0_3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b0ae6dd089_0_33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b0ae6dd089_0_3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b0ae6dd089_0_33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372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b0ae6dd089_0_33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b0ae6dd089_0_33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588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b0ae6dd089_0_3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b0ae6dd089_0_3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b0ae6dd089_0_3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gb0ae6dd089_0_33"/>
          <p:cNvGrpSpPr/>
          <p:nvPr/>
        </p:nvGrpSpPr>
        <p:grpSpPr>
          <a:xfrm>
            <a:off x="-98705" y="293650"/>
            <a:ext cx="12068166" cy="6725768"/>
            <a:chOff x="-417513" y="0"/>
            <a:chExt cx="12584114" cy="6853238"/>
          </a:xfrm>
        </p:grpSpPr>
        <p:sp>
          <p:nvSpPr>
            <p:cNvPr id="160" name="Google Shape;160;gb0ae6dd089_0_33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b0ae6dd089_0_3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b0ae6dd089_0_3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b0ae6dd089_0_33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b0ae6dd089_0_3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b0ae6dd089_0_3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b0ae6dd089_0_33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b0ae6dd089_0_3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b0ae6dd089_0_3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50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b0ae6dd089_0_33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b0ae6dd089_0_3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b0ae6dd089_0_33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54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b0ae6dd089_0_3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b0ae6dd089_0_33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b0ae6dd089_0_3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b0ae6dd089_0_33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372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b0ae6dd089_0_33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372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b0ae6dd089_0_33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588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b0ae6dd089_0_3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41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b0ae6dd089_0_3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b0ae6dd089_0_3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4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b0ae6dd089_0_33"/>
          <p:cNvSpPr/>
          <p:nvPr/>
        </p:nvSpPr>
        <p:spPr>
          <a:xfrm>
            <a:off x="7095550" y="5343850"/>
            <a:ext cx="2675400" cy="104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new file in ‘CSV’ or ‘TSV’ format to local hard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b0ae6dd08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200" y="1583800"/>
            <a:ext cx="1239125" cy="12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b0ae6dd089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328" y="3173500"/>
            <a:ext cx="1315500" cy="9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b0ae6dd089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9127" y="5187524"/>
            <a:ext cx="1902423" cy="9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b0ae6dd089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28445" y="5116450"/>
            <a:ext cx="2041004" cy="14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b0ae6dd089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51650" y="3614948"/>
            <a:ext cx="2040999" cy="79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b0ae6dd089_0_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8725" y="1520625"/>
            <a:ext cx="1902425" cy="85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gb06ee2fd41_1_85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193" name="Google Shape;193;gb06ee2fd41_1_85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b06ee2fd41_1_8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b06ee2fd41_1_8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b06ee2fd41_1_85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b06ee2fd41_1_8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b06ee2fd41_1_8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b06ee2fd41_1_85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b06ee2fd41_1_8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b06ee2fd41_1_8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b06ee2fd41_1_85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b06ee2fd41_1_8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b06ee2fd41_1_85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b06ee2fd41_1_8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b06ee2fd41_1_85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b06ee2fd41_1_8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b06ee2fd41_1_85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b06ee2fd41_1_85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b06ee2fd41_1_85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b06ee2fd41_1_8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b06ee2fd41_1_8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b06ee2fd41_1_8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gb06ee2fd41_1_85"/>
          <p:cNvSpPr txBox="1"/>
          <p:nvPr>
            <p:ph type="title"/>
          </p:nvPr>
        </p:nvSpPr>
        <p:spPr>
          <a:xfrm>
            <a:off x="4868380" y="366786"/>
            <a:ext cx="6675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ARCOS </a:t>
            </a:r>
            <a:endParaRPr/>
          </a:p>
        </p:txBody>
      </p:sp>
      <p:sp>
        <p:nvSpPr>
          <p:cNvPr id="215" name="Google Shape;215;gb06ee2fd41_1_85"/>
          <p:cNvSpPr txBox="1"/>
          <p:nvPr>
            <p:ph idx="1" type="body"/>
          </p:nvPr>
        </p:nvSpPr>
        <p:spPr>
          <a:xfrm>
            <a:off x="4274700" y="1984199"/>
            <a:ext cx="79173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ARCOS Defined 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Automation of Reports and Consolidated Orders System (ARCOS) is the automated system developed by DEA to monitor selected controlled substances.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Authority for ARCOS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216" name="Google Shape;216;gb06ee2fd41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650"/>
            <a:ext cx="4149625" cy="304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af8e8c81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Specifications</a:t>
            </a:r>
            <a:endParaRPr b="1"/>
          </a:p>
        </p:txBody>
      </p:sp>
      <p:sp>
        <p:nvSpPr>
          <p:cNvPr id="222" name="Google Shape;222;gb0af8e8c81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800">
                <a:solidFill>
                  <a:schemeClr val="dk1"/>
                </a:solidFill>
              </a:rPr>
              <a:t>Cluster version: </a:t>
            </a:r>
            <a:r>
              <a:rPr b="1" lang="en-US" sz="3800">
                <a:solidFill>
                  <a:schemeClr val="dk1"/>
                </a:solidFill>
              </a:rPr>
              <a:t>20.3.3-20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800">
                <a:solidFill>
                  <a:schemeClr val="dk1"/>
                </a:solidFill>
              </a:rPr>
              <a:t>Cluster number of nodes:</a:t>
            </a:r>
            <a:r>
              <a:rPr b="1" lang="en-US" sz="3800">
                <a:solidFill>
                  <a:schemeClr val="dk1"/>
                </a:solidFill>
              </a:rPr>
              <a:t>3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800">
                <a:solidFill>
                  <a:schemeClr val="dk1"/>
                </a:solidFill>
              </a:rPr>
              <a:t>Memory size: </a:t>
            </a:r>
            <a:r>
              <a:rPr b="1" lang="en-US" sz="3800">
                <a:solidFill>
                  <a:schemeClr val="dk1"/>
                </a:solidFill>
              </a:rPr>
              <a:t>180 GB RAM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800">
                <a:solidFill>
                  <a:schemeClr val="dk1"/>
                </a:solidFill>
              </a:rPr>
              <a:t>Storage: </a:t>
            </a:r>
            <a:r>
              <a:rPr b="1" lang="en-US" sz="3800">
                <a:solidFill>
                  <a:schemeClr val="dk1"/>
                </a:solidFill>
              </a:rPr>
              <a:t>960 GB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800">
                <a:solidFill>
                  <a:schemeClr val="dk1"/>
                </a:solidFill>
              </a:rPr>
              <a:t>CPU speed: </a:t>
            </a:r>
            <a:r>
              <a:rPr b="1" lang="en-US" sz="3800">
                <a:solidFill>
                  <a:schemeClr val="dk1"/>
                </a:solidFill>
              </a:rPr>
              <a:t>12 OCPUs</a:t>
            </a:r>
            <a:endParaRPr b="1" sz="4800"/>
          </a:p>
        </p:txBody>
      </p:sp>
      <p:pic>
        <p:nvPicPr>
          <p:cNvPr id="223" name="Google Shape;223;gb0af8e8c8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970" y="1536633"/>
            <a:ext cx="5204169" cy="411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2020-12-07T18:16:42Z</dcterms:created>
  <dc:creator>Liu, Jinhui</dc:creator>
</cp:coreProperties>
</file>