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4"/>
    <p:sldMasterId id="2147483678" r:id="rId5"/>
    <p:sldMasterId id="2147483679" r:id="rId6"/>
    <p:sldMasterId id="214748368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1780761f4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1780761f4_2_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2c25b53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32c25b5360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2c25b5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32c25b536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2c25b536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32c25b5360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1780761f4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e1780761f4_2_1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1780761f4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e1780761f4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1780761f4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e1780761f4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2c25b53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32c25b536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2c25b536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32c25b5360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2c25b53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32c25b536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2c25b536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32c25b5360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2c25b536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32c25b5360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2c25b536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32c25b5360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lin Quad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3Harris Center for Science and Engineering building in the Olin quad with the Florida Tech logo in the top right corner.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3" y="-1"/>
            <a:ext cx="91351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318260" y="3317789"/>
            <a:ext cx="6673919" cy="95386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mpact"/>
              <a:buNone/>
              <a:defRPr sz="45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8260" y="4291893"/>
            <a:ext cx="6673919" cy="5012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FL Tech Plane">
  <p:cSld name="Title Slide - FL Tech Plan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orida Tech airplane in flight over the ocean with the Florida Tech logo in the top right corner."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318260" y="3317789"/>
            <a:ext cx="6673919" cy="95386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mpact"/>
              <a:buNone/>
              <a:defRPr sz="45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8260" y="4291893"/>
            <a:ext cx="6673919" cy="5012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FL Tech Student">
  <p:cSld name="Title Slide - FL Tech Stud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male student in a red shirt writing on a clear dry-erase board with the Florida Tech logo in the top right corner." id="65" name="Google Shape;6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3" y="-1"/>
            <a:ext cx="91351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>
            <p:ph type="title"/>
          </p:nvPr>
        </p:nvSpPr>
        <p:spPr>
          <a:xfrm>
            <a:off x="318260" y="3317789"/>
            <a:ext cx="6673919" cy="95386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mpact"/>
              <a:buNone/>
              <a:defRPr sz="45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8260" y="4291893"/>
            <a:ext cx="6673919" cy="5012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Dark gray">
  <p:cSld name="Title Slide - Dark gra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rk gray abstract background with the Florida Tech logo in the top right corner."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3" y="-1"/>
            <a:ext cx="913517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type="title"/>
          </p:nvPr>
        </p:nvSpPr>
        <p:spPr>
          <a:xfrm>
            <a:off x="318260" y="3317789"/>
            <a:ext cx="6673919" cy="95386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mpact"/>
              <a:buNone/>
              <a:defRPr sz="45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8260" y="4291893"/>
            <a:ext cx="6673919" cy="5012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Dark blue">
  <p:cSld name="Title Slide - Dark blu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rk blue abstract background with the Florida Tech logo in the top right corner." id="73" name="Google Shape;7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4" y="-1"/>
            <a:ext cx="913517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/>
          <p:nvPr>
            <p:ph type="title"/>
          </p:nvPr>
        </p:nvSpPr>
        <p:spPr>
          <a:xfrm>
            <a:off x="318260" y="3317789"/>
            <a:ext cx="6673919" cy="95386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mpact"/>
              <a:buNone/>
              <a:defRPr sz="45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8260" y="4291893"/>
            <a:ext cx="6673919" cy="5012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1 block">
  <p:cSld name="Main Content - 1 bloc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318260" y="273844"/>
            <a:ext cx="750989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318259" y="1369219"/>
            <a:ext cx="7509896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2" type="body"/>
          </p:nvPr>
        </p:nvSpPr>
        <p:spPr>
          <a:xfrm>
            <a:off x="318260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3" type="body"/>
          </p:nvPr>
        </p:nvSpPr>
        <p:spPr>
          <a:xfrm>
            <a:off x="1605776" y="4767263"/>
            <a:ext cx="45831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4" type="body"/>
          </p:nvPr>
        </p:nvSpPr>
        <p:spPr>
          <a:xfrm>
            <a:off x="6445405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2 subhead blocks">
  <p:cSld name="Main Content - 2 subhead block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8260" y="273844"/>
            <a:ext cx="750989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23183" y="1260872"/>
            <a:ext cx="365137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323183" y="1878806"/>
            <a:ext cx="3646449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4176782" y="1260872"/>
            <a:ext cx="365137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21"/>
          <p:cNvSpPr txBox="1"/>
          <p:nvPr>
            <p:ph idx="4" type="body"/>
          </p:nvPr>
        </p:nvSpPr>
        <p:spPr>
          <a:xfrm>
            <a:off x="4181707" y="1878806"/>
            <a:ext cx="3646449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5" type="body"/>
          </p:nvPr>
        </p:nvSpPr>
        <p:spPr>
          <a:xfrm>
            <a:off x="318260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6" type="body"/>
          </p:nvPr>
        </p:nvSpPr>
        <p:spPr>
          <a:xfrm>
            <a:off x="1605776" y="4767263"/>
            <a:ext cx="45831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7" type="body"/>
          </p:nvPr>
        </p:nvSpPr>
        <p:spPr>
          <a:xfrm>
            <a:off x="6445405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2 blocks">
  <p:cSld name="Main Content - 2 block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18260" y="273844"/>
            <a:ext cx="750989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21992" y="1369219"/>
            <a:ext cx="365341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174738" y="1369219"/>
            <a:ext cx="365341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body"/>
          </p:nvPr>
        </p:nvSpPr>
        <p:spPr>
          <a:xfrm>
            <a:off x="318260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body"/>
          </p:nvPr>
        </p:nvSpPr>
        <p:spPr>
          <a:xfrm>
            <a:off x="1605776" y="4767263"/>
            <a:ext cx="45831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body"/>
          </p:nvPr>
        </p:nvSpPr>
        <p:spPr>
          <a:xfrm>
            <a:off x="6445405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3 subhead blocks">
  <p:cSld name="Main Content - 3 subhead block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318260" y="273844"/>
            <a:ext cx="750989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323183" y="1260872"/>
            <a:ext cx="241981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8" name="Google Shape;108;p23"/>
          <p:cNvSpPr txBox="1"/>
          <p:nvPr>
            <p:ph idx="2" type="body"/>
          </p:nvPr>
        </p:nvSpPr>
        <p:spPr>
          <a:xfrm>
            <a:off x="323182" y="1878806"/>
            <a:ext cx="2414033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3" type="body"/>
          </p:nvPr>
        </p:nvSpPr>
        <p:spPr>
          <a:xfrm>
            <a:off x="2862871" y="1260872"/>
            <a:ext cx="241981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0" name="Google Shape;110;p23"/>
          <p:cNvSpPr txBox="1"/>
          <p:nvPr>
            <p:ph idx="4" type="body"/>
          </p:nvPr>
        </p:nvSpPr>
        <p:spPr>
          <a:xfrm>
            <a:off x="2868652" y="1878806"/>
            <a:ext cx="2414034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5" type="body"/>
          </p:nvPr>
        </p:nvSpPr>
        <p:spPr>
          <a:xfrm>
            <a:off x="5408341" y="1260872"/>
            <a:ext cx="2419814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2" name="Google Shape;112;p23"/>
          <p:cNvSpPr txBox="1"/>
          <p:nvPr>
            <p:ph idx="6" type="body"/>
          </p:nvPr>
        </p:nvSpPr>
        <p:spPr>
          <a:xfrm>
            <a:off x="5408340" y="1878806"/>
            <a:ext cx="2419815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7" type="body"/>
          </p:nvPr>
        </p:nvSpPr>
        <p:spPr>
          <a:xfrm>
            <a:off x="318260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8" type="body"/>
          </p:nvPr>
        </p:nvSpPr>
        <p:spPr>
          <a:xfrm>
            <a:off x="1605776" y="4767263"/>
            <a:ext cx="45831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9" type="body"/>
          </p:nvPr>
        </p:nvSpPr>
        <p:spPr>
          <a:xfrm>
            <a:off x="6445405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Centered">
  <p:cSld name="Main Content - Centered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Impact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9" name="Google Shape;119;p24"/>
          <p:cNvSpPr txBox="1"/>
          <p:nvPr>
            <p:ph idx="2" type="body"/>
          </p:nvPr>
        </p:nvSpPr>
        <p:spPr>
          <a:xfrm>
            <a:off x="318260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3" type="body"/>
          </p:nvPr>
        </p:nvSpPr>
        <p:spPr>
          <a:xfrm>
            <a:off x="1605776" y="4767263"/>
            <a:ext cx="45831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body"/>
          </p:nvPr>
        </p:nvSpPr>
        <p:spPr>
          <a:xfrm>
            <a:off x="6445405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Title only">
  <p:cSld name="Main Content - 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8260" y="273844"/>
            <a:ext cx="750989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8260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2" type="body"/>
          </p:nvPr>
        </p:nvSpPr>
        <p:spPr>
          <a:xfrm>
            <a:off x="1605776" y="4767263"/>
            <a:ext cx="45831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3" type="body"/>
          </p:nvPr>
        </p:nvSpPr>
        <p:spPr>
          <a:xfrm>
            <a:off x="6445405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Blank">
  <p:cSld name="Main Content - 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8260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1605776" y="4767263"/>
            <a:ext cx="45831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3" type="body"/>
          </p:nvPr>
        </p:nvSpPr>
        <p:spPr>
          <a:xfrm>
            <a:off x="6445405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 Slide - Panther Statue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nther statue in the Panther Plaza with a red bar along the bottom and the Florida Tech logo in the bottom right corner." id="138" name="Google Shape;13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>
            <p:ph type="title"/>
          </p:nvPr>
        </p:nvSpPr>
        <p:spPr>
          <a:xfrm>
            <a:off x="318260" y="3780692"/>
            <a:ext cx="6673919" cy="6404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Impact"/>
              <a:buNone/>
              <a:defRPr sz="38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8260" y="4441361"/>
            <a:ext cx="6673919" cy="341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 Slide - Life Sciences">
  <p:cSld name="New Section Slide - Life Science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in Life Sciences building with a red bar along the bottom and the Florida Tech logo in the bottom right corner." id="142" name="Google Shape;1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>
            <p:ph type="title"/>
          </p:nvPr>
        </p:nvSpPr>
        <p:spPr>
          <a:xfrm>
            <a:off x="318260" y="3780692"/>
            <a:ext cx="6673919" cy="6404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Impact"/>
              <a:buNone/>
              <a:defRPr sz="38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8260" y="4441361"/>
            <a:ext cx="6673919" cy="341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 Slide - Evans Lib">
  <p:cSld name="New Section Slide - Evans Lib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dents walking to and from Evans Library with a red bar along the bottom and the Florida Tech logo in the bottom right corner." id="146" name="Google Shape;14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 txBox="1"/>
          <p:nvPr>
            <p:ph type="title"/>
          </p:nvPr>
        </p:nvSpPr>
        <p:spPr>
          <a:xfrm>
            <a:off x="318260" y="3780692"/>
            <a:ext cx="6673919" cy="6404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Impact"/>
              <a:buNone/>
              <a:defRPr sz="38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8260" y="4441361"/>
            <a:ext cx="6673919" cy="341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 Slide - Crawford">
  <p:cSld name="New Section Slide - Crawford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dents walking around the Crawford building at night with a red bar along the bottom and the Florida Tech logo in the bottom right corner." id="150" name="Google Shape;15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 txBox="1"/>
          <p:nvPr>
            <p:ph type="title"/>
          </p:nvPr>
        </p:nvSpPr>
        <p:spPr>
          <a:xfrm>
            <a:off x="318260" y="3780692"/>
            <a:ext cx="6673919" cy="6404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Impact"/>
              <a:buNone/>
              <a:defRPr sz="38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8260" y="4441361"/>
            <a:ext cx="6673919" cy="341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 Slide - PDH">
  <p:cSld name="New Section Slide - PDH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dents walking with bicycles outside Panther Dining Hall with a red bar along the bottom and the Florida Tech logo in the bottom right corner." id="154" name="Google Shape;15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2"/>
          <p:cNvSpPr txBox="1"/>
          <p:nvPr>
            <p:ph type="title"/>
          </p:nvPr>
        </p:nvSpPr>
        <p:spPr>
          <a:xfrm>
            <a:off x="318260" y="3780692"/>
            <a:ext cx="6673919" cy="6404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Impact"/>
              <a:buNone/>
              <a:defRPr sz="38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8260" y="4441361"/>
            <a:ext cx="6673919" cy="341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 Slide - L3Harris Village">
  <p:cSld name="New Section Slide - L3Harris Villag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3Harris Village with a red bar along the bottom and the Florida Tech logo in the bottom right corner." id="158" name="Google Shape;15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3"/>
          <p:cNvSpPr txBox="1"/>
          <p:nvPr>
            <p:ph type="title"/>
          </p:nvPr>
        </p:nvSpPr>
        <p:spPr>
          <a:xfrm>
            <a:off x="318260" y="3780692"/>
            <a:ext cx="6673919" cy="6404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Impact"/>
              <a:buNone/>
              <a:defRPr sz="38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8260" y="4441361"/>
            <a:ext cx="6673919" cy="341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b="0" i="0" sz="33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 gray abstract background with a red bar along the bottom and the Florida Tech logo in the bottom right corner." id="77" name="Google Shape;77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/>
          <p:nvPr>
            <p:ph type="title"/>
          </p:nvPr>
        </p:nvSpPr>
        <p:spPr>
          <a:xfrm>
            <a:off x="318260" y="273844"/>
            <a:ext cx="750989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Impact"/>
              <a:buNone/>
              <a:defRPr b="0" i="0" sz="33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8260" y="1369219"/>
            <a:ext cx="7509896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318260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1605776" y="4767263"/>
            <a:ext cx="45831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6445405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b="0" i="0" sz="33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18260" y="3317789"/>
            <a:ext cx="6673919" cy="95386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Impact"/>
              <a:buNone/>
            </a:pPr>
            <a:r>
              <a:rPr lang="en"/>
              <a:t>Analysis and Exploration of Satellite Orbital Relationships 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18260" y="4291893"/>
            <a:ext cx="6673919" cy="5012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"/>
              <a:t>Aleksander Sekowski, Charlie King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"/>
              <a:t>04/18/2023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8260" y="273844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Impact"/>
              <a:buNone/>
            </a:pPr>
            <a:r>
              <a:rPr lang="en"/>
              <a:t>Visualizing Multiple Orbits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23183" y="1260872"/>
            <a:ext cx="3651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"/>
              <a:t>Holistic Path Planning</a:t>
            </a:r>
            <a:endParaRPr/>
          </a:p>
        </p:txBody>
      </p:sp>
      <p:sp>
        <p:nvSpPr>
          <p:cNvPr id="250" name="Google Shape;250;p43"/>
          <p:cNvSpPr txBox="1"/>
          <p:nvPr>
            <p:ph idx="2" type="body"/>
          </p:nvPr>
        </p:nvSpPr>
        <p:spPr>
          <a:xfrm>
            <a:off x="323183" y="1878806"/>
            <a:ext cx="3646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objects means less </a:t>
            </a:r>
            <a:r>
              <a:rPr lang="en"/>
              <a:t>feasible</a:t>
            </a:r>
            <a:r>
              <a:rPr lang="en"/>
              <a:t> paths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point </a:t>
            </a:r>
            <a:r>
              <a:rPr lang="en"/>
              <a:t>collision</a:t>
            </a:r>
            <a:r>
              <a:rPr lang="en"/>
              <a:t> checking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Sensor coverage visual</a:t>
            </a:r>
            <a:endParaRPr/>
          </a:p>
        </p:txBody>
      </p:sp>
      <p:sp>
        <p:nvSpPr>
          <p:cNvPr id="251" name="Google Shape;251;p43"/>
          <p:cNvSpPr txBox="1"/>
          <p:nvPr>
            <p:ph idx="4" type="body"/>
          </p:nvPr>
        </p:nvSpPr>
        <p:spPr>
          <a:xfrm>
            <a:off x="4181707" y="1878806"/>
            <a:ext cx="3646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2" name="Google Shape;252;p43"/>
          <p:cNvSpPr txBox="1"/>
          <p:nvPr>
            <p:ph idx="5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rPr lang="en"/>
              <a:t>04/18/2023</a:t>
            </a:r>
            <a:endParaRPr/>
          </a:p>
        </p:txBody>
      </p:sp>
      <p:sp>
        <p:nvSpPr>
          <p:cNvPr id="253" name="Google Shape;253;p43"/>
          <p:cNvSpPr txBox="1"/>
          <p:nvPr>
            <p:ph idx="7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t/>
            </a: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774" y="1695550"/>
            <a:ext cx="2263099" cy="225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875" y="1695550"/>
            <a:ext cx="2214690" cy="225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8260" y="273844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Impact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8250" y="1124900"/>
            <a:ext cx="7824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New players appear on the satellite market every year</a:t>
            </a:r>
            <a:endParaRPr/>
          </a:p>
          <a:p>
            <a:pPr indent="-1778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number of artificial satellites grows exponentially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Orbital paths around Earth are becoming crowded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Financial and Operational risks should be immediately addressed</a:t>
            </a:r>
            <a:endParaRPr/>
          </a:p>
        </p:txBody>
      </p:sp>
      <p:sp>
        <p:nvSpPr>
          <p:cNvPr id="262" name="Google Shape;262;p44"/>
          <p:cNvSpPr txBox="1"/>
          <p:nvPr>
            <p:ph idx="2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rPr lang="en"/>
              <a:t>04/18/2023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8260" y="273844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Impact"/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23183" y="1260872"/>
            <a:ext cx="3651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"/>
              <a:t>C</a:t>
            </a:r>
            <a:r>
              <a:rPr lang="en"/>
              <a:t>ollision</a:t>
            </a:r>
            <a:r>
              <a:rPr lang="en"/>
              <a:t> Risk Planning</a:t>
            </a:r>
            <a:endParaRPr/>
          </a:p>
        </p:txBody>
      </p:sp>
      <p:sp>
        <p:nvSpPr>
          <p:cNvPr id="269" name="Google Shape;269;p45"/>
          <p:cNvSpPr txBox="1"/>
          <p:nvPr>
            <p:ph idx="2" type="body"/>
          </p:nvPr>
        </p:nvSpPr>
        <p:spPr>
          <a:xfrm>
            <a:off x="323175" y="2088575"/>
            <a:ext cx="36465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Intelligent</a:t>
            </a:r>
            <a:r>
              <a:rPr lang="en"/>
              <a:t> path planning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 path collisions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Avoidance</a:t>
            </a:r>
            <a:r>
              <a:rPr lang="en"/>
              <a:t> costs</a:t>
            </a:r>
            <a:endParaRPr/>
          </a:p>
        </p:txBody>
      </p:sp>
      <p:sp>
        <p:nvSpPr>
          <p:cNvPr id="270" name="Google Shape;270;p45"/>
          <p:cNvSpPr txBox="1"/>
          <p:nvPr>
            <p:ph idx="3" type="body"/>
          </p:nvPr>
        </p:nvSpPr>
        <p:spPr>
          <a:xfrm>
            <a:off x="4176782" y="1260872"/>
            <a:ext cx="3651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"/>
              <a:t>Lifetime Risk Profile</a:t>
            </a:r>
            <a:endParaRPr/>
          </a:p>
        </p:txBody>
      </p:sp>
      <p:sp>
        <p:nvSpPr>
          <p:cNvPr id="271" name="Google Shape;271;p45"/>
          <p:cNvSpPr txBox="1"/>
          <p:nvPr>
            <p:ph idx="4" type="body"/>
          </p:nvPr>
        </p:nvSpPr>
        <p:spPr>
          <a:xfrm>
            <a:off x="4181700" y="2088500"/>
            <a:ext cx="36465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Numerical risk rating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Coverage planning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Replacement budgeting</a:t>
            </a:r>
            <a:endParaRPr/>
          </a:p>
        </p:txBody>
      </p:sp>
      <p:sp>
        <p:nvSpPr>
          <p:cNvPr id="272" name="Google Shape;272;p45"/>
          <p:cNvSpPr txBox="1"/>
          <p:nvPr>
            <p:ph idx="5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rPr lang="en"/>
              <a:t>04/18/2023</a:t>
            </a:r>
            <a:endParaRPr/>
          </a:p>
        </p:txBody>
      </p:sp>
      <p:sp>
        <p:nvSpPr>
          <p:cNvPr id="273" name="Google Shape;273;p45"/>
          <p:cNvSpPr txBox="1"/>
          <p:nvPr>
            <p:ph idx="7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318260" y="3780692"/>
            <a:ext cx="6673919" cy="6404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Impact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79" name="Google Shape;279;p46"/>
          <p:cNvSpPr txBox="1"/>
          <p:nvPr>
            <p:ph idx="1" type="body"/>
          </p:nvPr>
        </p:nvSpPr>
        <p:spPr>
          <a:xfrm>
            <a:off x="318260" y="4441361"/>
            <a:ext cx="6673919" cy="341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318260" y="273844"/>
            <a:ext cx="750989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Impact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318259" y="1124903"/>
            <a:ext cx="7509896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Dataset and main concepts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Current trends in orbit activity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Segmentation of satellite market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Cluster analysis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Orbit visualization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Conclusions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Future Work</a:t>
            </a:r>
            <a:endParaRPr/>
          </a:p>
        </p:txBody>
      </p:sp>
      <p:sp>
        <p:nvSpPr>
          <p:cNvPr id="173" name="Google Shape;173;p35"/>
          <p:cNvSpPr txBox="1"/>
          <p:nvPr>
            <p:ph idx="2" type="body"/>
          </p:nvPr>
        </p:nvSpPr>
        <p:spPr>
          <a:xfrm>
            <a:off x="318260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rPr lang="en"/>
              <a:t>04/18/2023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8260" y="273844"/>
            <a:ext cx="750989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Impact"/>
              <a:buNone/>
            </a:pPr>
            <a:r>
              <a:rPr lang="en"/>
              <a:t>Dataset and main concepts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23169" y="1260875"/>
            <a:ext cx="6420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"/>
              <a:t>Source: </a:t>
            </a:r>
            <a:r>
              <a:rPr b="0" lang="en">
                <a:solidFill>
                  <a:schemeClr val="dk1"/>
                </a:solidFill>
              </a:rPr>
              <a:t>Union of Concerned Scientists</a:t>
            </a:r>
            <a:endParaRPr/>
          </a:p>
        </p:txBody>
      </p:sp>
      <p:sp>
        <p:nvSpPr>
          <p:cNvPr id="180" name="Google Shape;180;p36"/>
          <p:cNvSpPr txBox="1"/>
          <p:nvPr>
            <p:ph idx="2" type="body"/>
          </p:nvPr>
        </p:nvSpPr>
        <p:spPr>
          <a:xfrm>
            <a:off x="223584" y="2289021"/>
            <a:ext cx="72564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Union of Concerned Scientists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UCS Satellite Database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https://www.ucsusa.org/media/11492</a:t>
            </a:r>
            <a:endParaRPr/>
          </a:p>
        </p:txBody>
      </p:sp>
      <p:sp>
        <p:nvSpPr>
          <p:cNvPr id="181" name="Google Shape;181;p36"/>
          <p:cNvSpPr txBox="1"/>
          <p:nvPr>
            <p:ph idx="5" type="body"/>
          </p:nvPr>
        </p:nvSpPr>
        <p:spPr>
          <a:xfrm>
            <a:off x="318260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rPr lang="en"/>
              <a:t>04/18/2023</a:t>
            </a:r>
            <a:endParaRPr/>
          </a:p>
        </p:txBody>
      </p:sp>
      <p:sp>
        <p:nvSpPr>
          <p:cNvPr id="182" name="Google Shape;182;p36"/>
          <p:cNvSpPr txBox="1"/>
          <p:nvPr>
            <p:ph idx="7" type="body"/>
          </p:nvPr>
        </p:nvSpPr>
        <p:spPr>
          <a:xfrm>
            <a:off x="6445405" y="4767263"/>
            <a:ext cx="1028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318260" y="-84789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Impact"/>
              <a:buNone/>
            </a:pPr>
            <a:r>
              <a:rPr lang="en"/>
              <a:t>Current trends orbit activity</a:t>
            </a:r>
            <a:endParaRPr/>
          </a:p>
        </p:txBody>
      </p:sp>
      <p:sp>
        <p:nvSpPr>
          <p:cNvPr id="188" name="Google Shape;188;p37"/>
          <p:cNvSpPr txBox="1"/>
          <p:nvPr>
            <p:ph idx="5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rPr lang="en"/>
              <a:t>04/18/2023</a:t>
            </a:r>
            <a:endParaRPr/>
          </a:p>
        </p:txBody>
      </p:sp>
      <p:sp>
        <p:nvSpPr>
          <p:cNvPr id="189" name="Google Shape;189;p37"/>
          <p:cNvSpPr txBox="1"/>
          <p:nvPr>
            <p:ph idx="7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t/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475"/>
            <a:ext cx="3397675" cy="28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675" y="1501765"/>
            <a:ext cx="57463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318260" y="-84789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Impact"/>
              <a:buNone/>
            </a:pPr>
            <a:r>
              <a:rPr lang="en"/>
              <a:t>Current trends orbit activity</a:t>
            </a:r>
            <a:endParaRPr/>
          </a:p>
        </p:txBody>
      </p:sp>
      <p:sp>
        <p:nvSpPr>
          <p:cNvPr id="197" name="Google Shape;197;p38"/>
          <p:cNvSpPr txBox="1"/>
          <p:nvPr>
            <p:ph idx="5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rPr lang="en"/>
              <a:t>04/18/2023</a:t>
            </a:r>
            <a:endParaRPr/>
          </a:p>
        </p:txBody>
      </p:sp>
      <p:sp>
        <p:nvSpPr>
          <p:cNvPr id="198" name="Google Shape;198;p38"/>
          <p:cNvSpPr txBox="1"/>
          <p:nvPr>
            <p:ph idx="7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t/>
            </a:r>
            <a:endParaRPr/>
          </a:p>
        </p:txBody>
      </p:sp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13" y="795236"/>
            <a:ext cx="6849968" cy="355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318260" y="47756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Impact"/>
              <a:buNone/>
            </a:pPr>
            <a:r>
              <a:rPr lang="en"/>
              <a:t>Segmentation of satellite market</a:t>
            </a:r>
            <a:endParaRPr/>
          </a:p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323183" y="1260872"/>
            <a:ext cx="3651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6" name="Google Shape;206;p39"/>
          <p:cNvSpPr txBox="1"/>
          <p:nvPr>
            <p:ph idx="2" type="body"/>
          </p:nvPr>
        </p:nvSpPr>
        <p:spPr>
          <a:xfrm>
            <a:off x="323183" y="1878806"/>
            <a:ext cx="3646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7" name="Google Shape;207;p39"/>
          <p:cNvSpPr txBox="1"/>
          <p:nvPr>
            <p:ph idx="5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rPr lang="en"/>
              <a:t>04/18/2023</a:t>
            </a:r>
            <a:endParaRPr/>
          </a:p>
        </p:txBody>
      </p:sp>
      <p:sp>
        <p:nvSpPr>
          <p:cNvPr id="208" name="Google Shape;208;p39"/>
          <p:cNvSpPr txBox="1"/>
          <p:nvPr>
            <p:ph idx="7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t/>
            </a:r>
            <a:endParaRPr/>
          </a:p>
        </p:txBody>
      </p:sp>
      <p:pic>
        <p:nvPicPr>
          <p:cNvPr id="209" name="Google Shape;2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045473"/>
            <a:ext cx="5283900" cy="37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250" y="1360950"/>
            <a:ext cx="3651300" cy="3132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23185" y="-79431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Impact"/>
              <a:buNone/>
            </a:pPr>
            <a:r>
              <a:rPr lang="en"/>
              <a:t>Cluster analysis</a:t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23183" y="1260872"/>
            <a:ext cx="3651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7" name="Google Shape;217;p40"/>
          <p:cNvSpPr txBox="1"/>
          <p:nvPr>
            <p:ph idx="2" type="body"/>
          </p:nvPr>
        </p:nvSpPr>
        <p:spPr>
          <a:xfrm>
            <a:off x="323183" y="1878806"/>
            <a:ext cx="3646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40"/>
          <p:cNvSpPr txBox="1"/>
          <p:nvPr>
            <p:ph idx="5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rPr lang="en"/>
              <a:t>04/18/2023</a:t>
            </a:r>
            <a:endParaRPr/>
          </a:p>
        </p:txBody>
      </p:sp>
      <p:sp>
        <p:nvSpPr>
          <p:cNvPr id="219" name="Google Shape;219;p40"/>
          <p:cNvSpPr txBox="1"/>
          <p:nvPr>
            <p:ph idx="7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t/>
            </a:r>
            <a:endParaRPr/>
          </a:p>
        </p:txBody>
      </p:sp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24" y="744950"/>
            <a:ext cx="5543850" cy="39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23185" y="-79431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Impact"/>
              <a:buNone/>
            </a:pPr>
            <a:r>
              <a:rPr lang="en"/>
              <a:t>Cluster analysis</a:t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23183" y="1260872"/>
            <a:ext cx="3651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7" name="Google Shape;227;p41"/>
          <p:cNvSpPr txBox="1"/>
          <p:nvPr>
            <p:ph idx="2" type="body"/>
          </p:nvPr>
        </p:nvSpPr>
        <p:spPr>
          <a:xfrm>
            <a:off x="323183" y="1878806"/>
            <a:ext cx="3646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8" name="Google Shape;228;p41"/>
          <p:cNvSpPr txBox="1"/>
          <p:nvPr>
            <p:ph idx="5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rPr lang="en"/>
              <a:t>04/18/2023</a:t>
            </a:r>
            <a:endParaRPr/>
          </a:p>
        </p:txBody>
      </p:sp>
      <p:sp>
        <p:nvSpPr>
          <p:cNvPr id="229" name="Google Shape;229;p41"/>
          <p:cNvSpPr txBox="1"/>
          <p:nvPr>
            <p:ph idx="7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t/>
            </a:r>
            <a:endParaRPr/>
          </a:p>
        </p:txBody>
      </p:sp>
      <p:pic>
        <p:nvPicPr>
          <p:cNvPr id="230" name="Google Shape;2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24" y="744950"/>
            <a:ext cx="5543850" cy="39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825"/>
            <a:ext cx="9144000" cy="5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8260" y="273844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Impact"/>
              <a:buNone/>
            </a:pPr>
            <a:r>
              <a:rPr lang="en"/>
              <a:t>Visualizing Single Orbits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23183" y="1260872"/>
            <a:ext cx="3651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"/>
              <a:t>Nominal </a:t>
            </a:r>
            <a:r>
              <a:rPr lang="en"/>
              <a:t>Path Planning</a:t>
            </a:r>
            <a:endParaRPr/>
          </a:p>
        </p:txBody>
      </p:sp>
      <p:sp>
        <p:nvSpPr>
          <p:cNvPr id="238" name="Google Shape;238;p42"/>
          <p:cNvSpPr txBox="1"/>
          <p:nvPr>
            <p:ph idx="2" type="body"/>
          </p:nvPr>
        </p:nvSpPr>
        <p:spPr>
          <a:xfrm>
            <a:off x="323183" y="1878806"/>
            <a:ext cx="3646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Trajectory relative to interaction with the earth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Baselining </a:t>
            </a:r>
            <a:r>
              <a:rPr lang="en"/>
              <a:t>feasibility</a:t>
            </a:r>
            <a:r>
              <a:rPr lang="en"/>
              <a:t> of launch capability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Segmenting area of interest</a:t>
            </a:r>
            <a:endParaRPr/>
          </a:p>
        </p:txBody>
      </p:sp>
      <p:sp>
        <p:nvSpPr>
          <p:cNvPr id="239" name="Google Shape;239;p42"/>
          <p:cNvSpPr txBox="1"/>
          <p:nvPr>
            <p:ph idx="3" type="body"/>
          </p:nvPr>
        </p:nvSpPr>
        <p:spPr>
          <a:xfrm>
            <a:off x="4176782" y="1260872"/>
            <a:ext cx="3651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0" name="Google Shape;240;p42"/>
          <p:cNvSpPr txBox="1"/>
          <p:nvPr>
            <p:ph idx="4" type="body"/>
          </p:nvPr>
        </p:nvSpPr>
        <p:spPr>
          <a:xfrm>
            <a:off x="4181707" y="1878806"/>
            <a:ext cx="3646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1" name="Google Shape;241;p42"/>
          <p:cNvSpPr txBox="1"/>
          <p:nvPr>
            <p:ph idx="5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rPr lang="en"/>
              <a:t>04/18/2023</a:t>
            </a:r>
            <a:endParaRPr/>
          </a:p>
        </p:txBody>
      </p:sp>
      <p:sp>
        <p:nvSpPr>
          <p:cNvPr id="242" name="Google Shape;242;p42"/>
          <p:cNvSpPr txBox="1"/>
          <p:nvPr>
            <p:ph idx="7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t/>
            </a: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37" y="1352425"/>
            <a:ext cx="3227833" cy="328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/Closing Slide">
  <a:themeElements>
    <a:clrScheme name="FL Tech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30C2C"/>
      </a:accent1>
      <a:accent2>
        <a:srgbClr val="AB936C"/>
      </a:accent2>
      <a:accent3>
        <a:srgbClr val="A5A5A5"/>
      </a:accent3>
      <a:accent4>
        <a:srgbClr val="F39028"/>
      </a:accent4>
      <a:accent5>
        <a:srgbClr val="00556B"/>
      </a:accent5>
      <a:accent6>
        <a:srgbClr val="FBC544"/>
      </a:accent6>
      <a:hlink>
        <a:srgbClr val="084771"/>
      </a:hlink>
      <a:folHlink>
        <a:srgbClr val="5D2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in Content">
  <a:themeElements>
    <a:clrScheme name="FL Tech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30C2C"/>
      </a:accent1>
      <a:accent2>
        <a:srgbClr val="AB936C"/>
      </a:accent2>
      <a:accent3>
        <a:srgbClr val="A5A5A5"/>
      </a:accent3>
      <a:accent4>
        <a:srgbClr val="F39028"/>
      </a:accent4>
      <a:accent5>
        <a:srgbClr val="00556B"/>
      </a:accent5>
      <a:accent6>
        <a:srgbClr val="FBC544"/>
      </a:accent6>
      <a:hlink>
        <a:srgbClr val="084771"/>
      </a:hlink>
      <a:folHlink>
        <a:srgbClr val="5D2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ransition/Section Header Slide">
  <a:themeElements>
    <a:clrScheme name="FL Tech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30C2C"/>
      </a:accent1>
      <a:accent2>
        <a:srgbClr val="AB936C"/>
      </a:accent2>
      <a:accent3>
        <a:srgbClr val="A5A5A5"/>
      </a:accent3>
      <a:accent4>
        <a:srgbClr val="F39028"/>
      </a:accent4>
      <a:accent5>
        <a:srgbClr val="00556B"/>
      </a:accent5>
      <a:accent6>
        <a:srgbClr val="FBC544"/>
      </a:accent6>
      <a:hlink>
        <a:srgbClr val="084771"/>
      </a:hlink>
      <a:folHlink>
        <a:srgbClr val="5D2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