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43891200"/>
  <p:notesSz cx="6858000" cy="9144000"/>
  <p:embeddedFontLst>
    <p:embeddedFont>
      <p:font typeface="Domine"/>
      <p:regular r:id="rId7"/>
      <p:bold r:id="rId8"/>
    </p:embeddedFont>
    <p:embeddedFont>
      <p:font typeface="Montserrat ExtraBold"/>
      <p:bold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08">
          <p15:clr>
            <a:srgbClr val="A4A3A4"/>
          </p15:clr>
        </p15:guide>
        <p15:guide id="2" pos="10368">
          <p15:clr>
            <a:srgbClr val="A4A3A4"/>
          </p15:clr>
        </p15:guide>
        <p15:guide id="3" orient="horz" pos="6912">
          <p15:clr>
            <a:srgbClr val="A4A3A4"/>
          </p15:clr>
        </p15:guide>
        <p15:guide id="4" pos="13824">
          <p15:clr>
            <a:srgbClr val="A4A3A4"/>
          </p15:clr>
        </p15:guide>
      </p15:sldGuideLst>
    </p:ext>
    <p:ext uri="http://customooxmlschemas.google.com/">
      <go:slidesCustomData xmlns:go="http://customooxmlschemas.google.com/" r:id="rId11" roundtripDataSignature="AMtx7mgUwcWbsLJbJz839iKDrfwmBsAP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08" orient="horz"/>
        <p:guide pos="10368"/>
        <p:guide pos="6912"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MontserratExtraBold-boldItalic.fntdata"/><Relationship Id="rId9"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Domine-regular.fntdata"/><Relationship Id="rId8" Type="http://schemas.openxmlformats.org/officeDocument/2006/relationships/font" Target="fonts/Domin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0" y="685800"/>
            <a:ext cx="685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9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1:notes"/>
          <p:cNvSpPr/>
          <p:nvPr>
            <p:ph idx="2" type="sldImg"/>
          </p:nvPr>
        </p:nvSpPr>
        <p:spPr>
          <a:xfrm>
            <a:off x="0" y="685800"/>
            <a:ext cx="6858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1">
            <a:alphaModFix/>
          </a:blip>
          <a:srcRect b="0" l="0" r="0" t="0"/>
          <a:stretch/>
        </p:blipFill>
        <p:spPr>
          <a:xfrm rot="-5400000">
            <a:off x="-11506200" y="10972800"/>
            <a:ext cx="14274800" cy="4368800"/>
          </a:xfrm>
          <a:prstGeom prst="rect">
            <a:avLst/>
          </a:prstGeom>
          <a:noFill/>
          <a:ln>
            <a:noFill/>
          </a:ln>
        </p:spPr>
      </p:pic>
      <p:pic>
        <p:nvPicPr>
          <p:cNvPr id="11" name="Google Shape;11;p2"/>
          <p:cNvPicPr preferRelativeResize="0"/>
          <p:nvPr/>
        </p:nvPicPr>
        <p:blipFill rotWithShape="1">
          <a:blip r:embed="rId1">
            <a:alphaModFix/>
          </a:blip>
          <a:srcRect b="0" l="0" r="0" t="0"/>
          <a:stretch/>
        </p:blipFill>
        <p:spPr>
          <a:xfrm rot="5400000">
            <a:off x="41122600" y="10972800"/>
            <a:ext cx="14274800" cy="4368800"/>
          </a:xfrm>
          <a:prstGeom prst="rect">
            <a:avLst/>
          </a:prstGeom>
          <a:noFill/>
          <a:ln>
            <a:noFill/>
          </a:ln>
        </p:spPr>
      </p:pic>
      <p:pic>
        <p:nvPicPr>
          <p:cNvPr id="12" name="Google Shape;12;p2"/>
          <p:cNvPicPr preferRelativeResize="0"/>
          <p:nvPr/>
        </p:nvPicPr>
        <p:blipFill rotWithShape="1">
          <a:blip r:embed="rId2">
            <a:alphaModFix/>
          </a:blip>
          <a:srcRect b="0" l="0" r="0" t="0"/>
          <a:stretch/>
        </p:blipFill>
        <p:spPr>
          <a:xfrm>
            <a:off x="6959600" y="22453600"/>
            <a:ext cx="29972000" cy="1549400"/>
          </a:xfrm>
          <a:prstGeom prst="rect">
            <a:avLst/>
          </a:prstGeom>
          <a:noFill/>
          <a:ln>
            <a:noFill/>
          </a:ln>
        </p:spPr>
      </p:pic>
      <p:sp>
        <p:nvSpPr>
          <p:cNvPr id="13" name="Google Shape;13;p2"/>
          <p:cNvSpPr/>
          <p:nvPr/>
        </p:nvSpPr>
        <p:spPr>
          <a:xfrm>
            <a:off x="6959600" y="230251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Arial"/>
                <a:ea typeface="Arial"/>
                <a:cs typeface="Arial"/>
                <a:sym typeface="Arial"/>
              </a:rPr>
              <a:t>Template ID: assessingslate  Size: 48x24</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1342700" y="13431950"/>
            <a:ext cx="21292200" cy="8204700"/>
          </a:xfrm>
          <a:prstGeom prst="roundRect">
            <a:avLst>
              <a:gd fmla="val 1711" name="adj"/>
            </a:avLst>
          </a:prstGeom>
          <a:solidFill>
            <a:srgbClr val="A0BEC8">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21" name="Google Shape;21;p1"/>
          <p:cNvSpPr/>
          <p:nvPr/>
        </p:nvSpPr>
        <p:spPr>
          <a:xfrm>
            <a:off x="16472675" y="15280087"/>
            <a:ext cx="8171100" cy="5722500"/>
          </a:xfrm>
          <a:prstGeom prst="roundRect">
            <a:avLst>
              <a:gd fmla="val 2004"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22" name="Google Shape;22;p1"/>
          <p:cNvSpPr/>
          <p:nvPr/>
        </p:nvSpPr>
        <p:spPr>
          <a:xfrm>
            <a:off x="22199500" y="4666450"/>
            <a:ext cx="10538700" cy="8462400"/>
          </a:xfrm>
          <a:prstGeom prst="roundRect">
            <a:avLst>
              <a:gd fmla="val 2700"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23" name="Google Shape;23;p1"/>
          <p:cNvSpPr/>
          <p:nvPr/>
        </p:nvSpPr>
        <p:spPr>
          <a:xfrm>
            <a:off x="0" y="2"/>
            <a:ext cx="43891200" cy="4168061"/>
          </a:xfrm>
          <a:prstGeom prst="rect">
            <a:avLst/>
          </a:prstGeom>
          <a:solidFill>
            <a:srgbClr val="A0BEC8"/>
          </a:solidFill>
          <a:ln>
            <a:noFill/>
          </a:ln>
        </p:spPr>
        <p:txBody>
          <a:bodyPr anchorCtr="0" anchor="ctr" bIns="42650" lIns="85325" spcFirstLastPara="1" rIns="85325" wrap="square" tIns="42650">
            <a:noAutofit/>
          </a:bodyPr>
          <a:lstStyle/>
          <a:p>
            <a:pPr indent="0" lvl="0" marL="0" marR="0" rtl="0" algn="ctr">
              <a:spcBef>
                <a:spcPts val="0"/>
              </a:spcBef>
              <a:spcAft>
                <a:spcPts val="0"/>
              </a:spcAft>
              <a:buNone/>
            </a:pPr>
            <a:r>
              <a:t/>
            </a:r>
            <a:endParaRPr b="0" i="0" sz="5799" u="none" cap="none" strike="noStrike">
              <a:solidFill>
                <a:schemeClr val="dk1"/>
              </a:solidFill>
              <a:latin typeface="Arial"/>
              <a:ea typeface="Arial"/>
              <a:cs typeface="Arial"/>
              <a:sym typeface="Arial"/>
            </a:endParaRPr>
          </a:p>
        </p:txBody>
      </p:sp>
      <p:sp>
        <p:nvSpPr>
          <p:cNvPr id="24" name="Google Shape;24;p1"/>
          <p:cNvSpPr txBox="1"/>
          <p:nvPr/>
        </p:nvSpPr>
        <p:spPr>
          <a:xfrm>
            <a:off x="3405350" y="232800"/>
            <a:ext cx="36475200" cy="1831200"/>
          </a:xfrm>
          <a:prstGeom prst="rect">
            <a:avLst/>
          </a:prstGeom>
          <a:noFill/>
          <a:ln>
            <a:noFill/>
          </a:ln>
        </p:spPr>
        <p:txBody>
          <a:bodyPr anchorCtr="0" anchor="t" bIns="42650" lIns="85325" spcFirstLastPara="1" rIns="85325" wrap="square" tIns="42650">
            <a:noAutofit/>
          </a:bodyPr>
          <a:lstStyle/>
          <a:p>
            <a:pPr indent="0" lvl="0" marL="0" marR="0" rtl="0" algn="ctr">
              <a:spcBef>
                <a:spcPts val="0"/>
              </a:spcBef>
              <a:spcAft>
                <a:spcPts val="0"/>
              </a:spcAft>
              <a:buClr>
                <a:schemeClr val="lt1"/>
              </a:buClr>
              <a:buSzPts val="5700"/>
              <a:buFont typeface="Montserrat ExtraBold"/>
              <a:buNone/>
            </a:pPr>
            <a:r>
              <a:rPr b="1" lang="en-US" sz="5700">
                <a:solidFill>
                  <a:schemeClr val="lt1"/>
                </a:solidFill>
                <a:latin typeface="Montserrat ExtraBold"/>
                <a:ea typeface="Montserrat ExtraBold"/>
                <a:cs typeface="Montserrat ExtraBold"/>
                <a:sym typeface="Montserrat ExtraBold"/>
              </a:rPr>
              <a:t>Poređenje rezultata dobijenih klasifikacije hrane pomoću Neuronskih Mreža</a:t>
            </a:r>
            <a:endParaRPr b="1" sz="5700">
              <a:solidFill>
                <a:schemeClr val="lt1"/>
              </a:solidFill>
              <a:latin typeface="Montserrat ExtraBold"/>
              <a:ea typeface="Montserrat ExtraBold"/>
              <a:cs typeface="Montserrat ExtraBold"/>
              <a:sym typeface="Montserrat ExtraBold"/>
            </a:endParaRPr>
          </a:p>
          <a:p>
            <a:pPr indent="0" lvl="0" marL="0" marR="0" rtl="0" algn="ctr">
              <a:spcBef>
                <a:spcPts val="0"/>
              </a:spcBef>
              <a:spcAft>
                <a:spcPts val="0"/>
              </a:spcAft>
              <a:buClr>
                <a:schemeClr val="lt1"/>
              </a:buClr>
              <a:buSzPts val="5700"/>
              <a:buFont typeface="Montserrat ExtraBold"/>
              <a:buNone/>
            </a:pPr>
            <a:r>
              <a:rPr b="1" lang="en-US" sz="5700">
                <a:solidFill>
                  <a:schemeClr val="lt1"/>
                </a:solidFill>
                <a:latin typeface="Montserrat ExtraBold"/>
                <a:ea typeface="Montserrat ExtraBold"/>
                <a:cs typeface="Montserrat ExtraBold"/>
                <a:sym typeface="Montserrat ExtraBold"/>
              </a:rPr>
              <a:t>i Konvolucijskih Neuronskih Mreža</a:t>
            </a:r>
            <a:endParaRPr/>
          </a:p>
        </p:txBody>
      </p:sp>
      <p:sp>
        <p:nvSpPr>
          <p:cNvPr id="25" name="Google Shape;25;p1"/>
          <p:cNvSpPr txBox="1"/>
          <p:nvPr/>
        </p:nvSpPr>
        <p:spPr>
          <a:xfrm>
            <a:off x="8229600" y="2234500"/>
            <a:ext cx="27432000" cy="1889700"/>
          </a:xfrm>
          <a:prstGeom prst="rect">
            <a:avLst/>
          </a:prstGeom>
          <a:noFill/>
          <a:ln>
            <a:noFill/>
          </a:ln>
        </p:spPr>
        <p:txBody>
          <a:bodyPr anchorCtr="0" anchor="t" bIns="42650" lIns="85325" spcFirstLastPara="1" rIns="85325" wrap="square" tIns="42650">
            <a:spAutoFit/>
          </a:bodyPr>
          <a:lstStyle/>
          <a:p>
            <a:pPr indent="0" lvl="0" marL="0" marR="0" rtl="0" algn="ctr">
              <a:spcBef>
                <a:spcPts val="0"/>
              </a:spcBef>
              <a:spcAft>
                <a:spcPts val="0"/>
              </a:spcAft>
              <a:buClr>
                <a:schemeClr val="lt1"/>
              </a:buClr>
              <a:buSzPts val="3700"/>
              <a:buFont typeface="Arial"/>
              <a:buNone/>
            </a:pPr>
            <a:r>
              <a:rPr lang="en-US" sz="3700">
                <a:solidFill>
                  <a:schemeClr val="lt1"/>
                </a:solidFill>
                <a:latin typeface="Domine"/>
                <a:ea typeface="Domine"/>
                <a:cs typeface="Domine"/>
                <a:sym typeface="Domine"/>
              </a:rPr>
              <a:t>Aleksa Stevanović, Vanja Šerfeze</a:t>
            </a:r>
            <a:endParaRPr sz="3700">
              <a:solidFill>
                <a:schemeClr val="lt1"/>
              </a:solidFill>
              <a:latin typeface="Domine"/>
              <a:ea typeface="Domine"/>
              <a:cs typeface="Domine"/>
              <a:sym typeface="Domine"/>
            </a:endParaRPr>
          </a:p>
          <a:p>
            <a:pPr indent="0" lvl="0" marL="0" marR="0" rtl="0" algn="ctr">
              <a:spcBef>
                <a:spcPts val="0"/>
              </a:spcBef>
              <a:spcAft>
                <a:spcPts val="0"/>
              </a:spcAft>
              <a:buClr>
                <a:schemeClr val="lt1"/>
              </a:buClr>
              <a:buSzPts val="3700"/>
              <a:buFont typeface="Arial"/>
              <a:buNone/>
            </a:pPr>
            <a:r>
              <a:rPr lang="en-US" sz="3700">
                <a:solidFill>
                  <a:schemeClr val="lt1"/>
                </a:solidFill>
                <a:latin typeface="Domine"/>
                <a:ea typeface="Domine"/>
                <a:cs typeface="Domine"/>
                <a:sym typeface="Domine"/>
              </a:rPr>
              <a:t>Milica Škipina</a:t>
            </a:r>
            <a:endParaRPr sz="3700">
              <a:solidFill>
                <a:schemeClr val="lt1"/>
              </a:solidFill>
              <a:latin typeface="Domine"/>
              <a:ea typeface="Domine"/>
              <a:cs typeface="Domine"/>
              <a:sym typeface="Domine"/>
            </a:endParaRPr>
          </a:p>
          <a:p>
            <a:pPr indent="0" lvl="0" marL="0" marR="0" rtl="0" algn="ctr">
              <a:spcBef>
                <a:spcPts val="740"/>
              </a:spcBef>
              <a:spcAft>
                <a:spcPts val="0"/>
              </a:spcAft>
              <a:buClr>
                <a:schemeClr val="lt1"/>
              </a:buClr>
              <a:buSzPts val="3700"/>
              <a:buFont typeface="Arial"/>
              <a:buNone/>
            </a:pPr>
            <a:r>
              <a:rPr lang="en-US" sz="3700">
                <a:solidFill>
                  <a:schemeClr val="lt1"/>
                </a:solidFill>
                <a:latin typeface="Domine"/>
                <a:ea typeface="Domine"/>
                <a:cs typeface="Domine"/>
                <a:sym typeface="Domine"/>
              </a:rPr>
              <a:t>Univerzitet u Novom Sadu, Fakultet tehničkih nauka, SIIT</a:t>
            </a:r>
            <a:endParaRPr/>
          </a:p>
        </p:txBody>
      </p:sp>
      <p:sp>
        <p:nvSpPr>
          <p:cNvPr id="26" name="Google Shape;26;p1"/>
          <p:cNvSpPr/>
          <p:nvPr/>
        </p:nvSpPr>
        <p:spPr>
          <a:xfrm>
            <a:off x="33037350" y="4666450"/>
            <a:ext cx="10233000" cy="16970100"/>
          </a:xfrm>
          <a:prstGeom prst="roundRect">
            <a:avLst>
              <a:gd fmla="val 1477" name="adj"/>
            </a:avLst>
          </a:prstGeom>
          <a:solidFill>
            <a:srgbClr val="A0BEC8">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27" name="Google Shape;27;p1"/>
          <p:cNvSpPr txBox="1"/>
          <p:nvPr/>
        </p:nvSpPr>
        <p:spPr>
          <a:xfrm>
            <a:off x="33502508" y="4851692"/>
            <a:ext cx="93027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rgbClr val="3F3F3F"/>
                </a:solidFill>
                <a:latin typeface="Montserrat ExtraBold"/>
                <a:ea typeface="Montserrat ExtraBold"/>
                <a:cs typeface="Montserrat ExtraBold"/>
                <a:sym typeface="Montserrat ExtraBold"/>
              </a:rPr>
              <a:t>Rezultati</a:t>
            </a:r>
            <a:endParaRPr sz="4000"/>
          </a:p>
        </p:txBody>
      </p:sp>
      <p:sp>
        <p:nvSpPr>
          <p:cNvPr id="28" name="Google Shape;28;p1"/>
          <p:cNvSpPr/>
          <p:nvPr/>
        </p:nvSpPr>
        <p:spPr>
          <a:xfrm>
            <a:off x="548650" y="4666450"/>
            <a:ext cx="10233000" cy="6537600"/>
          </a:xfrm>
          <a:prstGeom prst="roundRect">
            <a:avLst>
              <a:gd fmla="val 1711" name="adj"/>
            </a:avLst>
          </a:prstGeom>
          <a:solidFill>
            <a:srgbClr val="A0BEC8">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29" name="Google Shape;29;p1"/>
          <p:cNvSpPr txBox="1"/>
          <p:nvPr/>
        </p:nvSpPr>
        <p:spPr>
          <a:xfrm>
            <a:off x="1051102" y="4851692"/>
            <a:ext cx="93027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rgbClr val="3F3F3F"/>
                </a:solidFill>
                <a:latin typeface="Montserrat ExtraBold"/>
                <a:ea typeface="Montserrat ExtraBold"/>
                <a:cs typeface="Montserrat ExtraBold"/>
                <a:sym typeface="Montserrat ExtraBold"/>
              </a:rPr>
              <a:t>Uvod</a:t>
            </a:r>
            <a:endParaRPr sz="5200"/>
          </a:p>
        </p:txBody>
      </p:sp>
      <p:sp>
        <p:nvSpPr>
          <p:cNvPr id="30" name="Google Shape;30;p1"/>
          <p:cNvSpPr/>
          <p:nvPr/>
        </p:nvSpPr>
        <p:spPr>
          <a:xfrm>
            <a:off x="548650" y="12193974"/>
            <a:ext cx="10233000" cy="8826300"/>
          </a:xfrm>
          <a:prstGeom prst="roundRect">
            <a:avLst>
              <a:gd fmla="val 2004"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31" name="Google Shape;31;p1"/>
          <p:cNvSpPr txBox="1"/>
          <p:nvPr/>
        </p:nvSpPr>
        <p:spPr>
          <a:xfrm>
            <a:off x="1013777" y="13537788"/>
            <a:ext cx="9302700" cy="3417000"/>
          </a:xfrm>
          <a:prstGeom prst="rect">
            <a:avLst/>
          </a:prstGeom>
          <a:noFill/>
          <a:ln>
            <a:noFill/>
          </a:ln>
        </p:spPr>
        <p:txBody>
          <a:bodyPr anchorCtr="0" anchor="t" bIns="45700" lIns="91425" spcFirstLastPara="1" rIns="91425" wrap="square" tIns="45700">
            <a:spAutoFit/>
          </a:bodyPr>
          <a:lstStyle/>
          <a:p>
            <a:pPr indent="45720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Skup podataka je uzet sa Kaggle sajta.</a:t>
            </a:r>
            <a:r>
              <a:rPr lang="en-US" sz="2700">
                <a:solidFill>
                  <a:srgbClr val="595959"/>
                </a:solidFill>
                <a:latin typeface="Domine"/>
                <a:ea typeface="Domine"/>
                <a:cs typeface="Domine"/>
                <a:sym typeface="Domine"/>
              </a:rPr>
              <a:t> Podaci su podeljeni u 11 klasa: Hleb, mlečni proizvodi, dezerti, jaja, pržena hrana, meso, nudle-pasta, pirinač, morski plodovi, supe, povrće-voće. Prvobitno podaci su bili podeljeni u tri kategorije: trening, validacija, evaluacija ali smo se odlučili da ih sve stavimo u jedan skup podataka i da dalje taj skup podelimo na 80% podataka za treniranje mreža, a ostalih 20% za validaciju.</a:t>
            </a:r>
            <a:endParaRPr sz="2500"/>
          </a:p>
        </p:txBody>
      </p:sp>
      <p:sp>
        <p:nvSpPr>
          <p:cNvPr id="32" name="Google Shape;32;p1"/>
          <p:cNvSpPr txBox="1"/>
          <p:nvPr/>
        </p:nvSpPr>
        <p:spPr>
          <a:xfrm>
            <a:off x="1051102" y="12553851"/>
            <a:ext cx="93027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rgbClr val="3F3F3F"/>
                </a:solidFill>
                <a:latin typeface="Montserrat ExtraBold"/>
                <a:ea typeface="Montserrat ExtraBold"/>
                <a:cs typeface="Montserrat ExtraBold"/>
                <a:sym typeface="Montserrat ExtraBold"/>
              </a:rPr>
              <a:t>Skup podataka</a:t>
            </a:r>
            <a:endParaRPr sz="4000"/>
          </a:p>
        </p:txBody>
      </p:sp>
      <p:sp>
        <p:nvSpPr>
          <p:cNvPr id="33" name="Google Shape;33;p1"/>
          <p:cNvSpPr/>
          <p:nvPr/>
        </p:nvSpPr>
        <p:spPr>
          <a:xfrm>
            <a:off x="11361625" y="4666450"/>
            <a:ext cx="10538700" cy="8462400"/>
          </a:xfrm>
          <a:prstGeom prst="roundRect">
            <a:avLst>
              <a:gd fmla="val 2700"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400" u="none" cap="none" strike="noStrike">
              <a:solidFill>
                <a:schemeClr val="dk1"/>
              </a:solidFill>
              <a:latin typeface="Arial"/>
              <a:ea typeface="Arial"/>
              <a:cs typeface="Arial"/>
              <a:sym typeface="Arial"/>
            </a:endParaRPr>
          </a:p>
        </p:txBody>
      </p:sp>
      <p:sp>
        <p:nvSpPr>
          <p:cNvPr id="34" name="Google Shape;34;p1"/>
          <p:cNvSpPr txBox="1"/>
          <p:nvPr/>
        </p:nvSpPr>
        <p:spPr>
          <a:xfrm>
            <a:off x="11979636" y="5915516"/>
            <a:ext cx="9302700" cy="67419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2700">
                <a:solidFill>
                  <a:srgbClr val="595959"/>
                </a:solidFill>
                <a:latin typeface="Domine"/>
                <a:ea typeface="Domine"/>
                <a:cs typeface="Domine"/>
                <a:sym typeface="Domine"/>
              </a:rPr>
              <a:t>CNN model smo napravili delimično po uzoru na jedan veoma popularan i kvalitetan model VGG-16, samo sa puno manje parametara i konvolucijskih slojeva. Kao ulaz mreža očekuje sliku dimenzija 128x128x3. Naša mreža je sastavljena od 4 uzastopna konvolucijska sloja od kojih je svaki praćen sa max-pooling slojem. Konvolucijski slojevi sadrže redom 32, 64, 128 i 256 filtera dimenzije 3x3. Svaki konvolucijski sloj ima </a:t>
            </a:r>
            <a:r>
              <a:rPr i="1" lang="en-US" sz="2700">
                <a:solidFill>
                  <a:srgbClr val="595959"/>
                </a:solidFill>
                <a:latin typeface="Domine"/>
                <a:ea typeface="Domine"/>
                <a:cs typeface="Domine"/>
                <a:sym typeface="Domine"/>
              </a:rPr>
              <a:t>ReLu </a:t>
            </a:r>
            <a:r>
              <a:rPr lang="en-US" sz="2700">
                <a:solidFill>
                  <a:srgbClr val="595959"/>
                </a:solidFill>
                <a:latin typeface="Domine"/>
                <a:ea typeface="Domine"/>
                <a:cs typeface="Domine"/>
                <a:sym typeface="Domine"/>
              </a:rPr>
              <a:t>aktivacionu funkciju kako bi se ubrzala mreža i dodalo nelinearnosti u model. Pre ispravljanja rezultata mreze i stavljanja u potpuno povezani sloj, koristimo </a:t>
            </a:r>
            <a:r>
              <a:rPr i="1" lang="en-US" sz="2700">
                <a:solidFill>
                  <a:srgbClr val="595959"/>
                </a:solidFill>
                <a:latin typeface="Domine"/>
                <a:ea typeface="Domine"/>
                <a:cs typeface="Domine"/>
                <a:sym typeface="Domine"/>
              </a:rPr>
              <a:t>dropout </a:t>
            </a:r>
            <a:r>
              <a:rPr lang="en-US" sz="2700">
                <a:solidFill>
                  <a:srgbClr val="595959"/>
                </a:solidFill>
                <a:latin typeface="Domine"/>
                <a:ea typeface="Domine"/>
                <a:cs typeface="Domine"/>
                <a:sym typeface="Domine"/>
              </a:rPr>
              <a:t>sloj kako bismo umanjili </a:t>
            </a:r>
            <a:r>
              <a:rPr i="1" lang="en-US" sz="2700">
                <a:solidFill>
                  <a:srgbClr val="595959"/>
                </a:solidFill>
                <a:latin typeface="Domine"/>
                <a:ea typeface="Domine"/>
                <a:cs typeface="Domine"/>
                <a:sym typeface="Domine"/>
              </a:rPr>
              <a:t>overfitting </a:t>
            </a:r>
            <a:r>
              <a:rPr lang="en-US" sz="2700">
                <a:solidFill>
                  <a:srgbClr val="595959"/>
                </a:solidFill>
                <a:latin typeface="Domine"/>
                <a:ea typeface="Domine"/>
                <a:cs typeface="Domine"/>
                <a:sym typeface="Domine"/>
              </a:rPr>
              <a:t>modela. Kao klasifikator koristili smo </a:t>
            </a:r>
            <a:r>
              <a:rPr i="1" lang="en-US" sz="2700">
                <a:solidFill>
                  <a:srgbClr val="595959"/>
                </a:solidFill>
                <a:latin typeface="Domine"/>
                <a:ea typeface="Domine"/>
                <a:cs typeface="Domine"/>
                <a:sym typeface="Domine"/>
              </a:rPr>
              <a:t>softmax</a:t>
            </a:r>
            <a:r>
              <a:rPr lang="en-US" sz="2700">
                <a:solidFill>
                  <a:srgbClr val="595959"/>
                </a:solidFill>
                <a:latin typeface="Domine"/>
                <a:ea typeface="Domine"/>
                <a:cs typeface="Domine"/>
                <a:sym typeface="Domine"/>
              </a:rPr>
              <a:t>. CNN model se pokazao znatno bolji u ovom problemu a to ce dalje biti obrazloženo u delu sa rezultatima.</a:t>
            </a:r>
            <a:endParaRPr sz="2700">
              <a:solidFill>
                <a:srgbClr val="595959"/>
              </a:solidFill>
              <a:latin typeface="Domine"/>
              <a:ea typeface="Domine"/>
              <a:cs typeface="Domine"/>
              <a:sym typeface="Domine"/>
            </a:endParaRPr>
          </a:p>
        </p:txBody>
      </p:sp>
      <p:sp>
        <p:nvSpPr>
          <p:cNvPr id="35" name="Google Shape;35;p1"/>
          <p:cNvSpPr txBox="1"/>
          <p:nvPr/>
        </p:nvSpPr>
        <p:spPr>
          <a:xfrm>
            <a:off x="11979636" y="4851692"/>
            <a:ext cx="93027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rgbClr val="3F3F3F"/>
                </a:solidFill>
                <a:latin typeface="Montserrat ExtraBold"/>
                <a:ea typeface="Montserrat ExtraBold"/>
                <a:cs typeface="Montserrat ExtraBold"/>
                <a:sym typeface="Montserrat ExtraBold"/>
              </a:rPr>
              <a:t>CNN Model</a:t>
            </a:r>
            <a:endParaRPr sz="4000"/>
          </a:p>
        </p:txBody>
      </p:sp>
      <p:sp>
        <p:nvSpPr>
          <p:cNvPr id="36" name="Google Shape;36;p1"/>
          <p:cNvSpPr txBox="1"/>
          <p:nvPr/>
        </p:nvSpPr>
        <p:spPr>
          <a:xfrm>
            <a:off x="22817499" y="4851692"/>
            <a:ext cx="93027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rgbClr val="3F3F3F"/>
                </a:solidFill>
                <a:latin typeface="Montserrat ExtraBold"/>
                <a:ea typeface="Montserrat ExtraBold"/>
                <a:cs typeface="Montserrat ExtraBold"/>
                <a:sym typeface="Montserrat ExtraBold"/>
              </a:rPr>
              <a:t>NN Model</a:t>
            </a:r>
            <a:endParaRPr sz="4000"/>
          </a:p>
        </p:txBody>
      </p:sp>
      <p:sp>
        <p:nvSpPr>
          <p:cNvPr id="37" name="Google Shape;37;p1"/>
          <p:cNvSpPr txBox="1"/>
          <p:nvPr/>
        </p:nvSpPr>
        <p:spPr>
          <a:xfrm>
            <a:off x="1013786" y="5915516"/>
            <a:ext cx="9302700" cy="25860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2700">
                <a:solidFill>
                  <a:srgbClr val="595959"/>
                </a:solidFill>
                <a:latin typeface="Domine"/>
                <a:ea typeface="Domine"/>
                <a:cs typeface="Domine"/>
                <a:sym typeface="Domine"/>
              </a:rPr>
              <a:t>U ovom projektu smo se bavili klasifikacijom hrane i poređenjem rezultata dva modela, obične neuronske mreže i konvolucijske neuronske mreže. Implementirali smo ta dva modela pomoću python biblioteke tensorflow. Podatke smo uzeli sa Kaggle sajta. </a:t>
            </a:r>
            <a:endParaRPr sz="2500"/>
          </a:p>
        </p:txBody>
      </p:sp>
      <p:sp>
        <p:nvSpPr>
          <p:cNvPr id="38" name="Google Shape;38;p1"/>
          <p:cNvSpPr txBox="1"/>
          <p:nvPr/>
        </p:nvSpPr>
        <p:spPr>
          <a:xfrm>
            <a:off x="22817499" y="5915516"/>
            <a:ext cx="9302700" cy="6741900"/>
          </a:xfrm>
          <a:prstGeom prst="rect">
            <a:avLst/>
          </a:prstGeom>
          <a:noFill/>
          <a:ln>
            <a:noFill/>
          </a:ln>
        </p:spPr>
        <p:txBody>
          <a:bodyPr anchorCtr="0" anchor="t" bIns="45700" lIns="91425" spcFirstLastPara="1" rIns="91425" wrap="square" tIns="45700">
            <a:spAutoFit/>
          </a:bodyPr>
          <a:lstStyle/>
          <a:p>
            <a:pPr indent="45720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M</a:t>
            </a:r>
            <a:r>
              <a:rPr lang="en-US" sz="2700">
                <a:solidFill>
                  <a:srgbClr val="595959"/>
                </a:solidFill>
                <a:latin typeface="Domine"/>
                <a:ea typeface="Domine"/>
                <a:cs typeface="Domine"/>
                <a:sym typeface="Domine"/>
              </a:rPr>
              <a:t>odel klasične neuronske mreže smo napravili na veoma jednostavan način sa malim brojem prostih slojeva. Kao ulaz mreža očekuje sliku dimenzija 32x32x3. Te dimenzije su dovoljne da se uoče bitne razlike na slikama,a dovoljno male da treniranje  bude brzo i efikasno.Prvi korak je pretvaranje slike u vektor odgovarajuće veličine. Nakon toga nalaze se 3 uzastopna potpuno povezana sloja koji sadrže redom 32, 64, 128  filtera. Svaki potpuno povezani sloj ima </a:t>
            </a:r>
            <a:r>
              <a:rPr i="1" lang="en-US" sz="2700">
                <a:solidFill>
                  <a:srgbClr val="595959"/>
                </a:solidFill>
                <a:latin typeface="Domine"/>
                <a:ea typeface="Domine"/>
                <a:cs typeface="Domine"/>
                <a:sym typeface="Domine"/>
              </a:rPr>
              <a:t>ReLu </a:t>
            </a:r>
            <a:r>
              <a:rPr lang="en-US" sz="2700">
                <a:solidFill>
                  <a:srgbClr val="595959"/>
                </a:solidFill>
                <a:latin typeface="Domine"/>
                <a:ea typeface="Domine"/>
                <a:cs typeface="Domine"/>
                <a:sym typeface="Domine"/>
              </a:rPr>
              <a:t>aktivacionu funkciju kako bi se ubrzala mreža i dodalo nelinearnosti u model. Kao klasifikator koristili smo </a:t>
            </a:r>
            <a:r>
              <a:rPr i="1" lang="en-US" sz="2700">
                <a:solidFill>
                  <a:srgbClr val="595959"/>
                </a:solidFill>
                <a:latin typeface="Domine"/>
                <a:ea typeface="Domine"/>
                <a:cs typeface="Domine"/>
                <a:sym typeface="Domine"/>
              </a:rPr>
              <a:t>softmax da bi sve dobijene vrednosti bile u opsegu od 0 do 1</a:t>
            </a:r>
            <a:r>
              <a:rPr lang="en-US" sz="2700">
                <a:solidFill>
                  <a:srgbClr val="595959"/>
                </a:solidFill>
                <a:latin typeface="Domine"/>
                <a:ea typeface="Domine"/>
                <a:cs typeface="Domine"/>
                <a:sym typeface="Domine"/>
              </a:rPr>
              <a:t>. Ovaj pristup se pokazao znatno sporijim od CNN-a što je bilo i očekivano jer je CNN specijalizovan  upravo  za prepoznavanje slika. </a:t>
            </a:r>
            <a:endParaRPr sz="2700">
              <a:solidFill>
                <a:srgbClr val="595959"/>
              </a:solidFill>
              <a:latin typeface="Domine"/>
              <a:ea typeface="Domine"/>
              <a:cs typeface="Domine"/>
              <a:sym typeface="Domine"/>
            </a:endParaRPr>
          </a:p>
          <a:p>
            <a:pPr indent="0" lvl="0" marL="0" marR="0" rtl="0" algn="l">
              <a:spcBef>
                <a:spcPts val="0"/>
              </a:spcBef>
              <a:spcAft>
                <a:spcPts val="0"/>
              </a:spcAft>
              <a:buNone/>
            </a:pPr>
            <a:r>
              <a:t/>
            </a:r>
            <a:endParaRPr sz="2700">
              <a:solidFill>
                <a:srgbClr val="595959"/>
              </a:solidFill>
              <a:latin typeface="Domine"/>
              <a:ea typeface="Domine"/>
              <a:cs typeface="Domine"/>
              <a:sym typeface="Domine"/>
            </a:endParaRPr>
          </a:p>
        </p:txBody>
      </p:sp>
      <p:sp>
        <p:nvSpPr>
          <p:cNvPr id="39" name="Google Shape;39;p1"/>
          <p:cNvSpPr txBox="1"/>
          <p:nvPr/>
        </p:nvSpPr>
        <p:spPr>
          <a:xfrm>
            <a:off x="33502511" y="5915516"/>
            <a:ext cx="9302700" cy="17547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2700">
                <a:solidFill>
                  <a:srgbClr val="595959"/>
                </a:solidFill>
                <a:latin typeface="Domine"/>
                <a:ea typeface="Domine"/>
                <a:cs typeface="Domine"/>
                <a:sym typeface="Domine"/>
              </a:rPr>
              <a:t>Gubici prilikom treniranja neuronskih mreža. Na Grafiku 1. se nalaze rezultati neuronske mreže dok se na Grafiku 2. nalaze rezultati konvolucijske neuronske mreže.</a:t>
            </a:r>
            <a:endParaRPr sz="2500"/>
          </a:p>
        </p:txBody>
      </p:sp>
      <p:pic>
        <p:nvPicPr>
          <p:cNvPr id="40" name="Google Shape;40;p1"/>
          <p:cNvPicPr preferRelativeResize="0"/>
          <p:nvPr/>
        </p:nvPicPr>
        <p:blipFill>
          <a:blip r:embed="rId3">
            <a:alphaModFix/>
          </a:blip>
          <a:stretch>
            <a:fillRect/>
          </a:stretch>
        </p:blipFill>
        <p:spPr>
          <a:xfrm>
            <a:off x="33502500" y="7670225"/>
            <a:ext cx="4556008" cy="3417000"/>
          </a:xfrm>
          <a:prstGeom prst="rect">
            <a:avLst/>
          </a:prstGeom>
          <a:noFill/>
          <a:ln>
            <a:noFill/>
          </a:ln>
        </p:spPr>
      </p:pic>
      <p:pic>
        <p:nvPicPr>
          <p:cNvPr id="41" name="Google Shape;41;p1"/>
          <p:cNvPicPr preferRelativeResize="0"/>
          <p:nvPr/>
        </p:nvPicPr>
        <p:blipFill>
          <a:blip r:embed="rId4">
            <a:alphaModFix/>
          </a:blip>
          <a:stretch>
            <a:fillRect/>
          </a:stretch>
        </p:blipFill>
        <p:spPr>
          <a:xfrm>
            <a:off x="38438275" y="7670225"/>
            <a:ext cx="4556000" cy="3416994"/>
          </a:xfrm>
          <a:prstGeom prst="rect">
            <a:avLst/>
          </a:prstGeom>
          <a:noFill/>
          <a:ln>
            <a:noFill/>
          </a:ln>
        </p:spPr>
      </p:pic>
      <p:pic>
        <p:nvPicPr>
          <p:cNvPr id="42" name="Google Shape;42;p1"/>
          <p:cNvPicPr preferRelativeResize="0"/>
          <p:nvPr/>
        </p:nvPicPr>
        <p:blipFill>
          <a:blip r:embed="rId5">
            <a:alphaModFix/>
          </a:blip>
          <a:stretch>
            <a:fillRect/>
          </a:stretch>
        </p:blipFill>
        <p:spPr>
          <a:xfrm>
            <a:off x="33464125" y="14343125"/>
            <a:ext cx="4556000" cy="3417007"/>
          </a:xfrm>
          <a:prstGeom prst="rect">
            <a:avLst/>
          </a:prstGeom>
          <a:noFill/>
          <a:ln>
            <a:noFill/>
          </a:ln>
        </p:spPr>
      </p:pic>
      <p:sp>
        <p:nvSpPr>
          <p:cNvPr id="43" name="Google Shape;43;p1"/>
          <p:cNvSpPr txBox="1"/>
          <p:nvPr/>
        </p:nvSpPr>
        <p:spPr>
          <a:xfrm>
            <a:off x="33464136" y="12383779"/>
            <a:ext cx="9302700" cy="17547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2700">
                <a:solidFill>
                  <a:srgbClr val="595959"/>
                </a:solidFill>
                <a:latin typeface="Domine"/>
                <a:ea typeface="Domine"/>
                <a:cs typeface="Domine"/>
                <a:sym typeface="Domine"/>
              </a:rPr>
              <a:t>Preciznosti </a:t>
            </a:r>
            <a:r>
              <a:rPr lang="en-US" sz="2700">
                <a:solidFill>
                  <a:srgbClr val="595959"/>
                </a:solidFill>
                <a:latin typeface="Domine"/>
                <a:ea typeface="Domine"/>
                <a:cs typeface="Domine"/>
                <a:sym typeface="Domine"/>
              </a:rPr>
              <a:t>prilikom treniranja neuronskih mreža. Na levom Grafiku 3. se nalaze rezultati neuronske mreže dok se na Grafiku 4. nalaze rezultati konvolucijske neuronske mreže.</a:t>
            </a:r>
            <a:endParaRPr sz="2500"/>
          </a:p>
        </p:txBody>
      </p:sp>
      <p:pic>
        <p:nvPicPr>
          <p:cNvPr id="44" name="Google Shape;44;p1"/>
          <p:cNvPicPr preferRelativeResize="0"/>
          <p:nvPr/>
        </p:nvPicPr>
        <p:blipFill>
          <a:blip r:embed="rId6">
            <a:alphaModFix/>
          </a:blip>
          <a:stretch>
            <a:fillRect/>
          </a:stretch>
        </p:blipFill>
        <p:spPr>
          <a:xfrm>
            <a:off x="38438275" y="14343125"/>
            <a:ext cx="4556000" cy="3417007"/>
          </a:xfrm>
          <a:prstGeom prst="rect">
            <a:avLst/>
          </a:prstGeom>
          <a:noFill/>
          <a:ln>
            <a:noFill/>
          </a:ln>
        </p:spPr>
      </p:pic>
      <p:sp>
        <p:nvSpPr>
          <p:cNvPr id="45" name="Google Shape;45;p1"/>
          <p:cNvSpPr txBox="1"/>
          <p:nvPr/>
        </p:nvSpPr>
        <p:spPr>
          <a:xfrm>
            <a:off x="33502511" y="18434929"/>
            <a:ext cx="9302700" cy="300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solidFill>
                  <a:srgbClr val="595959"/>
                </a:solidFill>
                <a:latin typeface="Domine"/>
                <a:ea typeface="Domine"/>
                <a:cs typeface="Domine"/>
                <a:sym typeface="Domine"/>
              </a:rPr>
              <a:t>Rezultati evaluacije</a:t>
            </a:r>
            <a:endParaRPr sz="2700">
              <a:solidFill>
                <a:srgbClr val="595959"/>
              </a:solidFill>
              <a:latin typeface="Domine"/>
              <a:ea typeface="Domine"/>
              <a:cs typeface="Domine"/>
              <a:sym typeface="Domine"/>
            </a:endParaRPr>
          </a:p>
          <a:p>
            <a:pPr indent="-400050" lvl="0" marL="457200" marR="0" rtl="0" algn="l">
              <a:spcBef>
                <a:spcPts val="0"/>
              </a:spcBef>
              <a:spcAft>
                <a:spcPts val="0"/>
              </a:spcAft>
              <a:buClr>
                <a:srgbClr val="595959"/>
              </a:buClr>
              <a:buSzPts val="2700"/>
              <a:buFont typeface="Domine"/>
              <a:buChar char="●"/>
            </a:pPr>
            <a:r>
              <a:rPr lang="en-US" sz="2700">
                <a:solidFill>
                  <a:srgbClr val="595959"/>
                </a:solidFill>
                <a:latin typeface="Domine"/>
                <a:ea typeface="Domine"/>
                <a:cs typeface="Domine"/>
                <a:sym typeface="Domine"/>
              </a:rPr>
              <a:t>CNN </a:t>
            </a:r>
            <a:endParaRPr sz="2700">
              <a:solidFill>
                <a:srgbClr val="595959"/>
              </a:solidFill>
              <a:latin typeface="Domine"/>
              <a:ea typeface="Domine"/>
              <a:cs typeface="Domine"/>
              <a:sym typeface="Domine"/>
            </a:endParaRPr>
          </a:p>
          <a:p>
            <a:pPr indent="0" lvl="0" marL="914400" marR="0" rtl="0" algn="l">
              <a:spcBef>
                <a:spcPts val="0"/>
              </a:spcBef>
              <a:spcAft>
                <a:spcPts val="0"/>
              </a:spcAft>
              <a:buNone/>
            </a:pPr>
            <a:r>
              <a:rPr lang="en-US" sz="2700">
                <a:solidFill>
                  <a:srgbClr val="595959"/>
                </a:solidFill>
                <a:latin typeface="Domine"/>
                <a:ea typeface="Domine"/>
                <a:cs typeface="Domine"/>
                <a:sym typeface="Domine"/>
              </a:rPr>
              <a:t>Gubici: 0,44 </a:t>
            </a:r>
            <a:endParaRPr sz="2700">
              <a:solidFill>
                <a:srgbClr val="595959"/>
              </a:solidFill>
              <a:latin typeface="Domine"/>
              <a:ea typeface="Domine"/>
              <a:cs typeface="Domine"/>
              <a:sym typeface="Domine"/>
            </a:endParaRPr>
          </a:p>
          <a:p>
            <a:pPr indent="0" lvl="0" marL="914400" marR="0" rtl="0" algn="l">
              <a:spcBef>
                <a:spcPts val="0"/>
              </a:spcBef>
              <a:spcAft>
                <a:spcPts val="0"/>
              </a:spcAft>
              <a:buNone/>
            </a:pPr>
            <a:r>
              <a:rPr lang="en-US" sz="2700">
                <a:solidFill>
                  <a:srgbClr val="595959"/>
                </a:solidFill>
                <a:latin typeface="Domine"/>
                <a:ea typeface="Domine"/>
                <a:cs typeface="Domine"/>
                <a:sym typeface="Domine"/>
              </a:rPr>
              <a:t>Preciznost: 91%</a:t>
            </a:r>
            <a:endParaRPr sz="2700">
              <a:solidFill>
                <a:srgbClr val="595959"/>
              </a:solidFill>
              <a:latin typeface="Domine"/>
              <a:ea typeface="Domine"/>
              <a:cs typeface="Domine"/>
              <a:sym typeface="Domine"/>
            </a:endParaRPr>
          </a:p>
          <a:p>
            <a:pPr indent="-400050" lvl="0" marL="457200" marR="0" rtl="0" algn="l">
              <a:spcBef>
                <a:spcPts val="0"/>
              </a:spcBef>
              <a:spcAft>
                <a:spcPts val="0"/>
              </a:spcAft>
              <a:buClr>
                <a:srgbClr val="595959"/>
              </a:buClr>
              <a:buSzPts val="2700"/>
              <a:buFont typeface="Domine"/>
              <a:buChar char="●"/>
            </a:pPr>
            <a:r>
              <a:rPr lang="en-US" sz="2700">
                <a:solidFill>
                  <a:srgbClr val="595959"/>
                </a:solidFill>
                <a:latin typeface="Domine"/>
                <a:ea typeface="Domine"/>
                <a:cs typeface="Domine"/>
                <a:sym typeface="Domine"/>
              </a:rPr>
              <a:t>NN </a:t>
            </a:r>
            <a:endParaRPr sz="2700">
              <a:solidFill>
                <a:srgbClr val="595959"/>
              </a:solidFill>
              <a:latin typeface="Domine"/>
              <a:ea typeface="Domine"/>
              <a:cs typeface="Domine"/>
              <a:sym typeface="Domine"/>
            </a:endParaRPr>
          </a:p>
          <a:p>
            <a:pPr indent="0" lvl="0" marL="914400" marR="0" rtl="0" algn="l">
              <a:spcBef>
                <a:spcPts val="0"/>
              </a:spcBef>
              <a:spcAft>
                <a:spcPts val="0"/>
              </a:spcAft>
              <a:buNone/>
            </a:pPr>
            <a:r>
              <a:rPr lang="en-US" sz="2700">
                <a:solidFill>
                  <a:srgbClr val="595959"/>
                </a:solidFill>
                <a:latin typeface="Domine"/>
                <a:ea typeface="Domine"/>
                <a:cs typeface="Domine"/>
                <a:sym typeface="Domine"/>
              </a:rPr>
              <a:t>Gubici: 2,17</a:t>
            </a:r>
            <a:endParaRPr sz="2700">
              <a:solidFill>
                <a:srgbClr val="595959"/>
              </a:solidFill>
              <a:latin typeface="Domine"/>
              <a:ea typeface="Domine"/>
              <a:cs typeface="Domine"/>
              <a:sym typeface="Domine"/>
            </a:endParaRPr>
          </a:p>
          <a:p>
            <a:pPr indent="0" lvl="0" marL="914400" marR="0" rtl="0" algn="l">
              <a:spcBef>
                <a:spcPts val="0"/>
              </a:spcBef>
              <a:spcAft>
                <a:spcPts val="0"/>
              </a:spcAft>
              <a:buNone/>
            </a:pPr>
            <a:r>
              <a:rPr lang="en-US" sz="2700">
                <a:solidFill>
                  <a:srgbClr val="595959"/>
                </a:solidFill>
                <a:latin typeface="Domine"/>
                <a:ea typeface="Domine"/>
                <a:cs typeface="Domine"/>
                <a:sym typeface="Domine"/>
              </a:rPr>
              <a:t>Preciznost: 50%</a:t>
            </a:r>
            <a:endParaRPr sz="2700">
              <a:solidFill>
                <a:srgbClr val="595959"/>
              </a:solidFill>
              <a:latin typeface="Domine"/>
              <a:ea typeface="Domine"/>
              <a:cs typeface="Domine"/>
              <a:sym typeface="Domine"/>
            </a:endParaRPr>
          </a:p>
        </p:txBody>
      </p:sp>
      <p:pic>
        <p:nvPicPr>
          <p:cNvPr id="46" name="Google Shape;46;p1"/>
          <p:cNvPicPr preferRelativeResize="0"/>
          <p:nvPr/>
        </p:nvPicPr>
        <p:blipFill>
          <a:blip r:embed="rId7">
            <a:alphaModFix/>
          </a:blip>
          <a:stretch>
            <a:fillRect/>
          </a:stretch>
        </p:blipFill>
        <p:spPr>
          <a:xfrm>
            <a:off x="24804350" y="13627224"/>
            <a:ext cx="7315850" cy="3657901"/>
          </a:xfrm>
          <a:prstGeom prst="rect">
            <a:avLst/>
          </a:prstGeom>
          <a:noFill/>
          <a:ln>
            <a:noFill/>
          </a:ln>
        </p:spPr>
      </p:pic>
      <p:pic>
        <p:nvPicPr>
          <p:cNvPr id="47" name="Google Shape;47;p1"/>
          <p:cNvPicPr preferRelativeResize="0"/>
          <p:nvPr/>
        </p:nvPicPr>
        <p:blipFill>
          <a:blip r:embed="rId8">
            <a:alphaModFix/>
          </a:blip>
          <a:stretch>
            <a:fillRect/>
          </a:stretch>
        </p:blipFill>
        <p:spPr>
          <a:xfrm>
            <a:off x="16760875" y="15572114"/>
            <a:ext cx="7594701" cy="5050824"/>
          </a:xfrm>
          <a:prstGeom prst="rect">
            <a:avLst/>
          </a:prstGeom>
          <a:noFill/>
          <a:ln>
            <a:noFill/>
          </a:ln>
        </p:spPr>
      </p:pic>
      <p:sp>
        <p:nvSpPr>
          <p:cNvPr id="48" name="Google Shape;48;p1"/>
          <p:cNvSpPr txBox="1"/>
          <p:nvPr/>
        </p:nvSpPr>
        <p:spPr>
          <a:xfrm>
            <a:off x="11490498" y="13537800"/>
            <a:ext cx="207996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rgbClr val="3F3F3F"/>
                </a:solidFill>
                <a:latin typeface="Montserrat ExtraBold"/>
                <a:ea typeface="Montserrat ExtraBold"/>
                <a:cs typeface="Montserrat ExtraBold"/>
                <a:sym typeface="Montserrat ExtraBold"/>
              </a:rPr>
              <a:t>Predvidjanje</a:t>
            </a:r>
            <a:endParaRPr sz="5200"/>
          </a:p>
        </p:txBody>
      </p:sp>
      <p:pic>
        <p:nvPicPr>
          <p:cNvPr id="49" name="Google Shape;49;p1"/>
          <p:cNvPicPr preferRelativeResize="0"/>
          <p:nvPr/>
        </p:nvPicPr>
        <p:blipFill>
          <a:blip r:embed="rId9">
            <a:alphaModFix/>
          </a:blip>
          <a:stretch>
            <a:fillRect/>
          </a:stretch>
        </p:blipFill>
        <p:spPr>
          <a:xfrm>
            <a:off x="24804350" y="17178875"/>
            <a:ext cx="7315850" cy="3657925"/>
          </a:xfrm>
          <a:prstGeom prst="rect">
            <a:avLst/>
          </a:prstGeom>
          <a:noFill/>
          <a:ln>
            <a:noFill/>
          </a:ln>
        </p:spPr>
      </p:pic>
      <p:sp>
        <p:nvSpPr>
          <p:cNvPr id="50" name="Google Shape;50;p1"/>
          <p:cNvSpPr txBox="1"/>
          <p:nvPr/>
        </p:nvSpPr>
        <p:spPr>
          <a:xfrm>
            <a:off x="11490501" y="14404875"/>
            <a:ext cx="4821600" cy="3832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700">
                <a:solidFill>
                  <a:srgbClr val="595959"/>
                </a:solidFill>
                <a:latin typeface="Domine"/>
                <a:ea typeface="Domine"/>
                <a:cs typeface="Domine"/>
                <a:sym typeface="Domine"/>
              </a:rPr>
              <a:t>Rezultati predvidjanja za Slika 1.</a:t>
            </a:r>
            <a:endParaRPr sz="2700">
              <a:solidFill>
                <a:srgbClr val="595959"/>
              </a:solidFill>
              <a:latin typeface="Domine"/>
              <a:ea typeface="Domine"/>
              <a:cs typeface="Domine"/>
              <a:sym typeface="Domine"/>
            </a:endParaRPr>
          </a:p>
          <a:p>
            <a:pPr indent="0" lvl="0" marL="0" rtl="0" algn="l">
              <a:spcBef>
                <a:spcPts val="0"/>
              </a:spcBef>
              <a:spcAft>
                <a:spcPts val="0"/>
              </a:spcAft>
              <a:buClr>
                <a:schemeClr val="dk1"/>
              </a:buClr>
              <a:buFont typeface="Arial"/>
              <a:buNone/>
            </a:pPr>
            <a:r>
              <a:rPr lang="en-US" sz="2700">
                <a:solidFill>
                  <a:srgbClr val="595959"/>
                </a:solidFill>
                <a:latin typeface="Domine"/>
                <a:ea typeface="Domine"/>
                <a:cs typeface="Domine"/>
                <a:sym typeface="Domine"/>
              </a:rPr>
              <a:t>	Na graficima predvidjanja se vide rezultati predvidjanja za Sliku 1. Iz grafika se vidi da je puno bolje nagadjanje imala konvolucijska neuronska mreza.</a:t>
            </a:r>
            <a:endParaRPr sz="2700">
              <a:solidFill>
                <a:srgbClr val="595959"/>
              </a:solidFill>
              <a:latin typeface="Domine"/>
              <a:ea typeface="Domine"/>
              <a:cs typeface="Domine"/>
              <a:sym typeface="Domine"/>
            </a:endParaRPr>
          </a:p>
        </p:txBody>
      </p:sp>
      <p:sp>
        <p:nvSpPr>
          <p:cNvPr id="51" name="Google Shape;51;p1"/>
          <p:cNvSpPr txBox="1"/>
          <p:nvPr/>
        </p:nvSpPr>
        <p:spPr>
          <a:xfrm>
            <a:off x="16760801" y="21020275"/>
            <a:ext cx="4821600" cy="507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Slika 1.</a:t>
            </a:r>
            <a:endParaRPr sz="2500"/>
          </a:p>
        </p:txBody>
      </p:sp>
      <p:sp>
        <p:nvSpPr>
          <p:cNvPr id="52" name="Google Shape;52;p1"/>
          <p:cNvSpPr txBox="1"/>
          <p:nvPr/>
        </p:nvSpPr>
        <p:spPr>
          <a:xfrm>
            <a:off x="24804351" y="21020275"/>
            <a:ext cx="4821600" cy="507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Grafici predvidjanja</a:t>
            </a:r>
            <a:endParaRPr sz="2500"/>
          </a:p>
        </p:txBody>
      </p:sp>
      <p:sp>
        <p:nvSpPr>
          <p:cNvPr id="53" name="Google Shape;53;p1"/>
          <p:cNvSpPr txBox="1"/>
          <p:nvPr/>
        </p:nvSpPr>
        <p:spPr>
          <a:xfrm>
            <a:off x="33502501" y="17843575"/>
            <a:ext cx="4821600" cy="507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Grafik 3.</a:t>
            </a:r>
            <a:endParaRPr sz="2500"/>
          </a:p>
        </p:txBody>
      </p:sp>
      <p:sp>
        <p:nvSpPr>
          <p:cNvPr id="54" name="Google Shape;54;p1"/>
          <p:cNvSpPr txBox="1"/>
          <p:nvPr/>
        </p:nvSpPr>
        <p:spPr>
          <a:xfrm>
            <a:off x="38438276" y="17843575"/>
            <a:ext cx="4821600" cy="507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Grafik 4. </a:t>
            </a:r>
            <a:endParaRPr sz="2500"/>
          </a:p>
        </p:txBody>
      </p:sp>
      <p:sp>
        <p:nvSpPr>
          <p:cNvPr id="55" name="Google Shape;55;p1"/>
          <p:cNvSpPr txBox="1"/>
          <p:nvPr/>
        </p:nvSpPr>
        <p:spPr>
          <a:xfrm>
            <a:off x="33502501" y="11204050"/>
            <a:ext cx="4821600" cy="507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Grafik 1.</a:t>
            </a:r>
            <a:endParaRPr sz="2500"/>
          </a:p>
        </p:txBody>
      </p:sp>
      <p:sp>
        <p:nvSpPr>
          <p:cNvPr id="56" name="Google Shape;56;p1"/>
          <p:cNvSpPr txBox="1"/>
          <p:nvPr/>
        </p:nvSpPr>
        <p:spPr>
          <a:xfrm>
            <a:off x="38438276" y="11204050"/>
            <a:ext cx="4821600" cy="507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700">
                <a:solidFill>
                  <a:srgbClr val="595959"/>
                </a:solidFill>
                <a:latin typeface="Domine"/>
                <a:ea typeface="Domine"/>
                <a:cs typeface="Domine"/>
                <a:sym typeface="Domine"/>
              </a:rPr>
              <a:t>Grafik 2.</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