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685" r:id="rId3"/>
  </p:sldMasterIdLst>
  <p:sldIdLst>
    <p:sldId id="256" r:id="rId4"/>
    <p:sldId id="257" r:id="rId5"/>
    <p:sldId id="264" r:id="rId6"/>
    <p:sldId id="265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834432"/>
            <a:ext cx="6478400" cy="4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>
                <a:solidFill>
                  <a:srgbClr val="00537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33" y="5330732"/>
            <a:ext cx="6662400" cy="91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967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2140733" y="2419833"/>
            <a:ext cx="7910400" cy="16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071933" y="4202967"/>
            <a:ext cx="60480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1"/>
          <p:cNvSpPr/>
          <p:nvPr/>
        </p:nvSpPr>
        <p:spPr>
          <a:xfrm rot="-4122596" flipH="1">
            <a:off x="1224612" y="803609"/>
            <a:ext cx="1739515" cy="1739515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11"/>
          <p:cNvSpPr/>
          <p:nvPr/>
        </p:nvSpPr>
        <p:spPr>
          <a:xfrm rot="-4964850" flipH="1">
            <a:off x="9265052" y="4904897"/>
            <a:ext cx="1204033" cy="1204033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/>
          <p:nvPr/>
        </p:nvSpPr>
        <p:spPr>
          <a:xfrm rot="-4562460" flipH="1">
            <a:off x="9431433" y="1101028"/>
            <a:ext cx="359827" cy="359827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315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46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959999" y="978007"/>
            <a:ext cx="1386000" cy="5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ctrTitle" idx="2"/>
          </p:nvPr>
        </p:nvSpPr>
        <p:spPr>
          <a:xfrm>
            <a:off x="960000" y="1974600"/>
            <a:ext cx="1556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60000" y="2481967"/>
            <a:ext cx="2826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ctrTitle" idx="3"/>
          </p:nvPr>
        </p:nvSpPr>
        <p:spPr>
          <a:xfrm>
            <a:off x="4682800" y="1974600"/>
            <a:ext cx="28264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4682800" y="2481967"/>
            <a:ext cx="2826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5"/>
          </p:nvPr>
        </p:nvSpPr>
        <p:spPr>
          <a:xfrm>
            <a:off x="8405600" y="1974600"/>
            <a:ext cx="20088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8405600" y="2481967"/>
            <a:ext cx="2826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 idx="7"/>
          </p:nvPr>
        </p:nvSpPr>
        <p:spPr>
          <a:xfrm>
            <a:off x="960000" y="4722644"/>
            <a:ext cx="28264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960000" y="5230011"/>
            <a:ext cx="2826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9"/>
          </p:nvPr>
        </p:nvSpPr>
        <p:spPr>
          <a:xfrm>
            <a:off x="4682800" y="4722644"/>
            <a:ext cx="28264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3"/>
          </p:nvPr>
        </p:nvSpPr>
        <p:spPr>
          <a:xfrm>
            <a:off x="4682800" y="5230011"/>
            <a:ext cx="2826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82799" y="978007"/>
            <a:ext cx="1386000" cy="5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8405599" y="978007"/>
            <a:ext cx="1386000" cy="5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 hasCustomPrompt="1"/>
          </p:nvPr>
        </p:nvSpPr>
        <p:spPr>
          <a:xfrm>
            <a:off x="959999" y="3689273"/>
            <a:ext cx="1386000" cy="5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682799" y="3689273"/>
            <a:ext cx="1386000" cy="5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4205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-6907994" flipH="1">
            <a:off x="8763210" y="-1090461"/>
            <a:ext cx="3772799" cy="3619617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65600" y="4827597"/>
            <a:ext cx="30164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2"/>
          </p:nvPr>
        </p:nvSpPr>
        <p:spPr>
          <a:xfrm>
            <a:off x="965600" y="4133456"/>
            <a:ext cx="3016400" cy="6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3"/>
          </p:nvPr>
        </p:nvSpPr>
        <p:spPr>
          <a:xfrm>
            <a:off x="4587800" y="4827597"/>
            <a:ext cx="30164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"/>
          </p:nvPr>
        </p:nvSpPr>
        <p:spPr>
          <a:xfrm>
            <a:off x="4587800" y="4133456"/>
            <a:ext cx="3016400" cy="6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5"/>
          </p:nvPr>
        </p:nvSpPr>
        <p:spPr>
          <a:xfrm>
            <a:off x="8210000" y="4827597"/>
            <a:ext cx="30164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6"/>
          </p:nvPr>
        </p:nvSpPr>
        <p:spPr>
          <a:xfrm>
            <a:off x="8210000" y="4133456"/>
            <a:ext cx="3016400" cy="6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None/>
              <a:defRPr sz="2133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60000" y="48918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787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0000" y="48918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2700000">
            <a:off x="-408981" y="4809748"/>
            <a:ext cx="2445459" cy="2445459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5"/>
          <p:cNvSpPr/>
          <p:nvPr/>
        </p:nvSpPr>
        <p:spPr>
          <a:xfrm rot="-3943610">
            <a:off x="10603425" y="226840"/>
            <a:ext cx="1288291" cy="1288291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C9B50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916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2467400" y="4806984"/>
            <a:ext cx="725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467400" y="2537200"/>
            <a:ext cx="7257200" cy="17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99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965600" y="4139833"/>
            <a:ext cx="3444000" cy="1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2"/>
          </p:nvPr>
        </p:nvSpPr>
        <p:spPr>
          <a:xfrm>
            <a:off x="7782233" y="4164951"/>
            <a:ext cx="3444000" cy="1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960000" y="48918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3"/>
          </p:nvPr>
        </p:nvSpPr>
        <p:spPr>
          <a:xfrm>
            <a:off x="7782233" y="2265051"/>
            <a:ext cx="3444000" cy="1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4"/>
          </p:nvPr>
        </p:nvSpPr>
        <p:spPr>
          <a:xfrm>
            <a:off x="965600" y="2290167"/>
            <a:ext cx="3444000" cy="1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472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960000" y="48918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9128820" y="3025067"/>
            <a:ext cx="2089600" cy="9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"/>
          </p:nvPr>
        </p:nvSpPr>
        <p:spPr>
          <a:xfrm>
            <a:off x="3883633" y="4222267"/>
            <a:ext cx="2089600" cy="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3"/>
          </p:nvPr>
        </p:nvSpPr>
        <p:spPr>
          <a:xfrm>
            <a:off x="3883633" y="3025067"/>
            <a:ext cx="2089600" cy="9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4"/>
          </p:nvPr>
        </p:nvSpPr>
        <p:spPr>
          <a:xfrm>
            <a:off x="9128849" y="4222267"/>
            <a:ext cx="2089600" cy="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5"/>
          </p:nvPr>
        </p:nvSpPr>
        <p:spPr>
          <a:xfrm>
            <a:off x="6506237" y="4222267"/>
            <a:ext cx="2089600" cy="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6"/>
          </p:nvPr>
        </p:nvSpPr>
        <p:spPr>
          <a:xfrm>
            <a:off x="6506217" y="3025067"/>
            <a:ext cx="2089600" cy="9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7"/>
          </p:nvPr>
        </p:nvSpPr>
        <p:spPr>
          <a:xfrm>
            <a:off x="960000" y="4222267"/>
            <a:ext cx="2499200" cy="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33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8"/>
          </p:nvPr>
        </p:nvSpPr>
        <p:spPr>
          <a:xfrm>
            <a:off x="960000" y="3025067"/>
            <a:ext cx="2499200" cy="9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33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rot="-3943218">
            <a:off x="10889103" y="5430216"/>
            <a:ext cx="1789920" cy="178992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8"/>
          <p:cNvSpPr/>
          <p:nvPr/>
        </p:nvSpPr>
        <p:spPr>
          <a:xfrm rot="7517946">
            <a:off x="6577795" y="-980380"/>
            <a:ext cx="2445639" cy="2445639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1098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ctrTitle"/>
          </p:nvPr>
        </p:nvSpPr>
        <p:spPr>
          <a:xfrm flipH="1">
            <a:off x="984261" y="1775484"/>
            <a:ext cx="4364400" cy="35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 flipH="1">
            <a:off x="984028" y="5364667"/>
            <a:ext cx="5883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309195" y="3561237"/>
            <a:ext cx="4192400" cy="28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/>
          <p:nvPr/>
        </p:nvSpPr>
        <p:spPr>
          <a:xfrm rot="4122340">
            <a:off x="7907012" y="438176"/>
            <a:ext cx="3466251" cy="3466251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20"/>
          <p:cNvSpPr/>
          <p:nvPr/>
        </p:nvSpPr>
        <p:spPr>
          <a:xfrm rot="-3977790">
            <a:off x="5617245" y="3441150"/>
            <a:ext cx="1203969" cy="1203969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20"/>
          <p:cNvSpPr/>
          <p:nvPr/>
        </p:nvSpPr>
        <p:spPr>
          <a:xfrm rot="4562460">
            <a:off x="6469707" y="2132028"/>
            <a:ext cx="359827" cy="359827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0982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960000" y="2115033"/>
            <a:ext cx="8490400" cy="2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 flipH="1">
            <a:off x="984028" y="5119949"/>
            <a:ext cx="5883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960000" y="48918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081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67567" y="1765616"/>
            <a:ext cx="4364400" cy="35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8600" y="5364667"/>
            <a:ext cx="5883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-285367" y="3561237"/>
            <a:ext cx="4192400" cy="28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57401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 rot="7517946">
            <a:off x="-880505" y="419954"/>
            <a:ext cx="2445639" cy="2445639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22"/>
          <p:cNvSpPr/>
          <p:nvPr/>
        </p:nvSpPr>
        <p:spPr>
          <a:xfrm rot="-3943218">
            <a:off x="11261503" y="3636216"/>
            <a:ext cx="1789920" cy="178992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3428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58A9-8024-40E8-94A5-C8561870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83EB-5419-41F6-9029-74E764B5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90CE-3D2B-4F72-9C0B-AF16A12B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672A-E5D0-45BF-B4AE-9EA4B7FD149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3027-AA65-4B47-85ED-32067425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8AE2-8D82-4666-B5CB-D75C5157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59EA-D6DC-4BBA-856A-1ABB85D1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5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247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20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48918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97700"/>
            <a:ext cx="10272000" cy="42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exend Exa"/>
              <a:buAutoNum type="arabicPeriod"/>
              <a:defRPr sz="1600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19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34884" y="5023000"/>
            <a:ext cx="43872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669916" y="5023000"/>
            <a:ext cx="43872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2379067" y="4262447"/>
            <a:ext cx="18988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7914100" y="4262447"/>
            <a:ext cx="18988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48918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7517946">
            <a:off x="-372238" y="-529313"/>
            <a:ext cx="2445639" cy="2445639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/>
          <p:nvPr/>
        </p:nvSpPr>
        <p:spPr>
          <a:xfrm rot="-3943218">
            <a:off x="10999569" y="5687983"/>
            <a:ext cx="1789920" cy="178992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5527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960000" y="48918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23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960000" y="3824600"/>
            <a:ext cx="37352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60000" y="4519200"/>
            <a:ext cx="3735200" cy="16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31711"/>
            <a:ext cx="2790400" cy="13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2524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850800" y="2115033"/>
            <a:ext cx="8490400" cy="2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27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960000" y="2412233"/>
            <a:ext cx="37352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9344"/>
            <a:ext cx="2790400" cy="13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6096000" y="1535547"/>
            <a:ext cx="3932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 rot="7517946">
            <a:off x="6577795" y="-980380"/>
            <a:ext cx="2445639" cy="2445639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960000" y="48918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10"/>
          <p:cNvSpPr/>
          <p:nvPr/>
        </p:nvSpPr>
        <p:spPr>
          <a:xfrm rot="-3943218">
            <a:off x="11017969" y="2364816"/>
            <a:ext cx="1789920" cy="178992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191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87DBDD"/>
            </a:gs>
            <a:gs pos="50000">
              <a:srgbClr val="FF9767"/>
            </a:gs>
            <a:gs pos="100000">
              <a:srgbClr val="FFE180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17195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657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7916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C95A-EEF4-454C-80A0-F033C97F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733" y="2419833"/>
            <a:ext cx="7910400" cy="16728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sr-Cyrl-RS" sz="8200" dirty="0">
                <a:solidFill>
                  <a:schemeClr val="tx1">
                    <a:lumMod val="10000"/>
                  </a:schemeClr>
                </a:solidFill>
              </a:rPr>
              <a:t>Маркетинг план</a:t>
            </a:r>
            <a:endParaRPr lang="en-US" sz="82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0CC7E-80FA-494A-BE65-9A69A3F8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1933" y="4202967"/>
            <a:ext cx="6048375" cy="12827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sr-Cyrl-CS" dirty="0" err="1">
                <a:solidFill>
                  <a:schemeClr val="tx1">
                    <a:lumMod val="10000"/>
                  </a:schemeClr>
                </a:solidFill>
                <a:effectLst/>
              </a:rPr>
              <a:t>Preventing</a:t>
            </a:r>
            <a:r>
              <a:rPr lang="sr-Cyrl-CS" dirty="0">
                <a:solidFill>
                  <a:schemeClr val="tx1">
                    <a:lumMod val="10000"/>
                  </a:schemeClr>
                </a:solidFill>
                <a:effectLst/>
              </a:rPr>
              <a:t>, </a:t>
            </a:r>
            <a:r>
              <a:rPr lang="sr-Cyrl-CS" dirty="0" err="1">
                <a:solidFill>
                  <a:schemeClr val="tx1">
                    <a:lumMod val="10000"/>
                  </a:schemeClr>
                </a:solidFill>
                <a:effectLst/>
              </a:rPr>
              <a:t>predicting</a:t>
            </a:r>
            <a:r>
              <a:rPr lang="sr-Cyrl-CS" dirty="0">
                <a:solidFill>
                  <a:schemeClr val="tx1">
                    <a:lumMod val="10000"/>
                  </a:schemeClr>
                </a:solidFill>
                <a:effectLst/>
              </a:rPr>
              <a:t>, </a:t>
            </a:r>
            <a:r>
              <a:rPr lang="sr-Cyrl-CS" dirty="0" err="1">
                <a:solidFill>
                  <a:schemeClr val="tx1">
                    <a:lumMod val="10000"/>
                  </a:schemeClr>
                </a:solidFill>
                <a:effectLst/>
              </a:rPr>
              <a:t>controlling</a:t>
            </a:r>
            <a:r>
              <a:rPr lang="sr-Cyrl-CS" dirty="0">
                <a:solidFill>
                  <a:schemeClr val="tx1">
                    <a:lumMod val="10000"/>
                  </a:schemeClr>
                </a:solidFill>
                <a:effectLst/>
              </a:rPr>
              <a:t> </a:t>
            </a:r>
            <a:r>
              <a:rPr lang="sr-Cyrl-CS" dirty="0" err="1">
                <a:solidFill>
                  <a:schemeClr val="tx1">
                    <a:lumMod val="10000"/>
                  </a:schemeClr>
                </a:solidFill>
                <a:effectLst/>
              </a:rPr>
              <a:t>and</a:t>
            </a:r>
            <a:r>
              <a:rPr lang="sr-Cyrl-CS" dirty="0">
                <a:solidFill>
                  <a:schemeClr val="tx1">
                    <a:lumMod val="10000"/>
                  </a:schemeClr>
                </a:solidFill>
                <a:effectLst/>
              </a:rPr>
              <a:t> </a:t>
            </a:r>
            <a:r>
              <a:rPr lang="sr-Cyrl-CS" dirty="0" err="1">
                <a:solidFill>
                  <a:schemeClr val="tx1">
                    <a:lumMod val="10000"/>
                  </a:schemeClr>
                </a:solidFill>
                <a:effectLst/>
              </a:rPr>
              <a:t>addressing</a:t>
            </a:r>
            <a:r>
              <a:rPr lang="sr-Cyrl-CS" dirty="0">
                <a:solidFill>
                  <a:schemeClr val="tx1">
                    <a:lumMod val="10000"/>
                  </a:schemeClr>
                </a:solidFill>
                <a:effectLst/>
              </a:rPr>
              <a:t> </a:t>
            </a:r>
            <a:r>
              <a:rPr lang="sr-Cyrl-CS" dirty="0" err="1">
                <a:solidFill>
                  <a:schemeClr val="tx1">
                    <a:lumMod val="10000"/>
                  </a:schemeClr>
                </a:solidFill>
                <a:effectLst/>
              </a:rPr>
              <a:t>pandemics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2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5ED8-9D83-4075-A5B4-BB222949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02" y="3047200"/>
            <a:ext cx="10272000" cy="763600"/>
          </a:xfrm>
        </p:spPr>
        <p:txBody>
          <a:bodyPr/>
          <a:lstStyle/>
          <a:p>
            <a:r>
              <a:rPr lang="sr-Cyrl-RS" sz="4000" dirty="0">
                <a:solidFill>
                  <a:schemeClr val="tx1">
                    <a:lumMod val="10000"/>
                  </a:schemeClr>
                </a:solidFill>
              </a:rPr>
              <a:t>Хвала на пажњи !</a:t>
            </a:r>
            <a:endParaRPr lang="en-US" sz="40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9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23AE-5624-4FE7-93A0-ADBF5221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5208"/>
            <a:ext cx="11360800" cy="1081759"/>
          </a:xfrm>
        </p:spPr>
        <p:txBody>
          <a:bodyPr/>
          <a:lstStyle/>
          <a:p>
            <a:r>
              <a:rPr lang="sr-Cyrl-RS" sz="3600" dirty="0">
                <a:solidFill>
                  <a:schemeClr val="tx1">
                    <a:lumMod val="10000"/>
                  </a:schemeClr>
                </a:solidFill>
              </a:rPr>
              <a:t>Електротехнички факултет</a:t>
            </a:r>
            <a:br>
              <a:rPr lang="sr-Cyrl-RS" sz="3600" dirty="0">
                <a:solidFill>
                  <a:schemeClr val="tx1">
                    <a:lumMod val="10000"/>
                  </a:schemeClr>
                </a:solidFill>
              </a:rPr>
            </a:br>
            <a:r>
              <a:rPr lang="sr-Cyrl-RS" sz="3600" dirty="0">
                <a:solidFill>
                  <a:schemeClr val="tx1">
                    <a:lumMod val="10000"/>
                  </a:schemeClr>
                </a:solidFill>
              </a:rPr>
              <a:t>(координатор пројекта)</a:t>
            </a:r>
            <a:endParaRPr lang="en-US" sz="3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4701-2254-4AE9-AD30-FD70833C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tx1">
                    <a:lumMod val="10000"/>
                  </a:schemeClr>
                </a:solidFill>
              </a:rPr>
              <a:t>Данас је Електротехнички факултет врхунска образовна и научна институција за област електротехнике и рачунарства, која обавља делатности за које је регистрована у складу са Законом о високом образовању, Законом о научно-истраживачкој делатности и другим важећим прописима. Делатности којима се бави Електротехнички факултет прецизније су дефинисане Статутом Електротехничког факултета и Статутом Универзитета у Београду.</a:t>
            </a:r>
            <a:endParaRPr lang="en-US" sz="2800" dirty="0">
              <a:solidFill>
                <a:schemeClr val="tx1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8758-46E8-489F-BDB0-52BDC4DB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6015"/>
            <a:ext cx="11360800" cy="763600"/>
          </a:xfrm>
        </p:spPr>
        <p:txBody>
          <a:bodyPr/>
          <a:lstStyle/>
          <a:p>
            <a:r>
              <a:rPr lang="sr-Cyrl-RS" sz="3600" dirty="0">
                <a:solidFill>
                  <a:schemeClr val="tx1">
                    <a:lumMod val="10000"/>
                  </a:schemeClr>
                </a:solidFill>
              </a:rPr>
              <a:t>Електротехнички факултет</a:t>
            </a:r>
            <a:br>
              <a:rPr lang="sr-Cyrl-RS" sz="3600" dirty="0">
                <a:solidFill>
                  <a:schemeClr val="tx1">
                    <a:lumMod val="10000"/>
                  </a:schemeClr>
                </a:solidFill>
              </a:rPr>
            </a:br>
            <a:r>
              <a:rPr lang="sr-Cyrl-RS" sz="3600" dirty="0">
                <a:solidFill>
                  <a:schemeClr val="tx1">
                    <a:lumMod val="10000"/>
                  </a:schemeClr>
                </a:solidFill>
              </a:rPr>
              <a:t>(координатор пројекта) - мисија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C91C-90AC-41F0-A68E-A90C06CD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>
                    <a:lumMod val="10000"/>
                  </a:schemeClr>
                </a:solidFill>
              </a:rPr>
              <a:t>Да студентима обезбедимо врхунско образовање у области електротехнике и рачунарства, подстичући њихову креативност, одговорност, истраживачки дух и тимски рад. Да компанијама обезбедимо изузетне инжењере, који ће бити у стању да унапреде њихову продуктивност, иновативност и конкурентност на тржишту, пре свега у Србији, али и било где у свету. Да својим научно-истраживачким радом перманентно доприносимо технолошком напретку, информатизацији и свеукупном степену развоја наше земље.</a:t>
            </a:r>
          </a:p>
          <a:p>
            <a:endParaRPr lang="sr-Cyrl-RS" dirty="0">
              <a:solidFill>
                <a:schemeClr val="tx1">
                  <a:lumMod val="10000"/>
                </a:schemeClr>
              </a:solidFill>
            </a:endParaRPr>
          </a:p>
          <a:p>
            <a:pPr lvl="1"/>
            <a:endParaRPr lang="sr-Cyrl-R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0A80-8E7E-4DA0-8D20-4DE8D284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84367"/>
            <a:ext cx="11360800" cy="763600"/>
          </a:xfrm>
        </p:spPr>
        <p:txBody>
          <a:bodyPr/>
          <a:lstStyle/>
          <a:p>
            <a:r>
              <a:rPr lang="sr-Cyrl-RS" sz="3600" dirty="0">
                <a:solidFill>
                  <a:schemeClr val="tx1">
                    <a:lumMod val="10000"/>
                  </a:schemeClr>
                </a:solidFill>
              </a:rPr>
              <a:t>Електротехнички факултет</a:t>
            </a:r>
            <a:br>
              <a:rPr lang="sr-Cyrl-RS" sz="3600" dirty="0">
                <a:solidFill>
                  <a:schemeClr val="tx1">
                    <a:lumMod val="10000"/>
                  </a:schemeClr>
                </a:solidFill>
              </a:rPr>
            </a:br>
            <a:r>
              <a:rPr lang="sr-Cyrl-RS" sz="3600" dirty="0">
                <a:solidFill>
                  <a:schemeClr val="tx1">
                    <a:lumMod val="10000"/>
                  </a:schemeClr>
                </a:solidFill>
              </a:rPr>
              <a:t>(координатор пројекта) - визија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A949-DFEF-4912-91A4-57458585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745180"/>
            <a:ext cx="11360800" cy="4555200"/>
          </a:xfrm>
        </p:spPr>
        <p:txBody>
          <a:bodyPr/>
          <a:lstStyle/>
          <a:p>
            <a:r>
              <a:rPr lang="ru-RU" sz="2400" dirty="0">
                <a:solidFill>
                  <a:schemeClr val="tx1">
                    <a:lumMod val="10000"/>
                  </a:schemeClr>
                </a:solidFill>
              </a:rPr>
              <a:t>Да будемо водећа високошколска установа у области електротехнике и рачунарства на простору Југоисточне Европе, посвећена поштовању највиших стандарда у настави, науци и примењеним истраживањима.</a:t>
            </a:r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0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60A3-4FAD-4497-9C48-3A097C88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tx1">
                    <a:lumMod val="10000"/>
                  </a:schemeClr>
                </a:solidFill>
              </a:rPr>
              <a:t>Опис пројекта</a:t>
            </a:r>
            <a:endParaRPr lang="en-US" sz="3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04E4-D134-4ABA-B4A0-B82583F5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Пројекат представља софтверски програм који </a:t>
            </a:r>
            <a:r>
              <a:rPr lang="ru-RU" sz="2400" dirty="0">
                <a:solidFill>
                  <a:schemeClr val="tx1">
                    <a:lumMod val="10000"/>
                  </a:schemeClr>
                </a:solidFill>
              </a:rPr>
              <a:t>на систематичан начин прати, контролише и предвиђа даљи развој пандемије, чиме побољшава борбу против пандемија у будућности</a:t>
            </a:r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 </a:t>
            </a:r>
          </a:p>
          <a:p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Састоји се из:</a:t>
            </a:r>
          </a:p>
          <a:p>
            <a:pPr lvl="1"/>
            <a:r>
              <a:rPr lang="sr-Cyrl-RS" dirty="0">
                <a:solidFill>
                  <a:schemeClr val="tx1">
                    <a:lumMod val="10000"/>
                  </a:schemeClr>
                </a:solidFill>
              </a:rPr>
              <a:t>Мобилне апликације за праћење и обавештавање људи</a:t>
            </a:r>
            <a:endParaRPr lang="sr-Cyrl-RS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/>
            <a:r>
              <a:rPr lang="sr-Cyrl-RS" dirty="0">
                <a:solidFill>
                  <a:schemeClr val="tx1">
                    <a:lumMod val="10000"/>
                  </a:schemeClr>
                </a:solidFill>
              </a:rPr>
              <a:t>Веб апликације за праћење кршења мера, упозоравање и за анализу тока </a:t>
            </a:r>
            <a:r>
              <a:rPr lang="sr-Cyrl-RS" dirty="0" err="1">
                <a:solidFill>
                  <a:schemeClr val="tx1">
                    <a:lumMod val="10000"/>
                  </a:schemeClr>
                </a:solidFill>
              </a:rPr>
              <a:t>пандемије</a:t>
            </a:r>
            <a:endParaRPr lang="sr-Cyrl-RS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5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22B8-1780-40FE-9FC2-E053A27A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tx1">
                    <a:lumMod val="10000"/>
                  </a:schemeClr>
                </a:solidFill>
              </a:rPr>
              <a:t>Анализа тржишта</a:t>
            </a:r>
            <a:endParaRPr lang="en-US" sz="3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7860-6BE5-4890-8C74-7F8B67F2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Наш производ ће бити пласиран на глобално тржиште</a:t>
            </a:r>
          </a:p>
          <a:p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Државама је у овом тренутку потребна помоћ против пандемије како би се ефикасније борили са пандемијом.</a:t>
            </a:r>
            <a:r>
              <a:rPr lang="sr-Cyrl-CS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sr-Cyrl-CS" sz="2400" dirty="0">
                <a:solidFill>
                  <a:schemeClr val="tx1">
                    <a:lumMod val="10000"/>
                  </a:schemeClr>
                </a:solidFill>
              </a:rPr>
              <a:t>З</a:t>
            </a:r>
            <a:r>
              <a:rPr lang="sr-Cyrl-CS" sz="2400" dirty="0">
                <a:solidFill>
                  <a:schemeClr val="tx1">
                    <a:lumMod val="10000"/>
                  </a:schemeClr>
                </a:solidFill>
                <a:effectLst/>
                <a:ea typeface="Times New Roman" panose="02020603050405020304" pitchFamily="18" charset="0"/>
              </a:rPr>
              <a:t>начај је светских размера у огледа се у смањивању броја жртава, како услед саме епидемије, тако и услед осталих болести које трпе услед узурпираних болничких ресурса, као и у смањивању неповољног утицаја на глобалну економију.</a:t>
            </a:r>
            <a:endParaRPr lang="en-GB" sz="2400" dirty="0">
              <a:solidFill>
                <a:schemeClr val="tx1">
                  <a:lumMod val="1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9378-0683-4020-BA5B-812A183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tx1">
                    <a:lumMod val="10000"/>
                  </a:schemeClr>
                </a:solidFill>
              </a:rPr>
              <a:t>Значај пројекта</a:t>
            </a:r>
            <a:endParaRPr lang="en-US" sz="3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E00E-EBCA-4132-AA6C-5978B09C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Пројекат је изузетно значајан јер тежи да сачува животе који су најважнији</a:t>
            </a:r>
          </a:p>
          <a:p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Вируси су увек представљали проблем за човечанство и одузимали велики број живота јер људи нису могли да прате контакте због недостатка технологије и брзине ширења вируса</a:t>
            </a:r>
          </a:p>
          <a:p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Овом апликацијом би људи могли да знају да су били у непосредној близини са зараженом особом. На тај начин би се одмах тестирали и почели на време са карантином и лечењем које може да спаси велики број живота. Такође би се олакшао посао и надлежним органима тако што би се пратиле мере придржавања карантина, као и обавезивање на тестирање услед интезивног кашљања. Тиме би људи који нису ризични добили и већу слободу у току вируса.</a:t>
            </a:r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1189-92E1-40A2-B74F-8539A75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tx1">
                    <a:lumMod val="10000"/>
                  </a:schemeClr>
                </a:solidFill>
              </a:rPr>
              <a:t>Маркетиншке активности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63BF3E-25AA-42FA-B8A3-42304D16E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173836"/>
              </p:ext>
            </p:extLst>
          </p:nvPr>
        </p:nvGraphicFramePr>
        <p:xfrm>
          <a:off x="415925" y="1536700"/>
          <a:ext cx="11360148" cy="216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716">
                  <a:extLst>
                    <a:ext uri="{9D8B030D-6E8A-4147-A177-3AD203B41FA5}">
                      <a16:colId xmlns:a16="http://schemas.microsoft.com/office/drawing/2014/main" val="3603072778"/>
                    </a:ext>
                  </a:extLst>
                </a:gridCol>
                <a:gridCol w="3786716">
                  <a:extLst>
                    <a:ext uri="{9D8B030D-6E8A-4147-A177-3AD203B41FA5}">
                      <a16:colId xmlns:a16="http://schemas.microsoft.com/office/drawing/2014/main" val="2870737870"/>
                    </a:ext>
                  </a:extLst>
                </a:gridCol>
                <a:gridCol w="3786716">
                  <a:extLst>
                    <a:ext uri="{9D8B030D-6E8A-4147-A177-3AD203B41FA5}">
                      <a16:colId xmlns:a16="http://schemas.microsoft.com/office/drawing/2014/main" val="1095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dirty="0"/>
                        <a:t>Назив</a:t>
                      </a:r>
                      <a:endParaRPr lang="en-US" dirty="0"/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dirty="0"/>
                        <a:t>Временски период</a:t>
                      </a:r>
                      <a:endParaRPr lang="en-US" dirty="0"/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dirty="0"/>
                        <a:t>Буџет</a:t>
                      </a:r>
                      <a:endParaRPr lang="en-US" dirty="0"/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386559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ТВ реклама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Март 2023.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5.000€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233297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Рекламе на друштвеним мрежама</a:t>
                      </a: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Март 2023.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0.000€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190777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Радио реклама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Март 2023.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10.000€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143679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Блог и </a:t>
                      </a:r>
                      <a:r>
                        <a:rPr lang="sr-Cyrl-RS" dirty="0" err="1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влог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Март 2023.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7</a:t>
                      </a:r>
                      <a:r>
                        <a:rPr lang="sr-Cyrl-RS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.000€</a:t>
                      </a:r>
                      <a:endParaRPr lang="en-US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369616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0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386-308A-463D-AEDF-85022667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tx1">
                    <a:lumMod val="10000"/>
                  </a:schemeClr>
                </a:solidFill>
              </a:rPr>
              <a:t>Механизми контроле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CD7B-FC29-4D7C-A9B6-493FEF10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За активности у оквиру радног пакета „Евалуација и дисеминација“ задужено је десет запослених у </a:t>
            </a:r>
            <a:r>
              <a:rPr lang="en-US" sz="2400" i="1" dirty="0">
                <a:solidFill>
                  <a:schemeClr val="tx1">
                    <a:lumMod val="10000"/>
                  </a:schemeClr>
                </a:solidFill>
              </a:rPr>
              <a:t>European Centre for Disease Prevention and Control</a:t>
            </a:r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sr-Cyrl-RS" sz="2400" dirty="0">
                <a:solidFill>
                  <a:schemeClr val="tx1">
                    <a:lumMod val="10000"/>
                  </a:schemeClr>
                </a:solidFill>
              </a:rPr>
              <a:t>Они ће креирати акциони план, осмишљавати рекламне кампање, учествовати у битним састанцима са водећим људима из разних држава, као и контролисати и надгледати читав процес.</a:t>
            </a:r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80755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edia Branding Guidelines by Slidesgo">
  <a:themeElements>
    <a:clrScheme name="Simple Light">
      <a:dk1>
        <a:srgbClr val="FAFAFA"/>
      </a:dk1>
      <a:lt1>
        <a:srgbClr val="FF9767"/>
      </a:lt1>
      <a:dk2>
        <a:srgbClr val="FFE180"/>
      </a:dk2>
      <a:lt2>
        <a:srgbClr val="87DBDD"/>
      </a:lt2>
      <a:accent1>
        <a:srgbClr val="FF2C68"/>
      </a:accent1>
      <a:accent2>
        <a:srgbClr val="FAFAFA"/>
      </a:accent2>
      <a:accent3>
        <a:srgbClr val="FF9767"/>
      </a:accent3>
      <a:accent4>
        <a:srgbClr val="FFE180"/>
      </a:accent4>
      <a:accent5>
        <a:srgbClr val="87DBDD"/>
      </a:accent5>
      <a:accent6>
        <a:srgbClr val="FF2C68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 Media Branding Guidelines _ by Slidesgo</Template>
  <TotalTime>81</TotalTime>
  <Words>528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Barlow</vt:lpstr>
      <vt:lpstr>Lexend Deca</vt:lpstr>
      <vt:lpstr>Lexend Exa</vt:lpstr>
      <vt:lpstr>Muli</vt:lpstr>
      <vt:lpstr>Proxima Nova</vt:lpstr>
      <vt:lpstr>Proxima Nova Semibold</vt:lpstr>
      <vt:lpstr>Times New Roman</vt:lpstr>
      <vt:lpstr>Social Media Branding Guidelines by Slidesgo</vt:lpstr>
      <vt:lpstr>Slidesgo Final Pages</vt:lpstr>
      <vt:lpstr>1_Slidesgo Final Pages</vt:lpstr>
      <vt:lpstr>Маркетинг план</vt:lpstr>
      <vt:lpstr>Електротехнички факултет (координатор пројекта)</vt:lpstr>
      <vt:lpstr>Електротехнички факултет (координатор пројекта) - мисија</vt:lpstr>
      <vt:lpstr>Електротехнички факултет (координатор пројекта) - визија</vt:lpstr>
      <vt:lpstr>Опис пројекта</vt:lpstr>
      <vt:lpstr>Анализа тржишта</vt:lpstr>
      <vt:lpstr>Значај пројекта</vt:lpstr>
      <vt:lpstr>Маркетиншке активности</vt:lpstr>
      <vt:lpstr>Механизми контроле</vt:lpstr>
      <vt:lpstr>Хвала на пажњи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план</dc:title>
  <dc:creator>Aleksa Bogdanovic</dc:creator>
  <cp:lastModifiedBy>Marina Spasic</cp:lastModifiedBy>
  <cp:revision>6</cp:revision>
  <dcterms:created xsi:type="dcterms:W3CDTF">2021-06-19T18:11:15Z</dcterms:created>
  <dcterms:modified xsi:type="dcterms:W3CDTF">2021-06-21T18:58:00Z</dcterms:modified>
</cp:coreProperties>
</file>