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235572" marR="0" indent="-235572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636363"/>
        </a:solidFill>
        <a:effectLst/>
        <a:uFillTx/>
        <a:latin typeface="+mj-lt"/>
        <a:ea typeface="+mj-ea"/>
        <a:cs typeface="+mj-cs"/>
        <a:sym typeface="Helvetica"/>
      </a:defRPr>
    </a:lvl1pPr>
    <a:lvl2pPr marL="235572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636363"/>
        </a:solidFill>
        <a:effectLst/>
        <a:uFillTx/>
        <a:latin typeface="+mj-lt"/>
        <a:ea typeface="+mj-ea"/>
        <a:cs typeface="+mj-cs"/>
        <a:sym typeface="Helvetica"/>
      </a:defRPr>
    </a:lvl2pPr>
    <a:lvl3pPr marL="235572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636363"/>
        </a:solidFill>
        <a:effectLst/>
        <a:uFillTx/>
        <a:latin typeface="+mj-lt"/>
        <a:ea typeface="+mj-ea"/>
        <a:cs typeface="+mj-cs"/>
        <a:sym typeface="Helvetica"/>
      </a:defRPr>
    </a:lvl3pPr>
    <a:lvl4pPr marL="235572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636363"/>
        </a:solidFill>
        <a:effectLst/>
        <a:uFillTx/>
        <a:latin typeface="+mj-lt"/>
        <a:ea typeface="+mj-ea"/>
        <a:cs typeface="+mj-cs"/>
        <a:sym typeface="Helvetica"/>
      </a:defRPr>
    </a:lvl4pPr>
    <a:lvl5pPr marL="235572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636363"/>
        </a:solidFill>
        <a:effectLst/>
        <a:uFillTx/>
        <a:latin typeface="+mj-lt"/>
        <a:ea typeface="+mj-ea"/>
        <a:cs typeface="+mj-cs"/>
        <a:sym typeface="Helvetica"/>
      </a:defRPr>
    </a:lvl5pPr>
    <a:lvl6pPr marL="235572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636363"/>
        </a:solidFill>
        <a:effectLst/>
        <a:uFillTx/>
        <a:latin typeface="+mj-lt"/>
        <a:ea typeface="+mj-ea"/>
        <a:cs typeface="+mj-cs"/>
        <a:sym typeface="Helvetica"/>
      </a:defRPr>
    </a:lvl6pPr>
    <a:lvl7pPr marL="235572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636363"/>
        </a:solidFill>
        <a:effectLst/>
        <a:uFillTx/>
        <a:latin typeface="+mj-lt"/>
        <a:ea typeface="+mj-ea"/>
        <a:cs typeface="+mj-cs"/>
        <a:sym typeface="Helvetica"/>
      </a:defRPr>
    </a:lvl7pPr>
    <a:lvl8pPr marL="235572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636363"/>
        </a:solidFill>
        <a:effectLst/>
        <a:uFillTx/>
        <a:latin typeface="+mj-lt"/>
        <a:ea typeface="+mj-ea"/>
        <a:cs typeface="+mj-cs"/>
        <a:sym typeface="Helvetica"/>
      </a:defRPr>
    </a:lvl8pPr>
    <a:lvl9pPr marL="235572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636363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36363"/>
        </a:fontRef>
        <a:srgbClr val="63636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636363"/>
        </a:fontRef>
        <a:srgbClr val="63636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636363"/>
        </a:fontRef>
        <a:srgbClr val="63636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636363"/>
        </a:fontRef>
        <a:srgbClr val="6363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36363"/>
        </a:fontRef>
        <a:srgbClr val="6363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36363"/>
              </a:solidFill>
              <a:prstDash val="solid"/>
              <a:round/>
            </a:ln>
          </a:top>
          <a:bottom>
            <a:ln w="25400" cap="flat">
              <a:solidFill>
                <a:srgbClr val="63636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36363"/>
              </a:solidFill>
              <a:prstDash val="solid"/>
              <a:round/>
            </a:ln>
          </a:top>
          <a:bottom>
            <a:ln w="25400" cap="flat">
              <a:solidFill>
                <a:srgbClr val="63636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636363"/>
        </a:fontRef>
        <a:srgbClr val="63636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3636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3636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3636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36363"/>
        </a:fontRef>
        <a:srgbClr val="636363"/>
      </a:tcTxStyle>
      <a:tcStyle>
        <a:tcBdr>
          <a:left>
            <a:ln w="12700" cap="flat">
              <a:solidFill>
                <a:srgbClr val="636363"/>
              </a:solidFill>
              <a:prstDash val="solid"/>
              <a:round/>
            </a:ln>
          </a:left>
          <a:right>
            <a:ln w="12700" cap="flat">
              <a:solidFill>
                <a:srgbClr val="636363"/>
              </a:solidFill>
              <a:prstDash val="solid"/>
              <a:round/>
            </a:ln>
          </a:right>
          <a:top>
            <a:ln w="12700" cap="flat">
              <a:solidFill>
                <a:srgbClr val="636363"/>
              </a:solidFill>
              <a:prstDash val="solid"/>
              <a:round/>
            </a:ln>
          </a:top>
          <a:bottom>
            <a:ln w="12700" cap="flat">
              <a:solidFill>
                <a:srgbClr val="636363"/>
              </a:solidFill>
              <a:prstDash val="solid"/>
              <a:round/>
            </a:ln>
          </a:bottom>
          <a:insideH>
            <a:ln w="12700" cap="flat">
              <a:solidFill>
                <a:srgbClr val="636363"/>
              </a:solidFill>
              <a:prstDash val="solid"/>
              <a:round/>
            </a:ln>
          </a:insideH>
          <a:insideV>
            <a:ln w="12700" cap="flat">
              <a:solidFill>
                <a:srgbClr val="636363"/>
              </a:solidFill>
              <a:prstDash val="solid"/>
              <a:round/>
            </a:ln>
          </a:insideV>
        </a:tcBdr>
        <a:fill>
          <a:solidFill>
            <a:srgbClr val="63636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636363"/>
        </a:fontRef>
        <a:srgbClr val="636363"/>
      </a:tcTxStyle>
      <a:tcStyle>
        <a:tcBdr>
          <a:left>
            <a:ln w="12700" cap="flat">
              <a:solidFill>
                <a:srgbClr val="636363"/>
              </a:solidFill>
              <a:prstDash val="solid"/>
              <a:round/>
            </a:ln>
          </a:left>
          <a:right>
            <a:ln w="12700" cap="flat">
              <a:solidFill>
                <a:srgbClr val="636363"/>
              </a:solidFill>
              <a:prstDash val="solid"/>
              <a:round/>
            </a:ln>
          </a:right>
          <a:top>
            <a:ln w="12700" cap="flat">
              <a:solidFill>
                <a:srgbClr val="636363"/>
              </a:solidFill>
              <a:prstDash val="solid"/>
              <a:round/>
            </a:ln>
          </a:top>
          <a:bottom>
            <a:ln w="12700" cap="flat">
              <a:solidFill>
                <a:srgbClr val="636363"/>
              </a:solidFill>
              <a:prstDash val="solid"/>
              <a:round/>
            </a:ln>
          </a:bottom>
          <a:insideH>
            <a:ln w="12700" cap="flat">
              <a:solidFill>
                <a:srgbClr val="636363"/>
              </a:solidFill>
              <a:prstDash val="solid"/>
              <a:round/>
            </a:ln>
          </a:insideH>
          <a:insideV>
            <a:ln w="12700" cap="flat">
              <a:solidFill>
                <a:srgbClr val="636363"/>
              </a:solidFill>
              <a:prstDash val="solid"/>
              <a:round/>
            </a:ln>
          </a:insideV>
        </a:tcBdr>
        <a:fill>
          <a:solidFill>
            <a:srgbClr val="636363">
              <a:alpha val="20000"/>
            </a:srgbClr>
          </a:solidFill>
        </a:fill>
      </a:tcStyle>
    </a:firstCol>
    <a:lastRow>
      <a:tcTxStyle b="on" i="off">
        <a:fontRef idx="major">
          <a:srgbClr val="636363"/>
        </a:fontRef>
        <a:srgbClr val="636363"/>
      </a:tcTxStyle>
      <a:tcStyle>
        <a:tcBdr>
          <a:left>
            <a:ln w="12700" cap="flat">
              <a:solidFill>
                <a:srgbClr val="636363"/>
              </a:solidFill>
              <a:prstDash val="solid"/>
              <a:round/>
            </a:ln>
          </a:left>
          <a:right>
            <a:ln w="12700" cap="flat">
              <a:solidFill>
                <a:srgbClr val="636363"/>
              </a:solidFill>
              <a:prstDash val="solid"/>
              <a:round/>
            </a:ln>
          </a:right>
          <a:top>
            <a:ln w="50800" cap="flat">
              <a:solidFill>
                <a:srgbClr val="636363"/>
              </a:solidFill>
              <a:prstDash val="solid"/>
              <a:round/>
            </a:ln>
          </a:top>
          <a:bottom>
            <a:ln w="12700" cap="flat">
              <a:solidFill>
                <a:srgbClr val="636363"/>
              </a:solidFill>
              <a:prstDash val="solid"/>
              <a:round/>
            </a:ln>
          </a:bottom>
          <a:insideH>
            <a:ln w="12700" cap="flat">
              <a:solidFill>
                <a:srgbClr val="636363"/>
              </a:solidFill>
              <a:prstDash val="solid"/>
              <a:round/>
            </a:ln>
          </a:insideH>
          <a:insideV>
            <a:ln w="12700" cap="flat">
              <a:solidFill>
                <a:srgbClr val="63636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636363"/>
        </a:fontRef>
        <a:srgbClr val="636363"/>
      </a:tcTxStyle>
      <a:tcStyle>
        <a:tcBdr>
          <a:left>
            <a:ln w="12700" cap="flat">
              <a:solidFill>
                <a:srgbClr val="636363"/>
              </a:solidFill>
              <a:prstDash val="solid"/>
              <a:round/>
            </a:ln>
          </a:left>
          <a:right>
            <a:ln w="12700" cap="flat">
              <a:solidFill>
                <a:srgbClr val="636363"/>
              </a:solidFill>
              <a:prstDash val="solid"/>
              <a:round/>
            </a:ln>
          </a:right>
          <a:top>
            <a:ln w="12700" cap="flat">
              <a:solidFill>
                <a:srgbClr val="636363"/>
              </a:solidFill>
              <a:prstDash val="solid"/>
              <a:round/>
            </a:ln>
          </a:top>
          <a:bottom>
            <a:ln w="25400" cap="flat">
              <a:solidFill>
                <a:srgbClr val="636363"/>
              </a:solidFill>
              <a:prstDash val="solid"/>
              <a:round/>
            </a:ln>
          </a:bottom>
          <a:insideH>
            <a:ln w="12700" cap="flat">
              <a:solidFill>
                <a:srgbClr val="636363"/>
              </a:solidFill>
              <a:prstDash val="solid"/>
              <a:round/>
            </a:ln>
          </a:insideH>
          <a:insideV>
            <a:ln w="12700" cap="flat">
              <a:solidFill>
                <a:srgbClr val="63636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Section Header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41"/>
          <p:cNvSpPr/>
          <p:nvPr/>
        </p:nvSpPr>
        <p:spPr>
          <a:xfrm>
            <a:off x="2" y="1143000"/>
            <a:ext cx="9144001" cy="8572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" name="Title Text"/>
          <p:cNvSpPr/>
          <p:nvPr>
            <p:ph type="title"/>
          </p:nvPr>
        </p:nvSpPr>
        <p:spPr>
          <a:xfrm>
            <a:off x="1371600" y="1200150"/>
            <a:ext cx="7620001" cy="742950"/>
          </a:xfrm>
          <a:prstGeom prst="rect">
            <a:avLst/>
          </a:prstGeom>
        </p:spPr>
        <p:txBody>
          <a:bodyPr/>
          <a:lstStyle>
            <a:lvl1pPr>
              <a:defRPr cap="none" sz="4500">
                <a:latin typeface="Gabriel Sans Cond Medium"/>
                <a:ea typeface="Gabriel Sans Cond Medium"/>
                <a:cs typeface="Gabriel Sans Cond Medium"/>
                <a:sym typeface="Gabriel Sans Cond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Slide Number"/>
          <p:cNvSpPr/>
          <p:nvPr>
            <p:ph type="sldNum" sz="quarter" idx="2"/>
          </p:nvPr>
        </p:nvSpPr>
        <p:spPr>
          <a:xfrm>
            <a:off x="6289222" y="4632644"/>
            <a:ext cx="263979" cy="269237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96"/>
            <a:ext cx="9144000" cy="51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itle Text"/>
          <p:cNvSpPr/>
          <p:nvPr>
            <p:ph type="title"/>
          </p:nvPr>
        </p:nvSpPr>
        <p:spPr>
          <a:xfrm>
            <a:off x="304800" y="228600"/>
            <a:ext cx="5638802" cy="400050"/>
          </a:xfrm>
          <a:prstGeom prst="rect">
            <a:avLst/>
          </a:prstGeom>
        </p:spPr>
        <p:txBody>
          <a:bodyPr/>
          <a:lstStyle>
            <a:lvl1pPr>
              <a:defRPr b="1" sz="2400">
                <a:solidFill>
                  <a:srgbClr val="ED1C2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/>
          <p:nvPr>
            <p:ph type="body" idx="1"/>
          </p:nvPr>
        </p:nvSpPr>
        <p:spPr>
          <a:xfrm>
            <a:off x="304800" y="1371600"/>
            <a:ext cx="8509801" cy="32575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657225" indent="-200025">
              <a:lnSpc>
                <a:spcPct val="150000"/>
              </a:lnSpc>
              <a:buFontTx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092200" indent="-177800">
              <a:lnSpc>
                <a:spcPct val="150000"/>
              </a:lnSpc>
              <a:buFontTx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571625" indent="-200025">
              <a:lnSpc>
                <a:spcPct val="150000"/>
              </a:lnSpc>
              <a:buFontTx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028825" indent="-200025">
              <a:lnSpc>
                <a:spcPct val="150000"/>
              </a:lnSpc>
              <a:buFontTx/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54"/>
          <p:cNvSpPr/>
          <p:nvPr/>
        </p:nvSpPr>
        <p:spPr>
          <a:xfrm>
            <a:off x="1" y="4807101"/>
            <a:ext cx="304804" cy="208047"/>
          </a:xfrm>
          <a:prstGeom prst="rect">
            <a:avLst/>
          </a:prstGeom>
          <a:solidFill>
            <a:srgbClr val="FFD5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55"/>
          <p:cNvSpPr/>
          <p:nvPr>
            <p:ph type="body" sz="quarter" idx="13"/>
          </p:nvPr>
        </p:nvSpPr>
        <p:spPr>
          <a:xfrm>
            <a:off x="304799" y="971550"/>
            <a:ext cx="5638803" cy="285750"/>
          </a:xfrm>
          <a:prstGeom prst="rect">
            <a:avLst/>
          </a:prstGeom>
        </p:spPr>
        <p:txBody>
          <a:bodyPr/>
          <a:lstStyle/>
          <a:p>
            <a:pPr marL="188595" indent="-188595" defTabSz="251460">
              <a:spcBef>
                <a:spcPts val="200"/>
              </a:spcBef>
              <a:defRPr sz="1320"/>
            </a:pPr>
          </a:p>
        </p:txBody>
      </p:sp>
      <p:grpSp>
        <p:nvGrpSpPr>
          <p:cNvPr id="131" name="Group 158"/>
          <p:cNvGrpSpPr/>
          <p:nvPr/>
        </p:nvGrpSpPr>
        <p:grpSpPr>
          <a:xfrm>
            <a:off x="1" y="4780359"/>
            <a:ext cx="3276627" cy="256536"/>
            <a:chOff x="0" y="0"/>
            <a:chExt cx="3276625" cy="256535"/>
          </a:xfrm>
        </p:grpSpPr>
        <p:sp>
          <p:nvSpPr>
            <p:cNvPr id="129" name="Shape 156"/>
            <p:cNvSpPr/>
            <p:nvPr/>
          </p:nvSpPr>
          <p:spPr>
            <a:xfrm>
              <a:off x="-1" y="26743"/>
              <a:ext cx="3276627" cy="203053"/>
            </a:xfrm>
            <a:prstGeom prst="roundRect">
              <a:avLst>
                <a:gd name="adj" fmla="val 50000"/>
              </a:avLst>
            </a:prstGeom>
            <a:solidFill>
              <a:srgbClr val="FFD5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Shape 157"/>
            <p:cNvSpPr/>
            <p:nvPr/>
          </p:nvSpPr>
          <p:spPr>
            <a:xfrm>
              <a:off x="29734" y="0"/>
              <a:ext cx="3217155" cy="25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 sz="1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Digital Touch-Points – MyIM3 by LF</a:t>
              </a:r>
            </a:p>
          </p:txBody>
        </p:sp>
      </p:grpSp>
      <p:sp>
        <p:nvSpPr>
          <p:cNvPr id="132" name="Slide Number"/>
          <p:cNvSpPr/>
          <p:nvPr>
            <p:ph type="sldNum" sz="quarter" idx="2"/>
          </p:nvPr>
        </p:nvSpPr>
        <p:spPr>
          <a:xfrm>
            <a:off x="8713805" y="4834925"/>
            <a:ext cx="208049" cy="15240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/>
          <a:lstStyle>
            <a:lvl1pPr marL="235572" indent="-235572" algn="ct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44000" cy="5144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/>
          <p:nvPr>
            <p:ph type="sldNum" sz="quarter" idx="2"/>
          </p:nvPr>
        </p:nvSpPr>
        <p:spPr>
          <a:xfrm>
            <a:off x="6553200" y="4767262"/>
            <a:ext cx="343899" cy="358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37"/>
          <p:cNvSpPr/>
          <p:nvPr/>
        </p:nvSpPr>
        <p:spPr>
          <a:xfrm>
            <a:off x="-1" y="4770437"/>
            <a:ext cx="7818440" cy="381003"/>
          </a:xfrm>
          <a:prstGeom prst="rect">
            <a:avLst/>
          </a:prstGeom>
          <a:solidFill>
            <a:srgbClr val="636363"/>
          </a:solidFill>
          <a:ln>
            <a:solidFill>
              <a:srgbClr val="636363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0" name="Shape 38"/>
          <p:cNvSpPr/>
          <p:nvPr/>
        </p:nvSpPr>
        <p:spPr>
          <a:xfrm>
            <a:off x="7818438" y="4770437"/>
            <a:ext cx="1325565" cy="381003"/>
          </a:xfrm>
          <a:prstGeom prst="rect">
            <a:avLst/>
          </a:prstGeom>
          <a:solidFill>
            <a:srgbClr val="B61F1D"/>
          </a:solidFill>
          <a:ln>
            <a:solidFill>
              <a:srgbClr val="B61F1D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" name="Shape 39"/>
          <p:cNvSpPr/>
          <p:nvPr/>
        </p:nvSpPr>
        <p:spPr>
          <a:xfrm>
            <a:off x="7764115" y="4872842"/>
            <a:ext cx="1379888" cy="221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113" tIns="47113" rIns="47113" bIns="47113">
            <a:spAutoFit/>
          </a:bodyPr>
          <a:lstStyle>
            <a:lvl1pPr>
              <a:defRPr sz="800">
                <a:solidFill>
                  <a:srgbClr val="FFFFFF"/>
                </a:solidFill>
                <a:latin typeface="Gabriel Sans Cond Normal"/>
                <a:ea typeface="Gabriel Sans Cond Normal"/>
                <a:cs typeface="Gabriel Sans Cond Normal"/>
                <a:sym typeface="Gabriel Sans Cond Normal"/>
              </a:defRPr>
            </a:lvl1pPr>
          </a:lstStyle>
          <a:p>
            <a:pPr/>
            <a:r>
              <a:t>Confidential and Proprietary</a:t>
            </a:r>
          </a:p>
        </p:txBody>
      </p:sp>
      <p:sp>
        <p:nvSpPr>
          <p:cNvPr id="32" name="Title Text"/>
          <p:cNvSpPr/>
          <p:nvPr>
            <p:ph type="title"/>
          </p:nvPr>
        </p:nvSpPr>
        <p:spPr>
          <a:xfrm>
            <a:off x="87313" y="7938"/>
            <a:ext cx="8229601" cy="85725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636363"/>
                </a:solidFill>
                <a:latin typeface="Gabriel Sans Cond Medium"/>
                <a:ea typeface="Gabriel Sans Cond Medium"/>
                <a:cs typeface="Gabriel Sans Cond Medium"/>
                <a:sym typeface="Gabriel Sans Cond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/>
          <p:nvPr>
            <p:ph type="body" sz="half" idx="1"/>
          </p:nvPr>
        </p:nvSpPr>
        <p:spPr>
          <a:xfrm>
            <a:off x="457200" y="900115"/>
            <a:ext cx="4038600" cy="254555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9"/>
          <p:cNvSpPr/>
          <p:nvPr/>
        </p:nvSpPr>
        <p:spPr>
          <a:xfrm>
            <a:off x="-1" y="4770437"/>
            <a:ext cx="7818440" cy="381003"/>
          </a:xfrm>
          <a:prstGeom prst="rect">
            <a:avLst/>
          </a:prstGeom>
          <a:solidFill>
            <a:srgbClr val="636363"/>
          </a:solidFill>
          <a:ln>
            <a:solidFill>
              <a:srgbClr val="636363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2" name="Shape 50"/>
          <p:cNvSpPr/>
          <p:nvPr/>
        </p:nvSpPr>
        <p:spPr>
          <a:xfrm>
            <a:off x="7818438" y="4770437"/>
            <a:ext cx="1325565" cy="381003"/>
          </a:xfrm>
          <a:prstGeom prst="rect">
            <a:avLst/>
          </a:prstGeom>
          <a:solidFill>
            <a:srgbClr val="B61F1D"/>
          </a:solidFill>
          <a:ln>
            <a:solidFill>
              <a:srgbClr val="B61F1D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3" name="Shape 51"/>
          <p:cNvSpPr/>
          <p:nvPr/>
        </p:nvSpPr>
        <p:spPr>
          <a:xfrm>
            <a:off x="7764115" y="4872842"/>
            <a:ext cx="1379888" cy="221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113" tIns="47113" rIns="47113" bIns="47113">
            <a:spAutoFit/>
          </a:bodyPr>
          <a:lstStyle>
            <a:lvl1pPr>
              <a:defRPr sz="800">
                <a:solidFill>
                  <a:srgbClr val="FFFFFF"/>
                </a:solidFill>
                <a:latin typeface="Gabriel Sans Cond Normal"/>
                <a:ea typeface="Gabriel Sans Cond Normal"/>
                <a:cs typeface="Gabriel Sans Cond Normal"/>
                <a:sym typeface="Gabriel Sans Cond Normal"/>
              </a:defRPr>
            </a:lvl1pPr>
          </a:lstStyle>
          <a:p>
            <a:pPr/>
            <a:r>
              <a:t>Confidential and Proprietary</a:t>
            </a:r>
          </a:p>
        </p:txBody>
      </p:sp>
      <p:sp>
        <p:nvSpPr>
          <p:cNvPr id="44" name="Title Text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636363"/>
                </a:solidFill>
                <a:latin typeface="Gabriel Sans Cond Medium"/>
                <a:ea typeface="Gabriel Sans Cond Medium"/>
                <a:cs typeface="Gabriel Sans Cond Medium"/>
                <a:sym typeface="Gabriel Sans Cond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/>
          <p:nvPr>
            <p:ph type="body" sz="quarter" idx="1"/>
          </p:nvPr>
        </p:nvSpPr>
        <p:spPr>
          <a:xfrm>
            <a:off x="457200" y="1151333"/>
            <a:ext cx="4040188" cy="4798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54"/>
          <p:cNvSpPr/>
          <p:nvPr>
            <p:ph type="body" sz="quarter" idx="13"/>
          </p:nvPr>
        </p:nvSpPr>
        <p:spPr>
          <a:xfrm>
            <a:off x="4645030" y="1151333"/>
            <a:ext cx="4041777" cy="47982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80"/>
          <p:cNvSpPr/>
          <p:nvPr/>
        </p:nvSpPr>
        <p:spPr>
          <a:xfrm>
            <a:off x="-1" y="4770437"/>
            <a:ext cx="7818440" cy="381003"/>
          </a:xfrm>
          <a:prstGeom prst="rect">
            <a:avLst/>
          </a:prstGeom>
          <a:solidFill>
            <a:srgbClr val="636363"/>
          </a:solidFill>
          <a:ln>
            <a:solidFill>
              <a:srgbClr val="636363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5" name="Shape 81"/>
          <p:cNvSpPr/>
          <p:nvPr/>
        </p:nvSpPr>
        <p:spPr>
          <a:xfrm>
            <a:off x="7818438" y="4770437"/>
            <a:ext cx="1325565" cy="381003"/>
          </a:xfrm>
          <a:prstGeom prst="rect">
            <a:avLst/>
          </a:prstGeom>
          <a:solidFill>
            <a:srgbClr val="B61F1D"/>
          </a:solidFill>
          <a:ln>
            <a:solidFill>
              <a:srgbClr val="B61F1D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6" name="Shape 82"/>
          <p:cNvSpPr/>
          <p:nvPr/>
        </p:nvSpPr>
        <p:spPr>
          <a:xfrm>
            <a:off x="7764115" y="4872842"/>
            <a:ext cx="1379888" cy="221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113" tIns="47113" rIns="47113" bIns="47113">
            <a:spAutoFit/>
          </a:bodyPr>
          <a:lstStyle>
            <a:lvl1pPr>
              <a:defRPr sz="800">
                <a:solidFill>
                  <a:srgbClr val="FFFFFF"/>
                </a:solidFill>
                <a:latin typeface="Gabriel Sans Cond Normal"/>
                <a:ea typeface="Gabriel Sans Cond Normal"/>
                <a:cs typeface="Gabriel Sans Cond Normal"/>
                <a:sym typeface="Gabriel Sans Cond Normal"/>
              </a:defRPr>
            </a:lvl1pPr>
          </a:lstStyle>
          <a:p>
            <a:pPr/>
            <a:r>
              <a:t>Confidential and Proprietary</a:t>
            </a:r>
          </a:p>
        </p:txBody>
      </p:sp>
      <p:sp>
        <p:nvSpPr>
          <p:cNvPr id="57" name="Title Text"/>
          <p:cNvSpPr/>
          <p:nvPr>
            <p:ph type="title"/>
          </p:nvPr>
        </p:nvSpPr>
        <p:spPr>
          <a:xfrm>
            <a:off x="457204" y="204785"/>
            <a:ext cx="3008317" cy="871541"/>
          </a:xfrm>
          <a:prstGeom prst="rect">
            <a:avLst/>
          </a:prstGeom>
        </p:spPr>
        <p:txBody>
          <a:bodyPr anchor="b"/>
          <a:lstStyle>
            <a:lvl1pPr>
              <a:defRPr b="1" sz="2000">
                <a:solidFill>
                  <a:srgbClr val="636363"/>
                </a:solidFill>
                <a:latin typeface="Gabriel Sans Cond Medium"/>
                <a:ea typeface="Gabriel Sans Cond Medium"/>
                <a:cs typeface="Gabriel Sans Cond Medium"/>
                <a:sym typeface="Gabriel Sans Cond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/>
          <p:nvPr>
            <p:ph type="body" idx="1"/>
          </p:nvPr>
        </p:nvSpPr>
        <p:spPr>
          <a:xfrm>
            <a:off x="3575050" y="204789"/>
            <a:ext cx="5111750" cy="438983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85"/>
          <p:cNvSpPr/>
          <p:nvPr>
            <p:ph type="body" sz="half" idx="13"/>
          </p:nvPr>
        </p:nvSpPr>
        <p:spPr>
          <a:xfrm>
            <a:off x="457204" y="1076328"/>
            <a:ext cx="3008317" cy="35182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93"/>
          <p:cNvSpPr/>
          <p:nvPr/>
        </p:nvSpPr>
        <p:spPr>
          <a:xfrm>
            <a:off x="-1" y="4770437"/>
            <a:ext cx="7818440" cy="381003"/>
          </a:xfrm>
          <a:prstGeom prst="rect">
            <a:avLst/>
          </a:prstGeom>
          <a:solidFill>
            <a:srgbClr val="636363"/>
          </a:solidFill>
          <a:ln>
            <a:solidFill>
              <a:srgbClr val="636363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8" name="Shape 94"/>
          <p:cNvSpPr/>
          <p:nvPr/>
        </p:nvSpPr>
        <p:spPr>
          <a:xfrm>
            <a:off x="7818438" y="4770437"/>
            <a:ext cx="1325565" cy="381003"/>
          </a:xfrm>
          <a:prstGeom prst="rect">
            <a:avLst/>
          </a:prstGeom>
          <a:solidFill>
            <a:srgbClr val="B61F1D"/>
          </a:solidFill>
          <a:ln>
            <a:solidFill>
              <a:srgbClr val="B61F1D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9" name="Shape 95"/>
          <p:cNvSpPr/>
          <p:nvPr/>
        </p:nvSpPr>
        <p:spPr>
          <a:xfrm>
            <a:off x="7764115" y="4872842"/>
            <a:ext cx="1379888" cy="221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113" tIns="47113" rIns="47113" bIns="47113">
            <a:spAutoFit/>
          </a:bodyPr>
          <a:lstStyle>
            <a:lvl1pPr>
              <a:defRPr sz="800">
                <a:solidFill>
                  <a:srgbClr val="FFFFFF"/>
                </a:solidFill>
                <a:latin typeface="Gabriel Sans Cond Normal"/>
                <a:ea typeface="Gabriel Sans Cond Normal"/>
                <a:cs typeface="Gabriel Sans Cond Normal"/>
                <a:sym typeface="Gabriel Sans Cond Normal"/>
              </a:defRPr>
            </a:lvl1pPr>
          </a:lstStyle>
          <a:p>
            <a:pPr/>
            <a:r>
              <a:t>Confidential and Proprietary</a:t>
            </a:r>
          </a:p>
        </p:txBody>
      </p:sp>
      <p:sp>
        <p:nvSpPr>
          <p:cNvPr id="70" name="Title Text"/>
          <p:cNvSpPr/>
          <p:nvPr>
            <p:ph type="title"/>
          </p:nvPr>
        </p:nvSpPr>
        <p:spPr>
          <a:xfrm>
            <a:off x="1792288" y="3600451"/>
            <a:ext cx="5486403" cy="425057"/>
          </a:xfrm>
          <a:prstGeom prst="rect">
            <a:avLst/>
          </a:prstGeom>
        </p:spPr>
        <p:txBody>
          <a:bodyPr anchor="b"/>
          <a:lstStyle>
            <a:lvl1pPr>
              <a:defRPr b="1" sz="2000">
                <a:solidFill>
                  <a:srgbClr val="636363"/>
                </a:solidFill>
                <a:latin typeface="Gabriel Sans Cond Medium"/>
                <a:ea typeface="Gabriel Sans Cond Medium"/>
                <a:cs typeface="Gabriel Sans Cond Medium"/>
                <a:sym typeface="Gabriel Sans Cond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Shape 97"/>
          <p:cNvSpPr/>
          <p:nvPr>
            <p:ph type="pic" sz="half" idx="13"/>
          </p:nvPr>
        </p:nvSpPr>
        <p:spPr>
          <a:xfrm>
            <a:off x="1792288" y="459581"/>
            <a:ext cx="5486403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Body Level One…"/>
          <p:cNvSpPr/>
          <p:nvPr>
            <p:ph type="body" sz="quarter" idx="1"/>
          </p:nvPr>
        </p:nvSpPr>
        <p:spPr>
          <a:xfrm>
            <a:off x="1792288" y="4025505"/>
            <a:ext cx="5486403" cy="6036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106"/>
          <p:cNvSpPr/>
          <p:nvPr/>
        </p:nvSpPr>
        <p:spPr>
          <a:xfrm>
            <a:off x="-1" y="4770437"/>
            <a:ext cx="7818440" cy="381003"/>
          </a:xfrm>
          <a:prstGeom prst="rect">
            <a:avLst/>
          </a:prstGeom>
          <a:solidFill>
            <a:srgbClr val="636363"/>
          </a:solidFill>
          <a:ln>
            <a:solidFill>
              <a:srgbClr val="636363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1" name="Shape 107"/>
          <p:cNvSpPr/>
          <p:nvPr/>
        </p:nvSpPr>
        <p:spPr>
          <a:xfrm>
            <a:off x="7818438" y="4770437"/>
            <a:ext cx="1325565" cy="381003"/>
          </a:xfrm>
          <a:prstGeom prst="rect">
            <a:avLst/>
          </a:prstGeom>
          <a:solidFill>
            <a:srgbClr val="B61F1D"/>
          </a:solidFill>
          <a:ln>
            <a:solidFill>
              <a:srgbClr val="B61F1D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2" name="Shape 108"/>
          <p:cNvSpPr/>
          <p:nvPr/>
        </p:nvSpPr>
        <p:spPr>
          <a:xfrm>
            <a:off x="7764115" y="4872842"/>
            <a:ext cx="1379888" cy="221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113" tIns="47113" rIns="47113" bIns="47113">
            <a:spAutoFit/>
          </a:bodyPr>
          <a:lstStyle>
            <a:lvl1pPr>
              <a:defRPr sz="800">
                <a:solidFill>
                  <a:srgbClr val="FFFFFF"/>
                </a:solidFill>
                <a:latin typeface="Gabriel Sans Cond Normal"/>
                <a:ea typeface="Gabriel Sans Cond Normal"/>
                <a:cs typeface="Gabriel Sans Cond Normal"/>
                <a:sym typeface="Gabriel Sans Cond Normal"/>
              </a:defRPr>
            </a:lvl1pPr>
          </a:lstStyle>
          <a:p>
            <a:pPr/>
            <a:r>
              <a:t>Confidential and Proprietary</a:t>
            </a:r>
          </a:p>
        </p:txBody>
      </p:sp>
      <p:sp>
        <p:nvSpPr>
          <p:cNvPr id="83" name="Title Text"/>
          <p:cNvSpPr/>
          <p:nvPr>
            <p:ph type="title"/>
          </p:nvPr>
        </p:nvSpPr>
        <p:spPr>
          <a:xfrm>
            <a:off x="87313" y="0"/>
            <a:ext cx="8229601" cy="85725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636363"/>
                </a:solidFill>
                <a:latin typeface="Gabriel Sans Cond Medium"/>
                <a:ea typeface="Gabriel Sans Cond Medium"/>
                <a:cs typeface="Gabriel Sans Cond Medium"/>
                <a:sym typeface="Gabriel Sans Cond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118"/>
          <p:cNvSpPr/>
          <p:nvPr/>
        </p:nvSpPr>
        <p:spPr>
          <a:xfrm>
            <a:off x="-1" y="4770437"/>
            <a:ext cx="7818440" cy="381003"/>
          </a:xfrm>
          <a:prstGeom prst="rect">
            <a:avLst/>
          </a:prstGeom>
          <a:solidFill>
            <a:srgbClr val="636363"/>
          </a:solidFill>
          <a:ln>
            <a:solidFill>
              <a:srgbClr val="636363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3" name="Shape 119"/>
          <p:cNvSpPr/>
          <p:nvPr/>
        </p:nvSpPr>
        <p:spPr>
          <a:xfrm>
            <a:off x="7818438" y="4770437"/>
            <a:ext cx="1325565" cy="381003"/>
          </a:xfrm>
          <a:prstGeom prst="rect">
            <a:avLst/>
          </a:prstGeom>
          <a:solidFill>
            <a:srgbClr val="B61F1D"/>
          </a:solidFill>
          <a:ln>
            <a:solidFill>
              <a:srgbClr val="B61F1D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4" name="Shape 120"/>
          <p:cNvSpPr/>
          <p:nvPr/>
        </p:nvSpPr>
        <p:spPr>
          <a:xfrm>
            <a:off x="7764115" y="4872842"/>
            <a:ext cx="1379888" cy="221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113" tIns="47113" rIns="47113" bIns="47113">
            <a:spAutoFit/>
          </a:bodyPr>
          <a:lstStyle>
            <a:lvl1pPr>
              <a:defRPr sz="800">
                <a:solidFill>
                  <a:srgbClr val="FFFFFF"/>
                </a:solidFill>
                <a:latin typeface="Gabriel Sans Cond Normal"/>
                <a:ea typeface="Gabriel Sans Cond Normal"/>
                <a:cs typeface="Gabriel Sans Cond Normal"/>
                <a:sym typeface="Gabriel Sans Cond Normal"/>
              </a:defRPr>
            </a:lvl1pPr>
          </a:lstStyle>
          <a:p>
            <a:pPr/>
            <a:r>
              <a:t>Confidential and Proprietary</a:t>
            </a:r>
          </a:p>
        </p:txBody>
      </p:sp>
      <p:sp>
        <p:nvSpPr>
          <p:cNvPr id="95" name="Title Text"/>
          <p:cNvSpPr/>
          <p:nvPr>
            <p:ph type="title"/>
          </p:nvPr>
        </p:nvSpPr>
        <p:spPr>
          <a:xfrm>
            <a:off x="6629400" y="154782"/>
            <a:ext cx="2057400" cy="329089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636363"/>
                </a:solidFill>
                <a:latin typeface="Gabriel Sans Cond Medium"/>
                <a:ea typeface="Gabriel Sans Cond Medium"/>
                <a:cs typeface="Gabriel Sans Cond Medium"/>
                <a:sym typeface="Gabriel Sans Cond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/>
          <p:nvPr>
            <p:ph type="body" idx="1"/>
          </p:nvPr>
        </p:nvSpPr>
        <p:spPr>
          <a:xfrm>
            <a:off x="457200" y="154782"/>
            <a:ext cx="6019800" cy="329089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Only"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30"/>
          <p:cNvSpPr/>
          <p:nvPr/>
        </p:nvSpPr>
        <p:spPr>
          <a:xfrm>
            <a:off x="-1" y="4770437"/>
            <a:ext cx="7818440" cy="381003"/>
          </a:xfrm>
          <a:prstGeom prst="rect">
            <a:avLst/>
          </a:prstGeom>
          <a:solidFill>
            <a:srgbClr val="636363"/>
          </a:solidFill>
          <a:ln>
            <a:solidFill>
              <a:srgbClr val="636363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5" name="Shape 131"/>
          <p:cNvSpPr/>
          <p:nvPr/>
        </p:nvSpPr>
        <p:spPr>
          <a:xfrm>
            <a:off x="7818438" y="4770437"/>
            <a:ext cx="1325565" cy="381003"/>
          </a:xfrm>
          <a:prstGeom prst="rect">
            <a:avLst/>
          </a:prstGeom>
          <a:solidFill>
            <a:srgbClr val="B61F1D"/>
          </a:solidFill>
          <a:ln>
            <a:solidFill>
              <a:srgbClr val="B61F1D"/>
            </a:solidFill>
          </a:ln>
        </p:spPr>
        <p:txBody>
          <a:bodyPr lIns="45718" tIns="45718" rIns="45718" bIns="45718" anchor="ctr"/>
          <a:lstStyle/>
          <a:p>
            <a:pPr marL="0" indent="0"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6" name="Shape 132"/>
          <p:cNvSpPr/>
          <p:nvPr/>
        </p:nvSpPr>
        <p:spPr>
          <a:xfrm>
            <a:off x="7764115" y="4872842"/>
            <a:ext cx="1379888" cy="221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113" tIns="47113" rIns="47113" bIns="47113">
            <a:spAutoFit/>
          </a:bodyPr>
          <a:lstStyle>
            <a:lvl1pPr>
              <a:defRPr sz="800">
                <a:solidFill>
                  <a:srgbClr val="FFFFFF"/>
                </a:solidFill>
                <a:latin typeface="Gabriel Sans Cond Normal"/>
                <a:ea typeface="Gabriel Sans Cond Normal"/>
                <a:cs typeface="Gabriel Sans Cond Normal"/>
                <a:sym typeface="Gabriel Sans Cond Normal"/>
              </a:defRPr>
            </a:lvl1pPr>
          </a:lstStyle>
          <a:p>
            <a:pPr/>
            <a:r>
              <a:t>Confidential and Proprietary</a:t>
            </a:r>
          </a:p>
        </p:txBody>
      </p:sp>
      <p:sp>
        <p:nvSpPr>
          <p:cNvPr id="107" name="Title Text"/>
          <p:cNvSpPr/>
          <p:nvPr>
            <p:ph type="title"/>
          </p:nvPr>
        </p:nvSpPr>
        <p:spPr>
          <a:xfrm>
            <a:off x="87313" y="0"/>
            <a:ext cx="8229601" cy="85725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D0D0D"/>
                </a:solidFill>
                <a:latin typeface="Gabriel Sans Cond Medium"/>
                <a:ea typeface="Gabriel Sans Cond Medium"/>
                <a:cs typeface="Gabriel Sans Cond Medium"/>
                <a:sym typeface="Gabriel Sans Cond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Slide Number"/>
          <p:cNvSpPr/>
          <p:nvPr>
            <p:ph type="sldNum" sz="quarter" idx="2"/>
          </p:nvPr>
        </p:nvSpPr>
        <p:spPr>
          <a:xfrm>
            <a:off x="6289222" y="4632644"/>
            <a:ext cx="263979" cy="269237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bmp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-7620"/>
            <a:ext cx="9144001" cy="61214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marL="0" indent="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3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0760" y="65875"/>
            <a:ext cx="490550" cy="4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/>
          <p:nvPr>
            <p:ph type="title"/>
          </p:nvPr>
        </p:nvSpPr>
        <p:spPr>
          <a:xfrm>
            <a:off x="201612" y="0"/>
            <a:ext cx="793026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/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/>
          <p:nvPr>
            <p:ph type="sldNum" sz="quarter" idx="2"/>
          </p:nvPr>
        </p:nvSpPr>
        <p:spPr>
          <a:xfrm>
            <a:off x="6553200" y="4767264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marL="0" indent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1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1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1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1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1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1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1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1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1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636363"/>
          </a:solidFill>
          <a:uFillTx/>
          <a:latin typeface="+mn-lt"/>
          <a:ea typeface="+mn-ea"/>
          <a:cs typeface="+mn-cs"/>
          <a:sym typeface="Calibri"/>
        </a:defRPr>
      </a:lvl1pPr>
      <a:lvl2pPr marL="8001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636363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636363"/>
          </a:solidFill>
          <a:uFillTx/>
          <a:latin typeface="+mn-lt"/>
          <a:ea typeface="+mn-ea"/>
          <a:cs typeface="+mn-cs"/>
          <a:sym typeface="Calibri"/>
        </a:defRPr>
      </a:lvl3pPr>
      <a:lvl4pPr marL="17145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636363"/>
          </a:solidFill>
          <a:uFillTx/>
          <a:latin typeface="+mn-lt"/>
          <a:ea typeface="+mn-ea"/>
          <a:cs typeface="+mn-cs"/>
          <a:sym typeface="Calibri"/>
        </a:defRPr>
      </a:lvl4pPr>
      <a:lvl5pPr marL="21717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636363"/>
          </a:solidFill>
          <a:uFillTx/>
          <a:latin typeface="+mn-lt"/>
          <a:ea typeface="+mn-ea"/>
          <a:cs typeface="+mn-cs"/>
          <a:sym typeface="Calibri"/>
        </a:defRPr>
      </a:lvl5pPr>
      <a:lvl6pPr marL="25603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636363"/>
          </a:solidFill>
          <a:uFillTx/>
          <a:latin typeface="+mn-lt"/>
          <a:ea typeface="+mn-ea"/>
          <a:cs typeface="+mn-cs"/>
          <a:sym typeface="Calibri"/>
        </a:defRPr>
      </a:lvl6pPr>
      <a:lvl7pPr marL="30175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636363"/>
          </a:solidFill>
          <a:uFillTx/>
          <a:latin typeface="+mn-lt"/>
          <a:ea typeface="+mn-ea"/>
          <a:cs typeface="+mn-cs"/>
          <a:sym typeface="Calibri"/>
        </a:defRPr>
      </a:lvl7pPr>
      <a:lvl8pPr marL="34747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636363"/>
          </a:solidFill>
          <a:uFillTx/>
          <a:latin typeface="+mn-lt"/>
          <a:ea typeface="+mn-ea"/>
          <a:cs typeface="+mn-cs"/>
          <a:sym typeface="Calibri"/>
        </a:defRPr>
      </a:lvl8pPr>
      <a:lvl9pPr marL="39319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636363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35572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235572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35572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35572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35572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35572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35572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35572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rtarus.org/martin/PorterStemmer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1247" y="1673349"/>
            <a:ext cx="2621505" cy="154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emm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stemming</a:t>
            </a:r>
          </a:p>
        </p:txBody>
      </p:sp>
      <p:sp>
        <p:nvSpPr>
          <p:cNvPr id="183" name="Dovođenje reči sa različitim sufksima na zajednički koren reči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Dovođenje reči sa različitim sufksima na zajednički koren reči</a:t>
            </a:r>
          </a:p>
          <a:p>
            <a:pPr lvl="1">
              <a:buChar char="•"/>
              <a:defRPr i="1"/>
            </a:pPr>
            <a:r>
              <a:t>think, thought, thinking, thoughtful, … </a:t>
            </a:r>
            <a:endParaRPr i="0"/>
          </a:p>
          <a:p>
            <a:pPr>
              <a:defRPr i="1"/>
            </a:pPr>
            <a:r>
              <a:rPr i="0"/>
              <a:t>Porterov algoritam stemovanja</a:t>
            </a:r>
            <a:endParaRPr i="0"/>
          </a:p>
          <a:p>
            <a:pPr lvl="1">
              <a:buChar char="•"/>
              <a:defRPr i="1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https://tartarus.org/martin/PorterStemmer/</a:t>
            </a:r>
            <a:endParaRPr i="0"/>
          </a:p>
          <a:p>
            <a:pPr lvl="1">
              <a:buChar char="•"/>
              <a:defRPr b="1" i="1"/>
            </a:pPr>
            <a:r>
              <a:rPr i="0"/>
              <a:t>&gt;&gt;&gt; from nltk.stem.porter import *</a:t>
            </a:r>
            <a:endParaRPr i="0"/>
          </a:p>
          <a:p>
            <a:pPr lvl="1">
              <a:buChar char="•"/>
              <a:defRPr b="1" i="1"/>
            </a:pPr>
            <a:r>
              <a:rPr i="0"/>
              <a:t>&gt;&gt;&gt; stemmer = PorterStemmer()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EATURE EXTRAC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EXTRACTION</a:t>
            </a:r>
          </a:p>
        </p:txBody>
      </p:sp>
      <p:sp>
        <p:nvSpPr>
          <p:cNvPr id="186" name="Skup reči koje se pojavljuju u recenzijama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434340">
              <a:spcBef>
                <a:spcPts val="400"/>
              </a:spcBef>
              <a:defRPr sz="2280"/>
            </a:pPr>
            <a:r>
              <a:t>Skup reči koje se pojavljuju u recenzijama</a:t>
            </a:r>
          </a:p>
          <a:p>
            <a:pPr lvl="1" marL="760094" indent="-325754" defTabSz="434340">
              <a:spcBef>
                <a:spcPts val="400"/>
              </a:spcBef>
              <a:buChar char="•"/>
              <a:defRPr sz="2280"/>
            </a:pPr>
            <a:r>
              <a:t>Izbaciti ‘nebitne’ reči koristeći term frequency-inverse document frequency (tf–idf)</a:t>
            </a:r>
          </a:p>
          <a:p>
            <a:pPr marL="325754" indent="-325754" defTabSz="434340">
              <a:spcBef>
                <a:spcPts val="400"/>
              </a:spcBef>
              <a:defRPr sz="2280"/>
            </a:pPr>
            <a:r>
              <a:t>Vektoru reči pridružujemo vektor koeficijenata koji označavaju koliko je neka reč ‘pozitivna’ ili ‘negativna’</a:t>
            </a:r>
          </a:p>
          <a:p>
            <a:pPr marL="325754" indent="-325754" defTabSz="434340">
              <a:spcBef>
                <a:spcPts val="400"/>
              </a:spcBef>
              <a:defRPr sz="2280"/>
            </a:pPr>
            <a:r>
              <a:t>Recenzija je pozitivna ili negativna u zavisnosti od sume vektora koeficijenata i ‘tresholda pozitivnosti’ koji odredimo</a:t>
            </a:r>
          </a:p>
          <a:p>
            <a:pPr lvl="1" marL="760094" indent="-325754" defTabSz="434340">
              <a:spcBef>
                <a:spcPts val="400"/>
              </a:spcBef>
              <a:buChar char="•"/>
              <a:defRPr sz="2280"/>
            </a:pPr>
            <a:r>
              <a:t>Kako?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KLASIFIKACIJ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KLASIFIKACIJA</a:t>
            </a:r>
          </a:p>
        </p:txBody>
      </p:sp>
      <p:sp>
        <p:nvSpPr>
          <p:cNvPr id="189" name="Binarna klasifijacija - ‘pos’, ‘neg’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Binarna klasifijacija - ‘pos’, ‘neg’</a:t>
            </a:r>
          </a:p>
          <a:p>
            <a:pPr/>
            <a:r>
              <a:t>1000 recenzija koristimo za treniranje, 500 za testiranje</a:t>
            </a:r>
          </a:p>
          <a:p>
            <a:pPr/>
            <a:r>
              <a:t>Leave-p-out cross-validation</a:t>
            </a:r>
          </a:p>
          <a:p>
            <a:pPr lvl="1">
              <a:buChar char="•"/>
            </a:pPr>
            <a:r>
              <a:t>Naivna Bajesova metoda</a:t>
            </a:r>
          </a:p>
          <a:p>
            <a:pPr lvl="1">
              <a:buChar char="•"/>
            </a:pPr>
            <a:r>
              <a:t>Metoda pomoćnih vektora</a:t>
            </a:r>
          </a:p>
          <a:p>
            <a:pPr lvl="1">
              <a:buChar char="•"/>
            </a:pPr>
            <a:r>
              <a:t>Logistička regresija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naivna bajesova metod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naivna bajesova metoda</a:t>
            </a:r>
          </a:p>
        </p:txBody>
      </p:sp>
      <p:sp>
        <p:nvSpPr>
          <p:cNvPr id="192" name="Body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Screen Shot 2017-04-07 at 2.32.37 PM.png" descr="Screen Shot 2017-04-07 at 2.32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3147" y="746846"/>
            <a:ext cx="4895146" cy="3909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toda pomoćnih vektor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Metoda pomoćnih vektora</a:t>
            </a:r>
          </a:p>
        </p:txBody>
      </p:sp>
      <p:sp>
        <p:nvSpPr>
          <p:cNvPr id="196" name="Body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7" name="Screen Shot 2017-04-07 at 2.33.45 PM.png" descr="Screen Shot 2017-04-07 at 2.33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436" y="696796"/>
            <a:ext cx="4779836" cy="2372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 Shot 2017-04-07 at 2.33.49 PM.png" descr="Screen Shot 2017-04-07 at 2.33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0388" y="2714599"/>
            <a:ext cx="5214236" cy="1990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ogistička regresij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logistička regresija</a:t>
            </a:r>
          </a:p>
        </p:txBody>
      </p:sp>
      <p:sp>
        <p:nvSpPr>
          <p:cNvPr id="201" name="Funkcija hipoteze je logistička, odnosno Sigmoidna funkcija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Funkcija hipoteze je logistička, odnosno Sigmoidna funkcija</a:t>
            </a:r>
          </a:p>
        </p:txBody>
      </p:sp>
      <p:pic>
        <p:nvPicPr>
          <p:cNvPr id="202" name="Screen Shot 2017-04-07 at 2.37.30 PM.png" descr="Screen Shot 2017-04-07 at 2.37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1520" y="1624505"/>
            <a:ext cx="3658967" cy="3580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ogistička regresij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logistička regresija</a:t>
            </a:r>
          </a:p>
        </p:txBody>
      </p:sp>
      <p:sp>
        <p:nvSpPr>
          <p:cNvPr id="205" name="Cilj logističke regresije je pronalaženje odgovarajućih koeficijenata, tako da funkcija greške bude najmanja moguća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Cilj logističke regresije je pronalaženje odgovarajućih koeficijenata, tako da funkcija greške bude najmanja moguća</a:t>
            </a:r>
          </a:p>
        </p:txBody>
      </p:sp>
      <p:pic>
        <p:nvPicPr>
          <p:cNvPr id="206" name="Screen Shot 2017-04-07 at 6.27.41 PM.png" descr="Screen Shot 2017-04-07 at 6.27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9992" y="2187767"/>
            <a:ext cx="3616554" cy="2598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ZULTATI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REZULTATI</a:t>
            </a:r>
          </a:p>
        </p:txBody>
      </p:sp>
      <p:sp>
        <p:nvSpPr>
          <p:cNvPr id="209" name="Ispostavlja se po istraživanjima da čovek tačno klasifikuje komentare u samo 82% slučajeva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Ispostavlja se po istraživanjima da čovek tačno klasifikuje komentare u samo 82% slučajeva</a:t>
            </a:r>
          </a:p>
          <a:p>
            <a:pPr/>
            <a:r>
              <a:t>Nad datim korpusom koristeći spomenute klasifikatore možemo zaključiti da Naivna Bajesova metoda ima preciznost od 78%, metoda pomoćnih vektora 98%, a logistička regresija 95%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zultati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Rezultati</a:t>
            </a:r>
          </a:p>
        </p:txBody>
      </p:sp>
      <p:sp>
        <p:nvSpPr>
          <p:cNvPr id="212" name="Body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3" name="Screen Shot 2017-04-07 at 8.14.34 PM.png" descr="Screen Shot 2017-04-07 at 8.14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4976" y="854065"/>
            <a:ext cx="5874048" cy="3812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ZULTATI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REZULTATI</a:t>
            </a:r>
          </a:p>
        </p:txBody>
      </p:sp>
      <p:sp>
        <p:nvSpPr>
          <p:cNvPr id="216" name="Body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7" name="Screen Shot 2017-04-07 at 2.44.02 PM.png" descr="Screen Shot 2017-04-07 at 2.44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947" y="598686"/>
            <a:ext cx="7683501" cy="482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88"/>
          <p:cNvSpPr/>
          <p:nvPr/>
        </p:nvSpPr>
        <p:spPr>
          <a:xfrm>
            <a:off x="419100" y="2105536"/>
            <a:ext cx="8305800" cy="57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113" tIns="47113" rIns="47113" bIns="47113">
            <a:spAutoFit/>
          </a:bodyPr>
          <a:lstStyle>
            <a:lvl1pPr algn="ctr">
              <a:defRPr cap="small" sz="3200">
                <a:solidFill>
                  <a:srgbClr val="021B2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Analiza sentimenata</a:t>
            </a:r>
          </a:p>
        </p:txBody>
      </p:sp>
      <p:sp>
        <p:nvSpPr>
          <p:cNvPr id="152" name="Shape 189"/>
          <p:cNvSpPr/>
          <p:nvPr/>
        </p:nvSpPr>
        <p:spPr>
          <a:xfrm>
            <a:off x="1082275" y="3981258"/>
            <a:ext cx="8305801" cy="81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113" tIns="47113" rIns="47113" bIns="47113">
            <a:spAutoFit/>
          </a:bodyPr>
          <a:lstStyle/>
          <a:p>
            <a:pPr>
              <a:defRPr cap="small" sz="1600">
                <a:solidFill>
                  <a:srgbClr val="021B24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EESTech Challenge</a:t>
            </a:r>
          </a:p>
          <a:p>
            <a:pPr>
              <a:defRPr cap="small" sz="1600">
                <a:solidFill>
                  <a:srgbClr val="021B24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Beograd</a:t>
            </a:r>
          </a:p>
          <a:p>
            <a:pPr>
              <a:defRPr cap="small" sz="1600">
                <a:solidFill>
                  <a:srgbClr val="021B24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4/7/17</a:t>
            </a:r>
          </a:p>
        </p:txBody>
      </p:sp>
      <p:sp>
        <p:nvSpPr>
          <p:cNvPr id="153" name="Aleksandar Ivanović…"/>
          <p:cNvSpPr/>
          <p:nvPr/>
        </p:nvSpPr>
        <p:spPr>
          <a:xfrm>
            <a:off x="3230913" y="2907032"/>
            <a:ext cx="2682175" cy="75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Aleksandar Ivanović</a:t>
            </a:r>
          </a:p>
          <a:p>
            <a:pPr/>
            <a:r>
              <a:t>Software Engineer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Hvala na pažnji!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Hvala na pažnji!</a:t>
            </a:r>
          </a:p>
          <a:p>
            <a:pPr/>
            <a:r>
              <a:t>Pitanja?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/>
          <p:nvPr>
            <p:ph type="title"/>
          </p:nvPr>
        </p:nvSpPr>
        <p:spPr>
          <a:xfrm>
            <a:off x="201611" y="0"/>
            <a:ext cx="7930261" cy="596900"/>
          </a:xfrm>
          <a:prstGeom prst="rect">
            <a:avLst/>
          </a:prstGeom>
        </p:spPr>
        <p:txBody>
          <a:bodyPr/>
          <a:lstStyle/>
          <a:p>
            <a:pPr/>
            <a:r>
              <a:t>Uvod</a:t>
            </a:r>
          </a:p>
        </p:txBody>
      </p:sp>
      <p:sp>
        <p:nvSpPr>
          <p:cNvPr id="156" name="Text Placeholder 2"/>
          <p:cNvSpPr/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</p:spPr>
        <p:txBody>
          <a:bodyPr/>
          <a:lstStyle/>
          <a:p>
            <a:pPr/>
            <a:r>
              <a:t>Analiza sentimenata?</a:t>
            </a:r>
          </a:p>
          <a:p>
            <a:pPr lvl="1">
              <a:buChar char="•"/>
            </a:pPr>
            <a:r>
              <a:t>Proučavanje mišljenja, emocija i ljudskih stavova u pisanoj formi</a:t>
            </a:r>
          </a:p>
          <a:p>
            <a:pPr lvl="1">
              <a:buChar char="•"/>
            </a:pPr>
            <a:r>
              <a:t>Mlada i atraktivna naučna disciplina sa širokom primenom koja proučava podatke koji nam do nedavno nisu bili dostupni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TERNE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</a:t>
            </a:r>
          </a:p>
        </p:txBody>
      </p:sp>
      <p:sp>
        <p:nvSpPr>
          <p:cNvPr id="159" name="Body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9897" y="946568"/>
            <a:ext cx="4064206" cy="3901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/>
          <p:nvPr>
            <p:ph type="title"/>
          </p:nvPr>
        </p:nvSpPr>
        <p:spPr>
          <a:xfrm>
            <a:off x="201611" y="0"/>
            <a:ext cx="7930261" cy="596900"/>
          </a:xfrm>
          <a:prstGeom prst="rect">
            <a:avLst/>
          </a:prstGeom>
        </p:spPr>
        <p:txBody>
          <a:bodyPr/>
          <a:lstStyle/>
          <a:p>
            <a:pPr/>
            <a:r>
              <a:t>Socijalne mreže</a:t>
            </a:r>
          </a:p>
        </p:txBody>
      </p:sp>
      <p:sp>
        <p:nvSpPr>
          <p:cNvPr id="163" name="Text Placeholder 2"/>
          <p:cNvSpPr/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1803400"/>
            <a:ext cx="2908300" cy="280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2800" y="1803400"/>
            <a:ext cx="2806700" cy="2806700"/>
          </a:xfrm>
          <a:prstGeom prst="rect">
            <a:avLst/>
          </a:prstGeom>
          <a:ln w="127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arketing i bizni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marketing i biznis</a:t>
            </a:r>
          </a:p>
        </p:txBody>
      </p:sp>
      <p:sp>
        <p:nvSpPr>
          <p:cNvPr id="168" name="Body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846" y="777249"/>
            <a:ext cx="6226308" cy="4240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MDB baza recenzija filmov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IMDB baza recenzija filmova</a:t>
            </a:r>
          </a:p>
        </p:txBody>
      </p:sp>
      <p:sp>
        <p:nvSpPr>
          <p:cNvPr id="172" name="Body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Screen Shot 2017-04-07 at 1.20.44 PM.png" descr="Screen Shot 2017-04-07 at 1.20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985" y="696177"/>
            <a:ext cx="7896030" cy="4402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MDB BAZA RECENZIJA FILMOV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IMDB BAZA RECENZIJA FILMOVA</a:t>
            </a:r>
          </a:p>
        </p:txBody>
      </p:sp>
      <p:sp>
        <p:nvSpPr>
          <p:cNvPr id="176" name="Body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77" name="Screen Shot 2017-04-07 at 1.21.47 PM.png" descr="Screen Shot 2017-04-07 at 1.21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9929" y="758807"/>
            <a:ext cx="5824223" cy="3956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MDB BAZA RECENZIJA FILMOV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IMDB BAZA RECENZIJA FILMOVA</a:t>
            </a:r>
          </a:p>
        </p:txBody>
      </p:sp>
      <p:sp>
        <p:nvSpPr>
          <p:cNvPr id="180" name="Javno dostupna baza pod MIT licencom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Javno dostupna baza pod MIT licencom </a:t>
            </a:r>
          </a:p>
          <a:p>
            <a:pPr/>
            <a:r>
              <a:t>1500 recenzija</a:t>
            </a:r>
          </a:p>
          <a:p>
            <a:pPr/>
            <a:r>
              <a:t>Pozitivne obeležene sa ‘pos’, negativne sa ‘neg’</a:t>
            </a:r>
          </a:p>
          <a:p>
            <a:pPr/>
            <a:r>
              <a:t>Python Natural Language Toolkit - NTLK</a:t>
            </a:r>
          </a:p>
          <a:p>
            <a:pPr lvl="1">
              <a:buChar char="•"/>
            </a:pPr>
            <a:r>
              <a:t>Ogroman korpus laberliranih podataka</a:t>
            </a:r>
          </a:p>
          <a:p>
            <a:pPr lvl="2" marL="1257300" indent="-342900"/>
            <a:r>
              <a:t>Od književnih dela, pa sve do inauguracionih govora američkih predsednika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36363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235572" marR="0" indent="-235572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63636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235572" marR="0" indent="-235572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63636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235572" marR="0" indent="-235572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63636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235572" marR="0" indent="-235572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63636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