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0" r:id="rId3"/>
    <p:sldId id="263" r:id="rId4"/>
    <p:sldId id="262" r:id="rId5"/>
    <p:sldId id="261" r:id="rId6"/>
    <p:sldId id="288" r:id="rId7"/>
    <p:sldId id="273" r:id="rId8"/>
    <p:sldId id="266" r:id="rId9"/>
    <p:sldId id="272" r:id="rId10"/>
    <p:sldId id="265" r:id="rId11"/>
    <p:sldId id="267" r:id="rId12"/>
    <p:sldId id="292" r:id="rId13"/>
    <p:sldId id="275" r:id="rId14"/>
    <p:sldId id="270" r:id="rId15"/>
    <p:sldId id="289" r:id="rId16"/>
    <p:sldId id="258" r:id="rId17"/>
    <p:sldId id="279" r:id="rId18"/>
  </p:sldIdLst>
  <p:sldSz cx="9144000" cy="5143500" type="screen16x9"/>
  <p:notesSz cx="6858000" cy="9144000"/>
  <p:embeddedFontLst>
    <p:embeddedFont>
      <p:font typeface="Roboto" charset="0"/>
      <p:regular r:id="rId20"/>
      <p:bold r:id="rId21"/>
      <p:italic r:id="rId22"/>
      <p:boldItalic r:id="rId23"/>
    </p:embeddedFont>
    <p:embeddedFont>
      <p:font typeface="Dosis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C210BFD-0B5D-43D4-9A62-7789BEDC3EF1}">
  <a:tblStyle styleId="{6C210BFD-0B5D-43D4-9A62-7789BEDC3E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739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IoTHome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Important milestones</a:t>
            </a:r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3625200" cy="3346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indent="-342900"/>
            <a:r>
              <a:rPr lang="en" sz="2000" dirty="0" smtClean="0"/>
              <a:t>End of analysis</a:t>
            </a:r>
          </a:p>
          <a:p>
            <a:pPr marL="342900" indent="-342900"/>
            <a:r>
              <a:rPr lang="en" sz="2000" dirty="0" smtClean="0"/>
              <a:t>Start of implementation</a:t>
            </a:r>
          </a:p>
          <a:p>
            <a:pPr marL="342900" indent="-342900"/>
            <a:r>
              <a:rPr lang="en" sz="2000" dirty="0" smtClean="0"/>
              <a:t>End of integration</a:t>
            </a:r>
          </a:p>
          <a:p>
            <a:pPr marL="342900" indent="-342900"/>
            <a:r>
              <a:rPr lang="en" sz="2000" dirty="0" smtClean="0"/>
              <a:t>End of testing</a:t>
            </a:r>
          </a:p>
          <a:p>
            <a:pPr marL="342900" indent="-342900"/>
            <a:r>
              <a:rPr lang="en" sz="2000" dirty="0" smtClean="0"/>
              <a:t>End of marketing</a:t>
            </a:r>
          </a:p>
          <a:p>
            <a:pPr marL="342900" indent="-342900"/>
            <a:r>
              <a:rPr lang="en" sz="2000" dirty="0" smtClean="0"/>
              <a:t>End of project</a:t>
            </a:r>
          </a:p>
          <a:p>
            <a:pPr marL="342900" indent="-342900"/>
            <a:endParaRPr lang="en" sz="2000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5590" y="1013694"/>
            <a:ext cx="5292958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Basic architecture</a:t>
            </a:r>
            <a:endParaRPr dirty="0"/>
          </a:p>
        </p:txBody>
      </p:sp>
      <p:sp>
        <p:nvSpPr>
          <p:cNvPr id="197" name="Shape 197"/>
          <p:cNvSpPr/>
          <p:nvPr/>
        </p:nvSpPr>
        <p:spPr>
          <a:xfrm>
            <a:off x="3460929" y="1820227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Central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389800" y="1820227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appliances</a:t>
            </a:r>
          </a:p>
        </p:txBody>
      </p:sp>
      <p:sp>
        <p:nvSpPr>
          <p:cNvPr id="199" name="Shape 199"/>
          <p:cNvSpPr/>
          <p:nvPr/>
        </p:nvSpPr>
        <p:spPr>
          <a:xfrm>
            <a:off x="5511277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Android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Desktop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IOS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System functionality</a:t>
            </a:r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1200069"/>
            <a:ext cx="3625200" cy="3346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indent="-342900"/>
            <a:r>
              <a:rPr lang="en" sz="2000" dirty="0" smtClean="0"/>
              <a:t>User login</a:t>
            </a:r>
          </a:p>
          <a:p>
            <a:pPr marL="342900" indent="-342900"/>
            <a:r>
              <a:rPr lang="en" sz="2000" dirty="0" smtClean="0"/>
              <a:t>Add a home device</a:t>
            </a:r>
          </a:p>
          <a:p>
            <a:pPr marL="342900" indent="-342900"/>
            <a:r>
              <a:rPr lang="en" sz="2000" dirty="0" smtClean="0"/>
              <a:t>Change the state of device</a:t>
            </a:r>
          </a:p>
          <a:p>
            <a:pPr marL="342900" indent="-342900"/>
            <a:r>
              <a:rPr lang="en" sz="2000" dirty="0" smtClean="0"/>
              <a:t>Add house mode</a:t>
            </a:r>
          </a:p>
          <a:p>
            <a:pPr marL="342900" indent="-342900"/>
            <a:r>
              <a:rPr lang="en" sz="2000" dirty="0" smtClean="0"/>
              <a:t>Chose house mode</a:t>
            </a:r>
          </a:p>
          <a:p>
            <a:pPr marL="342900" indent="-342900"/>
            <a:r>
              <a:rPr lang="en" sz="2000" dirty="0" smtClean="0"/>
              <a:t>Edit mode of house</a:t>
            </a:r>
          </a:p>
          <a:p>
            <a:pPr marL="342900" indent="-342900"/>
            <a:r>
              <a:rPr lang="en" sz="2000" dirty="0" smtClean="0"/>
              <a:t>Security and engergy consumption alerts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399" y="1013694"/>
            <a:ext cx="4572000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9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195406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ANDROID </a:t>
            </a:r>
            <a:r>
              <a:rPr lang="en" dirty="0" smtClean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dirty="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dirty="0" smtClean="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04" y="847659"/>
            <a:ext cx="1888500" cy="335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 smtClean="0">
                <a:solidFill>
                  <a:srgbClr val="FF8700"/>
                </a:solidFill>
              </a:rPr>
              <a:t>762,070</a:t>
            </a:r>
            <a:endParaRPr sz="120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Total grant requested from the EU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Budget</a:t>
            </a:r>
            <a:endParaRPr dirty="0"/>
          </a:p>
        </p:txBody>
      </p:sp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2415193121"/>
              </p:ext>
            </p:extLst>
          </p:nvPr>
        </p:nvGraphicFramePr>
        <p:xfrm>
          <a:off x="1981200" y="1123950"/>
          <a:ext cx="5486400" cy="3581391"/>
        </p:xfrm>
        <a:graphic>
          <a:graphicData uri="http://schemas.openxmlformats.org/drawingml/2006/table">
            <a:tbl>
              <a:tblPr>
                <a:noFill/>
                <a:tableStyleId>{6C210BFD-0B5D-43D4-9A62-7789BEDC3EF1}</a:tableStyleId>
              </a:tblPr>
              <a:tblGrid>
                <a:gridCol w="2743200"/>
                <a:gridCol w="2743200"/>
              </a:tblGrid>
              <a:tr h="50995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r>
                        <a:rPr lang="en" baseline="0" dirty="0" smtClean="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OF EXPENSE</a:t>
                      </a:r>
                      <a:endParaRPr dirty="0"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AMOUNT</a:t>
                      </a:r>
                      <a:endParaRPr dirty="0"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995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rgbClr val="222222"/>
                          </a:solidFill>
                          <a:latin typeface="Roboto" charset="0"/>
                          <a:ea typeface="Roboto" charset="0"/>
                          <a:cs typeface="Roboto"/>
                          <a:sym typeface="Roboto"/>
                        </a:rPr>
                        <a:t>Staff</a:t>
                      </a:r>
                      <a:r>
                        <a:rPr lang="en-US" sz="1400" b="0" baseline="0" dirty="0" smtClean="0">
                          <a:solidFill>
                            <a:srgbClr val="222222"/>
                          </a:solidFill>
                          <a:latin typeface="Roboto" charset="0"/>
                          <a:ea typeface="Roboto" charset="0"/>
                          <a:cs typeface="Roboto"/>
                          <a:sym typeface="Roboto"/>
                        </a:rPr>
                        <a:t> costs</a:t>
                      </a:r>
                      <a:endParaRPr sz="1400" b="0" dirty="0">
                        <a:solidFill>
                          <a:srgbClr val="222222"/>
                        </a:solidFill>
                        <a:latin typeface="Roboto" charset="0"/>
                        <a:ea typeface="Roboto" charset="0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252 470 </a:t>
                      </a:r>
                      <a:endParaRPr sz="1400" b="0" dirty="0">
                        <a:solidFill>
                          <a:srgbClr val="222222"/>
                        </a:solidFill>
                        <a:latin typeface="Roboto" charset="0"/>
                        <a:ea typeface="Roboto" charset="0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995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rgbClr val="222222"/>
                          </a:solidFill>
                          <a:latin typeface="Roboto" charset="0"/>
                          <a:ea typeface="Roboto" charset="0"/>
                          <a:cs typeface="Roboto"/>
                          <a:sym typeface="Roboto"/>
                        </a:rPr>
                        <a:t>Equipment</a:t>
                      </a:r>
                      <a:r>
                        <a:rPr lang="en-US" sz="1400" b="0" baseline="0" dirty="0" smtClean="0">
                          <a:solidFill>
                            <a:srgbClr val="222222"/>
                          </a:solidFill>
                          <a:latin typeface="Roboto" charset="0"/>
                          <a:ea typeface="Roboto" charset="0"/>
                          <a:cs typeface="Roboto"/>
                          <a:sym typeface="Roboto"/>
                        </a:rPr>
                        <a:t> costs</a:t>
                      </a:r>
                      <a:endParaRPr sz="1400" b="0" dirty="0">
                        <a:solidFill>
                          <a:srgbClr val="222222"/>
                        </a:solidFill>
                        <a:latin typeface="Roboto" charset="0"/>
                        <a:ea typeface="Roboto" charset="0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170 000</a:t>
                      </a:r>
                      <a:endParaRPr sz="1400" b="0" dirty="0">
                        <a:solidFill>
                          <a:srgbClr val="222222"/>
                        </a:solidFill>
                        <a:latin typeface="Roboto" charset="0"/>
                        <a:ea typeface="Roboto" charset="0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384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rgbClr val="222222"/>
                          </a:solidFill>
                          <a:latin typeface="Roboto" charset="0"/>
                          <a:ea typeface="Roboto" charset="0"/>
                          <a:cs typeface="Roboto"/>
                          <a:sym typeface="Roboto"/>
                        </a:rPr>
                        <a:t>Travel</a:t>
                      </a:r>
                      <a:r>
                        <a:rPr lang="en-US" sz="1400" b="0" baseline="0" dirty="0" smtClean="0">
                          <a:solidFill>
                            <a:srgbClr val="222222"/>
                          </a:solidFill>
                          <a:latin typeface="Roboto" charset="0"/>
                          <a:ea typeface="Roboto" charset="0"/>
                          <a:cs typeface="Roboto"/>
                          <a:sym typeface="Roboto"/>
                        </a:rPr>
                        <a:t> costs</a:t>
                      </a:r>
                      <a:endParaRPr sz="1400" b="0" dirty="0">
                        <a:solidFill>
                          <a:srgbClr val="222222"/>
                        </a:solidFill>
                        <a:latin typeface="Roboto" charset="0"/>
                        <a:ea typeface="Roboto" charset="0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65 500 + 224 000</a:t>
                      </a:r>
                      <a:endParaRPr sz="1400" b="0" dirty="0">
                        <a:solidFill>
                          <a:srgbClr val="222222"/>
                        </a:solidFill>
                        <a:latin typeface="Roboto" charset="0"/>
                        <a:ea typeface="Roboto" charset="0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384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 smtClean="0">
                          <a:solidFill>
                            <a:srgbClr val="222222"/>
                          </a:solidFill>
                          <a:latin typeface="Roboto" charset="0"/>
                          <a:ea typeface="Roboto" charset="0"/>
                          <a:cs typeface="Roboto"/>
                          <a:sym typeface="Roboto"/>
                        </a:rPr>
                        <a:t>Outsorcing</a:t>
                      </a:r>
                      <a:endParaRPr lang="en-US" sz="1400" b="0" dirty="0" smtClean="0">
                        <a:solidFill>
                          <a:srgbClr val="222222"/>
                        </a:solidFill>
                        <a:latin typeface="Roboto" charset="0"/>
                        <a:ea typeface="Roboto" charset="0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50 000</a:t>
                      </a:r>
                      <a:endParaRPr sz="1400" b="0" dirty="0">
                        <a:solidFill>
                          <a:srgbClr val="222222"/>
                        </a:solidFill>
                        <a:latin typeface="Roboto" charset="0"/>
                        <a:ea typeface="Roboto" charset="0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3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rgbClr val="222222"/>
                        </a:solidFill>
                        <a:latin typeface="Roboto" charset="0"/>
                        <a:ea typeface="Roboto" charset="0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762 070</a:t>
                      </a:r>
                      <a:endParaRPr sz="1400" b="1" dirty="0">
                        <a:solidFill>
                          <a:srgbClr val="222222"/>
                        </a:solidFill>
                        <a:latin typeface="Roboto" charset="0"/>
                        <a:ea typeface="Roboto" charset="0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4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4724919" y="1276350"/>
            <a:ext cx="41904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8700"/>
                </a:solidFill>
              </a:rPr>
              <a:t/>
            </a:r>
            <a:br>
              <a:rPr lang="en" sz="6000" dirty="0" smtClean="0">
                <a:solidFill>
                  <a:srgbClr val="FF8700"/>
                </a:solidFill>
              </a:rPr>
            </a:b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1219200" y="2343150"/>
            <a:ext cx="3823200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FFFFF"/>
                </a:solidFill>
              </a:rPr>
              <a:t>Authors: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 smtClean="0">
                <a:solidFill>
                  <a:srgbClr val="FFFFFF"/>
                </a:solidFill>
              </a:rPr>
              <a:t>Aleksandra Todorovic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 smtClean="0">
                <a:solidFill>
                  <a:srgbClr val="FFFFFF"/>
                </a:solidFill>
              </a:rPr>
              <a:t>0333/2014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 smtClean="0">
                <a:solidFill>
                  <a:srgbClr val="FFFFFF"/>
                </a:solidFill>
              </a:rPr>
              <a:t>Aleksa Marusic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 smtClean="0">
                <a:solidFill>
                  <a:srgbClr val="FFFFFF"/>
                </a:solidFill>
              </a:rPr>
              <a:t>0129/2015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372341"/>
            <a:ext cx="8305800" cy="2086841"/>
          </a:xfrm>
          <a:prstGeom prst="parallelogram">
            <a:avLst>
              <a:gd name="adj" fmla="val 51555"/>
            </a:avLst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219200" y="17335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8700"/>
                </a:solidFill>
              </a:rPr>
              <a:t>Questions?</a:t>
            </a:r>
            <a:endParaRPr sz="6000" dirty="0">
              <a:solidFill>
                <a:srgbClr val="FF87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i="0" dirty="0"/>
              <a:t>At the end of the day, it isn’t where I came from. Maybe home is somewhere I’m going and never have been before</a:t>
            </a:r>
            <a:r>
              <a:rPr lang="en-US" i="0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</a:t>
            </a:r>
            <a:r>
              <a:rPr lang="en-US" i="0" dirty="0" smtClean="0"/>
              <a:t>―</a:t>
            </a:r>
            <a:r>
              <a:rPr lang="en-US" i="0" dirty="0"/>
              <a:t> </a:t>
            </a:r>
            <a:r>
              <a:rPr lang="en-US" dirty="0" err="1" smtClean="0"/>
              <a:t>Warsan</a:t>
            </a:r>
            <a:r>
              <a:rPr lang="en-US" dirty="0" smtClean="0"/>
              <a:t> Shire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Table of contents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1219200" y="12763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" dirty="0" smtClean="0"/>
              <a:t>What is IoTHome?</a:t>
            </a:r>
          </a:p>
          <a:p>
            <a:pPr indent="-457200"/>
            <a:r>
              <a:rPr lang="en" dirty="0" smtClean="0"/>
              <a:t>Motivation</a:t>
            </a:r>
          </a:p>
          <a:p>
            <a:pPr indent="-457200"/>
            <a:r>
              <a:rPr lang="en" dirty="0" smtClean="0"/>
              <a:t>Project goals</a:t>
            </a:r>
          </a:p>
          <a:p>
            <a:pPr indent="-457200"/>
            <a:r>
              <a:rPr lang="en" dirty="0" smtClean="0"/>
              <a:t>Participants</a:t>
            </a:r>
          </a:p>
          <a:p>
            <a:pPr indent="-457200"/>
            <a:r>
              <a:rPr lang="en" dirty="0" smtClean="0"/>
              <a:t>Project plan</a:t>
            </a:r>
          </a:p>
          <a:p>
            <a:pPr indent="-457200"/>
            <a:r>
              <a:rPr lang="en" dirty="0" smtClean="0"/>
              <a:t>Budget</a:t>
            </a:r>
          </a:p>
          <a:p>
            <a:pPr indent="-457200"/>
            <a:r>
              <a:rPr lang="en" dirty="0" smtClean="0"/>
              <a:t>Questions?</a:t>
            </a:r>
            <a:endParaRPr dirty="0"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 idx="4294967295"/>
          </p:nvPr>
        </p:nvSpPr>
        <p:spPr>
          <a:xfrm>
            <a:off x="1189035" y="203490"/>
            <a:ext cx="73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8700"/>
                </a:solidFill>
              </a:rPr>
              <a:t>IoTHome</a:t>
            </a:r>
            <a:endParaRPr sz="7200" dirty="0">
              <a:solidFill>
                <a:srgbClr val="FF8700"/>
              </a:solidFill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4294967295"/>
          </p:nvPr>
        </p:nvSpPr>
        <p:spPr>
          <a:xfrm>
            <a:off x="577444" y="1761030"/>
            <a:ext cx="590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sr-Cyrl-CS" sz="2400" dirty="0"/>
              <a:t>Smart home system using </a:t>
            </a:r>
            <a:r>
              <a:rPr lang="en-US" sz="2400" dirty="0"/>
              <a:t>the Internet of Things </a:t>
            </a:r>
            <a:endParaRPr lang="en-US" sz="2400" dirty="0" smtClean="0"/>
          </a:p>
          <a:p>
            <a:pPr marL="342900" indent="-342900"/>
            <a:r>
              <a:rPr lang="en-US" sz="2400" dirty="0" smtClean="0"/>
              <a:t>Call: </a:t>
            </a:r>
            <a:r>
              <a:rPr lang="sr-Cyrl-CS" sz="2400" dirty="0"/>
              <a:t>H2020-IOT-2017 </a:t>
            </a:r>
            <a:r>
              <a:rPr lang="en-US" sz="2400" dirty="0"/>
              <a:t>R&amp;I on </a:t>
            </a:r>
            <a:r>
              <a:rPr lang="en-US" sz="2400" dirty="0" err="1"/>
              <a:t>IoT</a:t>
            </a:r>
            <a:r>
              <a:rPr lang="en-US" sz="2400" dirty="0"/>
              <a:t> integration and </a:t>
            </a:r>
            <a:r>
              <a:rPr lang="en-US" sz="2400" dirty="0" smtClean="0"/>
              <a:t>platforms</a:t>
            </a:r>
          </a:p>
          <a:p>
            <a:pPr marL="342900" indent="-342900"/>
            <a:r>
              <a:rPr lang="en-US" sz="2400" dirty="0" smtClean="0"/>
              <a:t>Project start date:	</a:t>
            </a:r>
            <a:r>
              <a:rPr lang="ru-RU" sz="2400" dirty="0"/>
              <a:t>1.7.2018.</a:t>
            </a:r>
            <a:endParaRPr lang="en-US" sz="2400" dirty="0" smtClean="0"/>
          </a:p>
          <a:p>
            <a:pPr marL="342900" indent="-342900"/>
            <a:r>
              <a:rPr lang="en-US" sz="2400" dirty="0" smtClean="0"/>
              <a:t>Project end date:		</a:t>
            </a:r>
            <a:r>
              <a:rPr lang="sr-Cyrl-RS" sz="2400" dirty="0"/>
              <a:t>1.6</a:t>
            </a:r>
            <a:r>
              <a:rPr lang="ru-RU" sz="2400" dirty="0" smtClean="0"/>
              <a:t>.2021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/>
            <a:endParaRPr sz="2400" dirty="0"/>
          </a:p>
        </p:txBody>
      </p:sp>
      <p:grpSp>
        <p:nvGrpSpPr>
          <p:cNvPr id="148" name="Shape 148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49" name="Shape 1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2" name="Shape 15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Shape 156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Motivation</a:t>
            </a:r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dirty="0" smtClean="0"/>
              <a:t>Development of smarter application and services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-US" dirty="0" smtClean="0"/>
              <a:t>O</a:t>
            </a:r>
            <a:r>
              <a:rPr lang="en" dirty="0" smtClean="0"/>
              <a:t>pen IoT ecosystem and platforms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dirty="0" smtClean="0"/>
              <a:t>Integration and cooperation of different platforms and devices </a:t>
            </a:r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goals</a:t>
            </a:r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-US" dirty="0" smtClean="0"/>
              <a:t>Easier human life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dirty="0" smtClean="0"/>
              <a:t>More eficient energy consumption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dirty="0" smtClean="0"/>
              <a:t>Easier security control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86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Participants</a:t>
            </a:r>
            <a:endParaRPr dirty="0"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ETF Belgrade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Serbia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55" name="Shape 255"/>
          <p:cNvSpPr txBox="1">
            <a:spLocks noGrp="1"/>
          </p:cNvSpPr>
          <p:nvPr>
            <p:ph type="body" idx="2"/>
          </p:nvPr>
        </p:nvSpPr>
        <p:spPr>
          <a:xfrm>
            <a:off x="3652188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Schneider Electric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Serbia</a:t>
            </a:r>
            <a:endParaRPr sz="1200" dirty="0"/>
          </a:p>
        </p:txBody>
      </p:sp>
      <p:sp>
        <p:nvSpPr>
          <p:cNvPr id="256" name="Shape 256"/>
          <p:cNvSpPr txBox="1">
            <a:spLocks noGrp="1"/>
          </p:cNvSpPr>
          <p:nvPr>
            <p:ph type="body" idx="3"/>
          </p:nvPr>
        </p:nvSpPr>
        <p:spPr>
          <a:xfrm>
            <a:off x="6199476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Aegis Defence Services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Hungary</a:t>
            </a:r>
            <a:endParaRPr sz="1200" dirty="0"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Miele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Czech Republic</a:t>
            </a:r>
            <a:endParaRPr sz="1200" dirty="0"/>
          </a:p>
        </p:txBody>
      </p:sp>
      <p:sp>
        <p:nvSpPr>
          <p:cNvPr id="259" name="Shape 259"/>
          <p:cNvSpPr txBox="1">
            <a:spLocks noGrp="1"/>
          </p:cNvSpPr>
          <p:nvPr>
            <p:ph type="body" idx="2"/>
          </p:nvPr>
        </p:nvSpPr>
        <p:spPr>
          <a:xfrm>
            <a:off x="3652188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ETH Warsaw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Poland</a:t>
            </a:r>
            <a:endParaRPr sz="1200" dirty="0"/>
          </a:p>
        </p:txBody>
      </p:sp>
      <p:sp>
        <p:nvSpPr>
          <p:cNvPr id="260" name="Shape 260"/>
          <p:cNvSpPr txBox="1">
            <a:spLocks noGrp="1"/>
          </p:cNvSpPr>
          <p:nvPr>
            <p:ph type="body" idx="3"/>
          </p:nvPr>
        </p:nvSpPr>
        <p:spPr>
          <a:xfrm>
            <a:off x="6199476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Vinci 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Romania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plan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43941" y="2857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WorkPackages</a:t>
            </a:r>
            <a:endParaRPr dirty="0"/>
          </a:p>
        </p:txBody>
      </p:sp>
      <p:sp>
        <p:nvSpPr>
          <p:cNvPr id="245" name="Shape 245"/>
          <p:cNvSpPr/>
          <p:nvPr/>
        </p:nvSpPr>
        <p:spPr>
          <a:xfrm>
            <a:off x="103909" y="1352550"/>
            <a:ext cx="2971800" cy="83820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Preparation</a:t>
            </a:r>
            <a:endParaRPr sz="1800" dirty="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020291" y="1352550"/>
            <a:ext cx="2971800" cy="83820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5992091" y="1352550"/>
            <a:ext cx="2937164" cy="83820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QA &amp; review</a:t>
            </a:r>
          </a:p>
        </p:txBody>
      </p:sp>
      <p:sp>
        <p:nvSpPr>
          <p:cNvPr id="7" name="Shape 174"/>
          <p:cNvSpPr txBox="1">
            <a:spLocks/>
          </p:cNvSpPr>
          <p:nvPr/>
        </p:nvSpPr>
        <p:spPr>
          <a:xfrm>
            <a:off x="103909" y="2343150"/>
            <a:ext cx="2791691" cy="2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Clr>
                <a:srgbClr val="FF8700"/>
              </a:buClr>
              <a:buFont typeface="Arial" pitchFamily="34" charset="0"/>
              <a:buChar char="►"/>
            </a:pPr>
            <a:r>
              <a:rPr lang="en-US" b="1" dirty="0" smtClean="0"/>
              <a:t>WP1	</a:t>
            </a:r>
            <a:r>
              <a:rPr lang="en-US" dirty="0" smtClean="0"/>
              <a:t>Market analysis</a:t>
            </a:r>
            <a:endParaRPr lang="en-US" b="1" dirty="0" smtClean="0"/>
          </a:p>
          <a:p>
            <a:pPr marL="285750" indent="-285750">
              <a:spcBef>
                <a:spcPts val="600"/>
              </a:spcBef>
              <a:buClr>
                <a:srgbClr val="FF8700"/>
              </a:buClr>
              <a:buFont typeface="Arial" pitchFamily="34" charset="0"/>
              <a:buChar char="►"/>
            </a:pPr>
            <a:r>
              <a:rPr lang="en-US" b="1" dirty="0" smtClean="0"/>
              <a:t>WP2	</a:t>
            </a:r>
            <a:r>
              <a:rPr lang="en-US" dirty="0" smtClean="0"/>
              <a:t>User requirements analysis</a:t>
            </a:r>
            <a:endParaRPr lang="en-US" b="1" dirty="0" smtClean="0"/>
          </a:p>
          <a:p>
            <a:pPr marL="285750" indent="-285750">
              <a:spcBef>
                <a:spcPts val="600"/>
              </a:spcBef>
              <a:buClr>
                <a:srgbClr val="FF8700"/>
              </a:buClr>
              <a:buFont typeface="Arial" pitchFamily="34" charset="0"/>
              <a:buChar char="►"/>
            </a:pPr>
            <a:r>
              <a:rPr lang="en-US" b="1" dirty="0" smtClean="0"/>
              <a:t>WP3	</a:t>
            </a:r>
            <a:r>
              <a:rPr lang="en-US" dirty="0" smtClean="0"/>
              <a:t>System design</a:t>
            </a:r>
            <a:endParaRPr lang="en-US" b="1" dirty="0" smtClean="0"/>
          </a:p>
          <a:p>
            <a:pPr marL="285750" indent="-285750">
              <a:spcBef>
                <a:spcPts val="600"/>
              </a:spcBef>
              <a:buClr>
                <a:srgbClr val="FF8700"/>
              </a:buClr>
              <a:buFont typeface="Arial" pitchFamily="34" charset="0"/>
              <a:buChar char="►"/>
            </a:pPr>
            <a:r>
              <a:rPr lang="en-US" b="1" dirty="0" smtClean="0"/>
              <a:t>WP4	</a:t>
            </a:r>
            <a:r>
              <a:rPr lang="en-US" dirty="0" smtClean="0"/>
              <a:t>Architecture modeling</a:t>
            </a:r>
            <a:endParaRPr lang="en-US" b="1" dirty="0" smtClean="0"/>
          </a:p>
          <a:p>
            <a:pPr marL="285750" indent="-285750">
              <a:spcBef>
                <a:spcPts val="600"/>
              </a:spcBef>
              <a:buClr>
                <a:srgbClr val="FF8700"/>
              </a:buClr>
              <a:buFont typeface="Arial" pitchFamily="34" charset="0"/>
              <a:buChar char="►"/>
            </a:pPr>
            <a:endParaRPr lang="en-US" b="1" dirty="0"/>
          </a:p>
          <a:p>
            <a:pPr>
              <a:spcBef>
                <a:spcPts val="600"/>
              </a:spcBef>
            </a:pPr>
            <a:endParaRPr lang="en-US" b="1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8" name="Shape 174"/>
          <p:cNvSpPr txBox="1">
            <a:spLocks/>
          </p:cNvSpPr>
          <p:nvPr/>
        </p:nvSpPr>
        <p:spPr>
          <a:xfrm>
            <a:off x="3020291" y="2343150"/>
            <a:ext cx="2791691" cy="255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Clr>
                <a:srgbClr val="FF8700"/>
              </a:buClr>
              <a:buFont typeface="Arial" pitchFamily="34" charset="0"/>
              <a:buChar char="►"/>
            </a:pPr>
            <a:r>
              <a:rPr lang="en-US" b="1" dirty="0" smtClean="0"/>
              <a:t>WP5	</a:t>
            </a:r>
            <a:r>
              <a:rPr lang="en-US" dirty="0" smtClean="0"/>
              <a:t>Software implementation</a:t>
            </a:r>
            <a:endParaRPr lang="en-US" b="1" dirty="0" smtClean="0"/>
          </a:p>
          <a:p>
            <a:pPr marL="285750" indent="-285750">
              <a:spcBef>
                <a:spcPts val="600"/>
              </a:spcBef>
              <a:buClr>
                <a:srgbClr val="FF8700"/>
              </a:buClr>
              <a:buFont typeface="Arial" pitchFamily="34" charset="0"/>
              <a:buChar char="►"/>
            </a:pPr>
            <a:r>
              <a:rPr lang="en-US" b="1" dirty="0" smtClean="0"/>
              <a:t>WP6</a:t>
            </a:r>
            <a:r>
              <a:rPr lang="en-US" dirty="0" smtClean="0"/>
              <a:t>	Software integration</a:t>
            </a:r>
            <a:endParaRPr lang="en-US" b="1" dirty="0" smtClean="0"/>
          </a:p>
          <a:p>
            <a:pPr marL="285750" indent="-285750">
              <a:spcBef>
                <a:spcPts val="600"/>
              </a:spcBef>
              <a:buClr>
                <a:srgbClr val="FF8700"/>
              </a:buClr>
              <a:buFont typeface="Arial" pitchFamily="34" charset="0"/>
              <a:buChar char="►"/>
            </a:pPr>
            <a:r>
              <a:rPr lang="en-US" b="1" dirty="0" smtClean="0"/>
              <a:t>WP7	</a:t>
            </a:r>
            <a:r>
              <a:rPr lang="en-US" dirty="0" smtClean="0"/>
              <a:t>System testing</a:t>
            </a:r>
            <a:endParaRPr lang="en-US" b="1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9" name="Shape 174"/>
          <p:cNvSpPr txBox="1">
            <a:spLocks/>
          </p:cNvSpPr>
          <p:nvPr/>
        </p:nvSpPr>
        <p:spPr>
          <a:xfrm>
            <a:off x="5992091" y="2343150"/>
            <a:ext cx="2791691" cy="2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Clr>
                <a:srgbClr val="FF8700"/>
              </a:buClr>
              <a:buFont typeface="Arial" pitchFamily="34" charset="0"/>
              <a:buChar char="►"/>
            </a:pPr>
            <a:r>
              <a:rPr lang="en-US" b="1" dirty="0" smtClean="0"/>
              <a:t>WP8</a:t>
            </a:r>
            <a:r>
              <a:rPr lang="en-US" dirty="0" smtClean="0"/>
              <a:t>	Promotion and marketing</a:t>
            </a:r>
            <a:endParaRPr lang="en-US" b="1" dirty="0" smtClean="0"/>
          </a:p>
          <a:p>
            <a:pPr marL="285750" indent="-285750">
              <a:spcBef>
                <a:spcPts val="600"/>
              </a:spcBef>
              <a:buClr>
                <a:srgbClr val="FF8700"/>
              </a:buClr>
              <a:buFont typeface="Arial" pitchFamily="34" charset="0"/>
              <a:buChar char="►"/>
            </a:pPr>
            <a:r>
              <a:rPr lang="en-US" b="1" dirty="0" smtClean="0"/>
              <a:t>WP9	</a:t>
            </a:r>
            <a:r>
              <a:rPr lang="en-US" dirty="0" smtClean="0"/>
              <a:t>Evaluation and </a:t>
            </a:r>
            <a:r>
              <a:rPr lang="en-US" dirty="0" err="1" smtClean="0"/>
              <a:t>dissimination</a:t>
            </a:r>
            <a:endParaRPr lang="en-US" b="1" dirty="0" smtClean="0"/>
          </a:p>
          <a:p>
            <a:pPr marL="285750" indent="-285750">
              <a:spcBef>
                <a:spcPts val="600"/>
              </a:spcBef>
              <a:buClr>
                <a:srgbClr val="FF8700"/>
              </a:buClr>
              <a:buFont typeface="Arial" pitchFamily="34" charset="0"/>
              <a:buChar char="►"/>
            </a:pPr>
            <a:r>
              <a:rPr lang="en-US" b="1" dirty="0" smtClean="0"/>
              <a:t>WP10	</a:t>
            </a:r>
            <a:r>
              <a:rPr lang="en-US" dirty="0" smtClean="0"/>
              <a:t>Project management</a:t>
            </a:r>
            <a:endParaRPr lang="en-US" b="1" dirty="0" smtClean="0"/>
          </a:p>
          <a:p>
            <a:pPr marL="285750" indent="-285750">
              <a:spcBef>
                <a:spcPts val="600"/>
              </a:spcBef>
              <a:buClr>
                <a:srgbClr val="FF8700"/>
              </a:buClr>
              <a:buFont typeface="Arial" pitchFamily="34" charset="0"/>
              <a:buChar char="►"/>
            </a:pPr>
            <a:endParaRPr lang="en-US" b="1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248</Words>
  <Application>Microsoft Office PowerPoint</Application>
  <PresentationFormat>On-screen Show (16:9)</PresentationFormat>
  <Paragraphs>114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Roboto</vt:lpstr>
      <vt:lpstr>Dosis</vt:lpstr>
      <vt:lpstr>William template</vt:lpstr>
      <vt:lpstr>IoTHome  </vt:lpstr>
      <vt:lpstr>PowerPoint Presentation</vt:lpstr>
      <vt:lpstr>Table of contents</vt:lpstr>
      <vt:lpstr>IoTHome</vt:lpstr>
      <vt:lpstr>Motivation</vt:lpstr>
      <vt:lpstr>Project goals</vt:lpstr>
      <vt:lpstr>Participants</vt:lpstr>
      <vt:lpstr>Project plan</vt:lpstr>
      <vt:lpstr>WorkPackages</vt:lpstr>
      <vt:lpstr>Important milestones</vt:lpstr>
      <vt:lpstr>Basic architecture</vt:lpstr>
      <vt:lpstr>System functionality</vt:lpstr>
      <vt:lpstr>PowerPoint Presentation</vt:lpstr>
      <vt:lpstr>762,070</vt:lpstr>
      <vt:lpstr>Budget</vt:lpstr>
      <vt:lpstr> 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IoTHome</dc:title>
  <dc:creator>Aleksandra</dc:creator>
  <cp:lastModifiedBy>Aleksandra Todorovic</cp:lastModifiedBy>
  <cp:revision>13</cp:revision>
  <dcterms:modified xsi:type="dcterms:W3CDTF">2018-07-08T14:59:32Z</dcterms:modified>
</cp:coreProperties>
</file>