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92" r:id="rId4"/>
    <p:sldId id="259" r:id="rId5"/>
    <p:sldId id="260" r:id="rId6"/>
    <p:sldId id="261" r:id="rId7"/>
    <p:sldId id="290" r:id="rId8"/>
    <p:sldId id="291" r:id="rId9"/>
    <p:sldId id="262" r:id="rId10"/>
    <p:sldId id="263" r:id="rId11"/>
    <p:sldId id="264" r:id="rId12"/>
    <p:sldId id="265" r:id="rId13"/>
    <p:sldId id="288" r:id="rId14"/>
    <p:sldId id="266" r:id="rId15"/>
    <p:sldId id="268" r:id="rId16"/>
    <p:sldId id="267" r:id="rId17"/>
    <p:sldId id="289" r:id="rId18"/>
    <p:sldId id="269" r:id="rId19"/>
    <p:sldId id="272" r:id="rId20"/>
    <p:sldId id="273" r:id="rId21"/>
    <p:sldId id="275" r:id="rId22"/>
    <p:sldId id="276" r:id="rId23"/>
    <p:sldId id="277" r:id="rId24"/>
    <p:sldId id="282" r:id="rId25"/>
    <p:sldId id="281" r:id="rId26"/>
    <p:sldId id="278" r:id="rId27"/>
    <p:sldId id="294" r:id="rId28"/>
    <p:sldId id="293" r:id="rId29"/>
    <p:sldId id="279" r:id="rId30"/>
    <p:sldId id="283" r:id="rId31"/>
    <p:sldId id="285" r:id="rId32"/>
    <p:sldId id="28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59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01934-28AC-4E08-BA16-00E128A59A3F}" type="datetimeFigureOut">
              <a:rPr lang="en-GB" smtClean="0"/>
              <a:t>01/06/2018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A0AB-21A2-438E-89E7-7EFF93998A61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01934-28AC-4E08-BA16-00E128A59A3F}" type="datetimeFigureOut">
              <a:rPr lang="en-GB" smtClean="0"/>
              <a:t>01/06/2018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A0AB-21A2-438E-89E7-7EFF93998A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01934-28AC-4E08-BA16-00E128A59A3F}" type="datetimeFigureOut">
              <a:rPr lang="en-GB" smtClean="0"/>
              <a:t>01/06/2018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A0AB-21A2-438E-89E7-7EFF93998A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01934-28AC-4E08-BA16-00E128A59A3F}" type="datetimeFigureOut">
              <a:rPr lang="en-GB" smtClean="0"/>
              <a:t>01/06/2018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A0AB-21A2-438E-89E7-7EFF93998A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01934-28AC-4E08-BA16-00E128A59A3F}" type="datetimeFigureOut">
              <a:rPr lang="en-GB" smtClean="0"/>
              <a:t>01/06/2018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A0AB-21A2-438E-89E7-7EFF93998A61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01934-28AC-4E08-BA16-00E128A59A3F}" type="datetimeFigureOut">
              <a:rPr lang="en-GB" smtClean="0"/>
              <a:t>01/06/2018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A0AB-21A2-438E-89E7-7EFF93998A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01934-28AC-4E08-BA16-00E128A59A3F}" type="datetimeFigureOut">
              <a:rPr lang="en-GB" smtClean="0"/>
              <a:t>01/06/2018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A0AB-21A2-438E-89E7-7EFF93998A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01934-28AC-4E08-BA16-00E128A59A3F}" type="datetimeFigureOut">
              <a:rPr lang="en-GB" smtClean="0"/>
              <a:t>01/06/2018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A0AB-21A2-438E-89E7-7EFF93998A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01934-28AC-4E08-BA16-00E128A59A3F}" type="datetimeFigureOut">
              <a:rPr lang="en-GB" smtClean="0"/>
              <a:t>01/06/2018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A0AB-21A2-438E-89E7-7EFF93998A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01934-28AC-4E08-BA16-00E128A59A3F}" type="datetimeFigureOut">
              <a:rPr lang="en-GB" smtClean="0"/>
              <a:t>01/06/2018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A0AB-21A2-438E-89E7-7EFF93998A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01934-28AC-4E08-BA16-00E128A59A3F}" type="datetimeFigureOut">
              <a:rPr lang="en-GB" smtClean="0"/>
              <a:t>01/06/2018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B07BA0AB-21A2-438E-89E7-7EFF93998A61}" type="slidenum">
              <a:rPr lang="en-GB" smtClean="0"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4101934-28AC-4E08-BA16-00E128A59A3F}" type="datetimeFigureOut">
              <a:rPr lang="en-GB" smtClean="0"/>
              <a:t>01/06/2018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07BA0AB-21A2-438E-89E7-7EFF93998A61}" type="slidenum">
              <a:rPr lang="en-GB" smtClean="0"/>
              <a:t>‹#›</a:t>
            </a:fld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odoc.org/github.com/hyperledger/fabric/core/chaincode/shim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odoc.org/" TargetMode="External"/><Relationship Id="rId2" Type="http://schemas.openxmlformats.org/officeDocument/2006/relationships/hyperlink" Target="https://golang.org/doc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ur.golang.org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E93C8-1FA2-4FD9-A8EC-4616A1D039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HyperLedger</a:t>
            </a:r>
            <a:r>
              <a:rPr lang="en-GB" dirty="0"/>
              <a:t> Fabric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F192DE-111F-42CD-9962-A92A20BE02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Deep dive</a:t>
            </a:r>
          </a:p>
        </p:txBody>
      </p:sp>
    </p:spTree>
    <p:extLst>
      <p:ext uri="{BB962C8B-B14F-4D97-AF65-F5344CB8AC3E}">
        <p14:creationId xmlns:p14="http://schemas.microsoft.com/office/powerpoint/2010/main" val="3300232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1CEE7-B776-4BCD-9278-2D290961E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- Functions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B6F50-243C-43CF-9097-773141790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func</a:t>
            </a:r>
            <a:r>
              <a:rPr lang="en-GB" dirty="0"/>
              <a:t> add(</a:t>
            </a:r>
            <a:r>
              <a:rPr lang="en-GB" dirty="0">
                <a:solidFill>
                  <a:srgbClr val="FF0000"/>
                </a:solidFill>
              </a:rPr>
              <a:t>x int, y int</a:t>
            </a:r>
            <a:r>
              <a:rPr lang="en-GB" dirty="0"/>
              <a:t>) </a:t>
            </a:r>
            <a:r>
              <a:rPr lang="en-GB" dirty="0">
                <a:solidFill>
                  <a:schemeClr val="accent1"/>
                </a:solidFill>
              </a:rPr>
              <a:t>int</a:t>
            </a:r>
            <a:r>
              <a:rPr lang="en-GB" dirty="0"/>
              <a:t> {</a:t>
            </a:r>
          </a:p>
          <a:p>
            <a:pPr marL="0" indent="0">
              <a:buNone/>
            </a:pPr>
            <a:r>
              <a:rPr lang="en-GB" dirty="0"/>
              <a:t>	return x + y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r>
              <a:rPr lang="en-US" dirty="0"/>
              <a:t>// add(x, y int) also possible</a:t>
            </a:r>
          </a:p>
          <a:p>
            <a:pPr marL="0" indent="0">
              <a:buNone/>
            </a:pPr>
            <a:r>
              <a:rPr lang="en-US" dirty="0"/>
              <a:t>//</a:t>
            </a:r>
            <a:r>
              <a:rPr lang="pt-BR" dirty="0"/>
              <a:t> var i, j int = 1, 2</a:t>
            </a:r>
            <a:endParaRPr lang="en-GB" dirty="0"/>
          </a:p>
          <a:p>
            <a:pPr marL="0" indent="0">
              <a:buNone/>
            </a:pPr>
            <a:r>
              <a:rPr lang="en-GB" dirty="0" err="1"/>
              <a:t>func</a:t>
            </a:r>
            <a:r>
              <a:rPr lang="en-GB" dirty="0"/>
              <a:t> main() {</a:t>
            </a:r>
          </a:p>
          <a:p>
            <a:pPr marL="0" indent="0">
              <a:buNone/>
            </a:pPr>
            <a:r>
              <a:rPr lang="en-US" dirty="0"/>
              <a:t>	var result = </a:t>
            </a:r>
            <a:r>
              <a:rPr lang="en-GB" dirty="0">
                <a:solidFill>
                  <a:srgbClr val="00B050"/>
                </a:solidFill>
              </a:rPr>
              <a:t>add(42, 13)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	var resultPlus5 = result + 5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fmt.Printf</a:t>
            </a:r>
            <a:r>
              <a:rPr lang="en-GB" dirty="0"/>
              <a:t>("Result is %d, %d", result, resultPlus5)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Return type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Function arguments</a:t>
            </a:r>
            <a:endParaRPr lang="en-GB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Function call</a:t>
            </a:r>
            <a:endParaRPr lang="en-GB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663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323F7-1CFF-4AC4-876A-D01BE62E8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- Loops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980EB-DEA7-4E97-B6DF-3A455F1AF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9866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endParaRPr lang="en-US" sz="2400" b="1" dirty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rgbClr val="00B0F0"/>
                </a:solidFill>
              </a:rPr>
              <a:t>	</a:t>
            </a:r>
            <a:r>
              <a:rPr lang="en-US" dirty="0"/>
              <a:t>for i := 0; i &lt; 10; i++ {			</a:t>
            </a:r>
          </a:p>
          <a:p>
            <a:pPr marL="457200" lvl="1" indent="0">
              <a:buNone/>
            </a:pPr>
            <a:r>
              <a:rPr lang="en-US" dirty="0"/>
              <a:t>		sum += i</a:t>
            </a:r>
          </a:p>
          <a:p>
            <a:pPr marL="457200" lvl="1" indent="0">
              <a:buNone/>
            </a:pPr>
            <a:r>
              <a:rPr lang="en-US" dirty="0"/>
              <a:t>	}</a:t>
            </a:r>
          </a:p>
          <a:p>
            <a:pPr marL="914400" lvl="2" indent="0">
              <a:buNone/>
            </a:pPr>
            <a:r>
              <a:rPr lang="en-US" sz="2400" dirty="0"/>
              <a:t>						</a:t>
            </a:r>
            <a:r>
              <a:rPr lang="en-US" sz="2400" dirty="0">
                <a:solidFill>
                  <a:srgbClr val="7030A0"/>
                </a:solidFill>
              </a:rPr>
              <a:t>Forever loop </a:t>
            </a:r>
          </a:p>
          <a:p>
            <a:pPr marL="3657600" lvl="8" indent="0" algn="ctr">
              <a:buNone/>
            </a:pPr>
            <a:r>
              <a:rPr lang="en-US" sz="2400" dirty="0"/>
              <a:t>for {</a:t>
            </a:r>
          </a:p>
          <a:p>
            <a:pPr marL="3657600" lvl="8" indent="0" algn="ctr">
              <a:buNone/>
            </a:pPr>
            <a:r>
              <a:rPr lang="en-US" sz="2400" dirty="0"/>
              <a:t>}</a:t>
            </a:r>
            <a:endParaRPr lang="en-US" sz="2400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B0F0"/>
                </a:solidFill>
              </a:rPr>
              <a:t>	No while loop</a:t>
            </a:r>
          </a:p>
          <a:p>
            <a:pPr marL="0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dirty="0"/>
              <a:t>	for sum &lt; 1000 {					</a:t>
            </a:r>
          </a:p>
          <a:p>
            <a:pPr marL="457200" lvl="1" indent="0">
              <a:buNone/>
            </a:pPr>
            <a:r>
              <a:rPr lang="en-US" dirty="0"/>
              <a:t>		sum += sum</a:t>
            </a:r>
          </a:p>
          <a:p>
            <a:pPr marL="457200" lvl="1" indent="0">
              <a:buNone/>
            </a:pPr>
            <a:r>
              <a:rPr lang="en-US" dirty="0"/>
              <a:t>	}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		</a:t>
            </a:r>
          </a:p>
          <a:p>
            <a:pPr marL="457200" lvl="1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76954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8866B-DCEF-47AC-BE39-1DB69B729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– If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555C3-6880-42DF-A0DE-860FC9C1F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n % 2 == 0 {</a:t>
            </a:r>
          </a:p>
          <a:p>
            <a:pPr marL="0" indent="0">
              <a:buNone/>
            </a:pPr>
            <a:r>
              <a:rPr lang="en-US" dirty="0"/>
              <a:t>       	</a:t>
            </a:r>
            <a:r>
              <a:rPr lang="en-US" dirty="0" err="1"/>
              <a:t>fmt.Printf</a:t>
            </a:r>
            <a:r>
              <a:rPr lang="en-US" dirty="0"/>
              <a:t>(“%d is an even </a:t>
            </a:r>
            <a:r>
              <a:rPr lang="en-US" dirty="0" err="1"/>
              <a:t>number”,n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    } else {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fmt.Printf</a:t>
            </a:r>
            <a:r>
              <a:rPr lang="en-US" dirty="0"/>
              <a:t>(“%d is an odd </a:t>
            </a:r>
            <a:r>
              <a:rPr lang="en-US" dirty="0" err="1"/>
              <a:t>number”,n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 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</a:t>
            </a:r>
            <a:r>
              <a:rPr lang="en-US" dirty="0" err="1"/>
              <a:t>constuct</a:t>
            </a:r>
            <a:r>
              <a:rPr lang="en-US" dirty="0"/>
              <a:t> is like the one in other programming languages</a:t>
            </a:r>
          </a:p>
          <a:p>
            <a:r>
              <a:rPr lang="en-US" dirty="0"/>
              <a:t>Brackets around conditional expression are optional</a:t>
            </a:r>
          </a:p>
          <a:p>
            <a:r>
              <a:rPr lang="en-US" dirty="0"/>
              <a:t>} needs to be in the same line as else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337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8866B-DCEF-47AC-BE39-1DB69B729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– Switch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555C3-6880-42DF-A0DE-860FC9C1F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200" dirty="0"/>
              <a:t>    </a:t>
            </a:r>
            <a:r>
              <a:rPr lang="en-US" sz="2200" dirty="0" err="1"/>
              <a:t>fmt.Print</a:t>
            </a:r>
            <a:r>
              <a:rPr lang="en-US" sz="2200" dirty="0"/>
              <a:t>("Go runs on ")</a:t>
            </a:r>
          </a:p>
          <a:p>
            <a:pPr marL="0" indent="0">
              <a:buNone/>
            </a:pPr>
            <a:r>
              <a:rPr lang="en-US" sz="2200" dirty="0"/>
              <a:t>    //</a:t>
            </a:r>
            <a:r>
              <a:rPr lang="en-US" sz="2200" dirty="0" err="1"/>
              <a:t>os</a:t>
            </a:r>
            <a:r>
              <a:rPr lang="en-US" sz="2200" dirty="0"/>
              <a:t>:=</a:t>
            </a:r>
            <a:r>
              <a:rPr lang="en-US" sz="2200" dirty="0" err="1"/>
              <a:t>runtime.GOOS</a:t>
            </a:r>
            <a:r>
              <a:rPr lang="en-US" sz="2200" dirty="0"/>
              <a:t>; is done just before switch</a:t>
            </a:r>
          </a:p>
          <a:p>
            <a:pPr marL="0" indent="0">
              <a:buNone/>
            </a:pPr>
            <a:r>
              <a:rPr lang="en-US" sz="2200" dirty="0"/>
              <a:t>    switch </a:t>
            </a:r>
            <a:r>
              <a:rPr lang="en-US" sz="2200" dirty="0" err="1"/>
              <a:t>os</a:t>
            </a:r>
            <a:r>
              <a:rPr lang="en-US" sz="2200" dirty="0"/>
              <a:t> := </a:t>
            </a:r>
            <a:r>
              <a:rPr lang="en-US" sz="2200" dirty="0" err="1"/>
              <a:t>runtime.GOOS</a:t>
            </a:r>
            <a:r>
              <a:rPr lang="en-US" sz="2200" dirty="0"/>
              <a:t>; </a:t>
            </a:r>
            <a:r>
              <a:rPr lang="en-US" sz="2200" dirty="0" err="1"/>
              <a:t>os</a:t>
            </a:r>
            <a:r>
              <a:rPr lang="en-US" sz="2200" dirty="0"/>
              <a:t> {</a:t>
            </a:r>
          </a:p>
          <a:p>
            <a:pPr marL="0" indent="0">
              <a:buNone/>
            </a:pPr>
            <a:r>
              <a:rPr lang="en-US" sz="2200" dirty="0"/>
              <a:t>    case "</a:t>
            </a:r>
            <a:r>
              <a:rPr lang="en-US" sz="2200" dirty="0" err="1"/>
              <a:t>darwin</a:t>
            </a:r>
            <a:r>
              <a:rPr lang="en-US" sz="2200" dirty="0"/>
              <a:t>":</a:t>
            </a:r>
          </a:p>
          <a:p>
            <a:pPr marL="0" indent="0">
              <a:buNone/>
            </a:pPr>
            <a:r>
              <a:rPr lang="en-US" sz="2200" dirty="0"/>
              <a:t>        </a:t>
            </a:r>
            <a:r>
              <a:rPr lang="en-US" sz="2200" dirty="0" err="1"/>
              <a:t>fmt.Println</a:t>
            </a:r>
            <a:r>
              <a:rPr lang="en-US" sz="2200" dirty="0"/>
              <a:t>("OS X.")</a:t>
            </a:r>
          </a:p>
          <a:p>
            <a:pPr marL="0" indent="0">
              <a:buNone/>
            </a:pPr>
            <a:r>
              <a:rPr lang="en-US" sz="2200" dirty="0"/>
              <a:t>    case "</a:t>
            </a:r>
            <a:r>
              <a:rPr lang="en-US" sz="2200" dirty="0" err="1"/>
              <a:t>linux</a:t>
            </a:r>
            <a:r>
              <a:rPr lang="en-US" sz="2200" dirty="0"/>
              <a:t>":</a:t>
            </a:r>
          </a:p>
          <a:p>
            <a:pPr marL="0" indent="0">
              <a:buNone/>
            </a:pPr>
            <a:r>
              <a:rPr lang="en-US" sz="2200" dirty="0"/>
              <a:t>        </a:t>
            </a:r>
            <a:r>
              <a:rPr lang="en-US" sz="2200" dirty="0" err="1"/>
              <a:t>fmt.Println</a:t>
            </a:r>
            <a:r>
              <a:rPr lang="en-US" sz="2200" dirty="0"/>
              <a:t>("Linux.")</a:t>
            </a:r>
          </a:p>
          <a:p>
            <a:pPr marL="0" indent="0">
              <a:buNone/>
            </a:pPr>
            <a:r>
              <a:rPr lang="en-US" sz="2200" dirty="0"/>
              <a:t>    default:</a:t>
            </a:r>
          </a:p>
          <a:p>
            <a:pPr marL="0" indent="0">
              <a:buNone/>
            </a:pPr>
            <a:r>
              <a:rPr lang="en-US" sz="2200" dirty="0"/>
              <a:t>        </a:t>
            </a:r>
            <a:r>
              <a:rPr lang="en-US" sz="2200" dirty="0" err="1"/>
              <a:t>fmt.Printf</a:t>
            </a:r>
            <a:r>
              <a:rPr lang="en-US" sz="2200" dirty="0"/>
              <a:t>("%s.", </a:t>
            </a:r>
            <a:r>
              <a:rPr lang="en-US" sz="2200" dirty="0" err="1"/>
              <a:t>os</a:t>
            </a:r>
            <a:r>
              <a:rPr lang="en-US" sz="2200" dirty="0"/>
              <a:t>)</a:t>
            </a:r>
          </a:p>
          <a:p>
            <a:pPr marL="0" indent="0">
              <a:buNone/>
            </a:pPr>
            <a:r>
              <a:rPr lang="en-US" sz="2200" dirty="0"/>
              <a:t>    }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dirty="0"/>
              <a:t>No need to break in every case like in other languages</a:t>
            </a:r>
          </a:p>
          <a:p>
            <a:r>
              <a:rPr lang="en-US" dirty="0"/>
              <a:t>Case expressions don’t have to be constants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071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0C6BE-02C7-4624-A4FD-EB1462614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- Pointers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79B8A-463A-4785-A240-FDD011D7A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i, j := 42, 2701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 := &amp;i         // point to i</a:t>
            </a:r>
          </a:p>
          <a:p>
            <a:pPr marL="0" indent="0">
              <a:buNone/>
            </a:pPr>
            <a:r>
              <a:rPr lang="en-US" dirty="0" err="1"/>
              <a:t>fmt.Println</a:t>
            </a:r>
            <a:r>
              <a:rPr lang="en-US" dirty="0"/>
              <a:t>(*p) // read i through the pointer</a:t>
            </a:r>
          </a:p>
          <a:p>
            <a:pPr marL="0" indent="0">
              <a:buNone/>
            </a:pPr>
            <a:r>
              <a:rPr lang="en-US" dirty="0"/>
              <a:t>*p = 21         // set i through the pointer</a:t>
            </a:r>
          </a:p>
          <a:p>
            <a:pPr marL="0" indent="0">
              <a:buNone/>
            </a:pPr>
            <a:r>
              <a:rPr lang="en-US" dirty="0" err="1"/>
              <a:t>fmt.Println</a:t>
            </a:r>
            <a:r>
              <a:rPr lang="en-US" dirty="0"/>
              <a:t>(i)  // see the new value of i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 = &amp;j         // point to j</a:t>
            </a:r>
          </a:p>
          <a:p>
            <a:pPr marL="0" indent="0">
              <a:buNone/>
            </a:pPr>
            <a:r>
              <a:rPr lang="en-US" dirty="0"/>
              <a:t>*p = 370 / 37   // divide j through the pointer</a:t>
            </a:r>
          </a:p>
          <a:p>
            <a:pPr marL="0" indent="0">
              <a:buNone/>
            </a:pPr>
            <a:r>
              <a:rPr lang="en-US" dirty="0" err="1"/>
              <a:t>fmt.Println</a:t>
            </a:r>
            <a:r>
              <a:rPr lang="en-US" dirty="0"/>
              <a:t>(j) // see the new value of j</a:t>
            </a:r>
          </a:p>
        </p:txBody>
      </p:sp>
    </p:spTree>
    <p:extLst>
      <p:ext uri="{BB962C8B-B14F-4D97-AF65-F5344CB8AC3E}">
        <p14:creationId xmlns:p14="http://schemas.microsoft.com/office/powerpoint/2010/main" val="3844626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38486-9013-4031-87B0-3BAE5D370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- Structs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3DE8D-039D-4BB7-9415-826FAFA3C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type Triangle </a:t>
            </a:r>
            <a:r>
              <a:rPr lang="fr-FR" dirty="0" err="1"/>
              <a:t>struct</a:t>
            </a:r>
            <a:r>
              <a:rPr lang="fr-FR" dirty="0"/>
              <a:t> {</a:t>
            </a:r>
          </a:p>
          <a:p>
            <a:pPr marL="0" indent="0">
              <a:buNone/>
            </a:pPr>
            <a:r>
              <a:rPr lang="fr-FR" dirty="0"/>
              <a:t>	a </a:t>
            </a:r>
            <a:r>
              <a:rPr lang="fr-FR" dirty="0" err="1"/>
              <a:t>float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	b </a:t>
            </a:r>
            <a:r>
              <a:rPr lang="fr-FR" dirty="0" err="1"/>
              <a:t>float</a:t>
            </a:r>
            <a:endParaRPr lang="fr-FR" dirty="0"/>
          </a:p>
          <a:p>
            <a:pPr marL="457200" lvl="1" indent="0">
              <a:buNone/>
            </a:pPr>
            <a:r>
              <a:rPr lang="fr-FR" dirty="0"/>
              <a:t>	c </a:t>
            </a:r>
            <a:r>
              <a:rPr lang="fr-FR" dirty="0" err="1"/>
              <a:t>float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}</a:t>
            </a:r>
          </a:p>
          <a:p>
            <a:pPr marL="0" indent="0">
              <a:buNone/>
            </a:pPr>
            <a:r>
              <a:rPr lang="fr-FR" dirty="0"/>
              <a:t>t := Triangle{3,4,5}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Access </a:t>
            </a:r>
            <a:r>
              <a:rPr lang="fr-FR" dirty="0" err="1"/>
              <a:t>fields</a:t>
            </a:r>
            <a:r>
              <a:rPr lang="fr-FR" dirty="0"/>
              <a:t> by -&gt; </a:t>
            </a:r>
            <a:r>
              <a:rPr lang="fr-FR" dirty="0" err="1"/>
              <a:t>t.a</a:t>
            </a:r>
            <a:r>
              <a:rPr lang="fr-FR" dirty="0"/>
              <a:t>, </a:t>
            </a:r>
            <a:r>
              <a:rPr lang="fr-FR" dirty="0" err="1"/>
              <a:t>t.b</a:t>
            </a:r>
            <a:r>
              <a:rPr lang="fr-FR" dirty="0"/>
              <a:t>, </a:t>
            </a:r>
            <a:r>
              <a:rPr lang="fr-FR" dirty="0" err="1"/>
              <a:t>t.c</a:t>
            </a:r>
            <a:endParaRPr lang="fr-FR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5701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76025-F6E6-48B4-BE98-549B23C8F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– Arrays and Slices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32C8E-6150-473F-A413-798FFE4B5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t">
              <a:buNone/>
            </a:pPr>
            <a:r>
              <a:rPr lang="en-US" dirty="0" err="1"/>
              <a:t>var</a:t>
            </a:r>
            <a:r>
              <a:rPr lang="en-US" dirty="0"/>
              <a:t> a [2]string					// array has a fixed size	</a:t>
            </a:r>
          </a:p>
          <a:p>
            <a:pPr marL="0" indent="0" fontAlgn="t">
              <a:buNone/>
            </a:pPr>
            <a:r>
              <a:rPr lang="en-US" dirty="0"/>
              <a:t>a[0] = "Hello"					// indexing starts from 0</a:t>
            </a:r>
          </a:p>
          <a:p>
            <a:pPr marL="0" indent="0" fontAlgn="t">
              <a:buNone/>
            </a:pPr>
            <a:r>
              <a:rPr lang="en-US" dirty="0"/>
              <a:t>a[1] = "World"</a:t>
            </a:r>
          </a:p>
          <a:p>
            <a:pPr marL="0" indent="0" fontAlgn="t">
              <a:buNone/>
            </a:pPr>
            <a:r>
              <a:rPr lang="en-US" dirty="0" err="1"/>
              <a:t>fmt.Println</a:t>
            </a:r>
            <a:r>
              <a:rPr lang="en-US" dirty="0"/>
              <a:t>(a[0], a[1])</a:t>
            </a:r>
          </a:p>
          <a:p>
            <a:pPr marL="0" indent="0" fontAlgn="t">
              <a:buNone/>
            </a:pPr>
            <a:endParaRPr lang="en-US" dirty="0"/>
          </a:p>
          <a:p>
            <a:pPr marL="0" indent="0" fontAlgn="t">
              <a:buNone/>
            </a:pPr>
            <a:r>
              <a:rPr lang="en-US" dirty="0"/>
              <a:t>primes := [6] </a:t>
            </a:r>
            <a:r>
              <a:rPr lang="en-US" dirty="0" err="1"/>
              <a:t>int</a:t>
            </a:r>
            <a:r>
              <a:rPr lang="en-US" dirty="0"/>
              <a:t> {2, 3, 5, 7, 11, 13}		</a:t>
            </a:r>
          </a:p>
          <a:p>
            <a:pPr marL="0" indent="0" fontAlgn="t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primesSlice</a:t>
            </a:r>
            <a:r>
              <a:rPr lang="en-US" dirty="0"/>
              <a:t> []</a:t>
            </a:r>
            <a:r>
              <a:rPr lang="en-US" dirty="0" err="1"/>
              <a:t>int</a:t>
            </a:r>
            <a:r>
              <a:rPr lang="en-US" dirty="0"/>
              <a:t> = primes[1:4]		// slice is dynamically sized</a:t>
            </a:r>
          </a:p>
          <a:p>
            <a:pPr marL="0" indent="0" fontAlgn="t">
              <a:buNone/>
            </a:pPr>
            <a:r>
              <a:rPr lang="en-US" dirty="0" err="1"/>
              <a:t>fmt.Println</a:t>
            </a:r>
            <a:r>
              <a:rPr lang="en-US" dirty="0"/>
              <a:t>(</a:t>
            </a:r>
            <a:r>
              <a:rPr lang="en-US" dirty="0" err="1"/>
              <a:t>primesSlice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69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76025-F6E6-48B4-BE98-549B23C8F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– Maps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32C8E-6150-473F-A413-798FFE4B5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49DA6FB-65C8-47F5-9CE0-2E92CB6AFDF8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Similar to </a:t>
            </a:r>
            <a:r>
              <a:rPr lang="en-US" dirty="0" err="1"/>
              <a:t>HashMaps</a:t>
            </a:r>
            <a:r>
              <a:rPr lang="en-US" dirty="0"/>
              <a:t> in Java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m map[string]</a:t>
            </a:r>
            <a:r>
              <a:rPr lang="en-US" dirty="0" err="1"/>
              <a:t>int</a:t>
            </a:r>
            <a:r>
              <a:rPr lang="en-US" dirty="0"/>
              <a:t> // m = nil at this point because it is not initialized</a:t>
            </a:r>
          </a:p>
          <a:p>
            <a:pPr marL="0" indent="0">
              <a:buNone/>
            </a:pPr>
            <a:r>
              <a:rPr lang="en-US" dirty="0"/>
              <a:t>    m = make(map[string]</a:t>
            </a:r>
            <a:r>
              <a:rPr lang="en-US" dirty="0" err="1"/>
              <a:t>int</a:t>
            </a:r>
            <a:r>
              <a:rPr lang="en-US" dirty="0"/>
              <a:t>) // initializing the map</a:t>
            </a:r>
          </a:p>
          <a:p>
            <a:pPr marL="0" indent="0">
              <a:buNone/>
            </a:pPr>
            <a:r>
              <a:rPr lang="en-US" dirty="0"/>
              <a:t>    m["S1"] = 11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Size of map can be retrieved using </a:t>
            </a:r>
            <a:r>
              <a:rPr lang="en-US" i="1" dirty="0" err="1"/>
              <a:t>len</a:t>
            </a:r>
            <a:r>
              <a:rPr lang="en-US" i="1" dirty="0"/>
              <a:t>(m)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Use delete(m,”S1”) to delete a member with key “S1”</a:t>
            </a:r>
          </a:p>
          <a:p>
            <a:pPr marL="0" indent="0">
              <a:buNone/>
            </a:pPr>
            <a:r>
              <a:rPr lang="en-GB" dirty="0" err="1"/>
              <a:t>val</a:t>
            </a:r>
            <a:r>
              <a:rPr lang="en-GB" dirty="0"/>
              <a:t>, status : = m[“S1”] // status indicating that the key exists/not exists</a:t>
            </a:r>
          </a:p>
        </p:txBody>
      </p:sp>
    </p:spTree>
    <p:extLst>
      <p:ext uri="{BB962C8B-B14F-4D97-AF65-F5344CB8AC3E}">
        <p14:creationId xmlns:p14="http://schemas.microsoft.com/office/powerpoint/2010/main" val="947966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0BA2-5A8B-4FAC-97CC-8B3D9FF8F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 and Comments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DA6FB-65C8-47F5-9CE0-2E92CB6AF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i, err := </a:t>
            </a:r>
            <a:r>
              <a:rPr lang="en-US" dirty="0" err="1"/>
              <a:t>strconv.Atoi</a:t>
            </a:r>
            <a:r>
              <a:rPr lang="en-US" dirty="0"/>
              <a:t>(“John")</a:t>
            </a:r>
          </a:p>
          <a:p>
            <a:pPr marL="0" indent="0">
              <a:buNone/>
            </a:pPr>
            <a:r>
              <a:rPr lang="en-US" dirty="0"/>
              <a:t>    if err != nil {	 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err="1"/>
              <a:t>fmt.Printf</a:t>
            </a:r>
            <a:r>
              <a:rPr lang="en-US" dirty="0"/>
              <a:t>("Not a valid number\n")</a:t>
            </a:r>
          </a:p>
          <a:p>
            <a:pPr marL="0" indent="0">
              <a:buNone/>
            </a:pPr>
            <a:r>
              <a:rPr lang="en-US" dirty="0"/>
              <a:t>     }</a:t>
            </a:r>
          </a:p>
          <a:p>
            <a:endParaRPr lang="en-US" dirty="0"/>
          </a:p>
          <a:p>
            <a:r>
              <a:rPr lang="en-US" dirty="0"/>
              <a:t>//Single line comment is pretty standard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/* 	Multiline comment is also</a:t>
            </a:r>
          </a:p>
          <a:p>
            <a:pPr marL="0" indent="0">
              <a:buNone/>
            </a:pPr>
            <a:r>
              <a:rPr lang="en-US" dirty="0"/>
              <a:t>	written in already familiar way (C, C#, Java)</a:t>
            </a:r>
          </a:p>
          <a:p>
            <a:pPr marL="0" indent="0">
              <a:buNone/>
            </a:pPr>
            <a:r>
              <a:rPr lang="en-US" dirty="0"/>
              <a:t>*/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3218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62FC4-69DC-476E-9F97-105027397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- Concurrency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89F83-8495-4D7A-BED4-5E92D7CE0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Goroutines</a:t>
            </a:r>
            <a:endParaRPr lang="en-US" dirty="0"/>
          </a:p>
          <a:p>
            <a:pPr lvl="1"/>
            <a:r>
              <a:rPr lang="en-US" dirty="0"/>
              <a:t>A </a:t>
            </a:r>
            <a:r>
              <a:rPr lang="en-US" i="1" dirty="0" err="1"/>
              <a:t>goroutine</a:t>
            </a:r>
            <a:r>
              <a:rPr lang="en-US" dirty="0"/>
              <a:t> is a lightweight thread managed by the Go runtime. 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Channel</a:t>
            </a:r>
          </a:p>
          <a:p>
            <a:pPr lvl="1"/>
            <a:r>
              <a:rPr lang="en-US" dirty="0"/>
              <a:t>allows </a:t>
            </a:r>
            <a:r>
              <a:rPr lang="en-US" dirty="0" err="1"/>
              <a:t>goroutines</a:t>
            </a:r>
            <a:r>
              <a:rPr lang="en-US" dirty="0"/>
              <a:t> to synchronize without explicit locks or condition variables.</a:t>
            </a:r>
          </a:p>
        </p:txBody>
      </p:sp>
    </p:spTree>
    <p:extLst>
      <p:ext uri="{BB962C8B-B14F-4D97-AF65-F5344CB8AC3E}">
        <p14:creationId xmlns:p14="http://schemas.microsoft.com/office/powerpoint/2010/main" val="2956586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6A73E-BDCE-42D6-BAFC-79193E373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dirty="0" err="1"/>
              <a:t>Hyperledger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4E089-F898-482B-9723-780A3165F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Hyperledger</a:t>
            </a:r>
            <a:r>
              <a:rPr lang="en-US" dirty="0"/>
              <a:t> is an open source collaborative effort created to advance cross-industry </a:t>
            </a:r>
            <a:r>
              <a:rPr lang="en-US" dirty="0" err="1"/>
              <a:t>blockchain</a:t>
            </a:r>
            <a:r>
              <a:rPr lang="en-US" dirty="0"/>
              <a:t> technologies.</a:t>
            </a:r>
          </a:p>
          <a:p>
            <a:r>
              <a:rPr lang="en-US" dirty="0"/>
              <a:t>It involves leader companies from finance, technology, internet of things</a:t>
            </a:r>
          </a:p>
          <a:p>
            <a:r>
              <a:rPr lang="en-US" dirty="0"/>
              <a:t>It is called “</a:t>
            </a:r>
            <a:r>
              <a:rPr lang="en-US" dirty="0" err="1"/>
              <a:t>Blockchain</a:t>
            </a:r>
            <a:r>
              <a:rPr lang="en-US" dirty="0"/>
              <a:t> for business”</a:t>
            </a:r>
          </a:p>
          <a:p>
            <a:r>
              <a:rPr lang="en-US" dirty="0"/>
              <a:t>The Linux Foundation hosts </a:t>
            </a:r>
            <a:r>
              <a:rPr lang="en-US" dirty="0" err="1"/>
              <a:t>Hyperledger</a:t>
            </a:r>
            <a:r>
              <a:rPr lang="en-US" dirty="0"/>
              <a:t> under the foundation.</a:t>
            </a:r>
          </a:p>
          <a:p>
            <a:r>
              <a:rPr lang="en-US" dirty="0"/>
              <a:t>Many tools (</a:t>
            </a:r>
            <a:r>
              <a:rPr lang="en-US" dirty="0" err="1"/>
              <a:t>Iroha</a:t>
            </a:r>
            <a:r>
              <a:rPr lang="en-US" dirty="0"/>
              <a:t>, </a:t>
            </a:r>
            <a:r>
              <a:rPr lang="en-US" dirty="0" err="1"/>
              <a:t>Sawtooth</a:t>
            </a:r>
            <a:r>
              <a:rPr lang="en-US" dirty="0"/>
              <a:t>, Burrow, Fabric) and frameworks like Composer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A34332-98A9-454F-8FD8-D15416A603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6437">
            <a:off x="7559354" y="5111090"/>
            <a:ext cx="3886200" cy="1181100"/>
          </a:xfrm>
          <a:prstGeom prst="rect">
            <a:avLst/>
          </a:prstGeom>
          <a:effectLst>
            <a:glow rad="215900">
              <a:schemeClr val="accent1">
                <a:alpha val="28000"/>
              </a:schemeClr>
            </a:glow>
            <a:outerShdw blurRad="63500" dist="50800" dir="5400000" algn="ctr" rotWithShape="0">
              <a:srgbClr val="000000">
                <a:alpha val="9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94241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1814B-F999-4DB0-8EAD-0A0D262B8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Bussiness</a:t>
            </a:r>
            <a:r>
              <a:rPr lang="en-US" dirty="0"/>
              <a:t> logic as it happens…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BAA66-396A-4737-9DC2-ABF1A0387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code						Go code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0474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D9084-0683-41C8-B5C3-2259BF45D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Hyperledger Fabric and Go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1B49C-12FD-4102-94D2-D2F3B1111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Using Shim package to access </a:t>
            </a:r>
            <a:r>
              <a:rPr lang="en-GB" dirty="0" err="1"/>
              <a:t>blockchain</a:t>
            </a:r>
            <a:r>
              <a:rPr lang="en-GB" dirty="0"/>
              <a:t> data</a:t>
            </a:r>
          </a:p>
          <a:p>
            <a:pPr lvl="1"/>
            <a:r>
              <a:rPr lang="en-GB" dirty="0"/>
              <a:t>Write into the ledger</a:t>
            </a:r>
          </a:p>
          <a:p>
            <a:pPr lvl="1"/>
            <a:r>
              <a:rPr lang="en-GB" dirty="0"/>
              <a:t>Read from the ledger</a:t>
            </a:r>
          </a:p>
          <a:p>
            <a:pPr lvl="1"/>
            <a:endParaRPr lang="en-GB" dirty="0">
              <a:hlinkClick r:id="rId2"/>
            </a:endParaRPr>
          </a:p>
          <a:p>
            <a:r>
              <a:rPr lang="en-GB" dirty="0"/>
              <a:t>Full documentation</a:t>
            </a:r>
            <a:endParaRPr lang="en-GB" dirty="0">
              <a:hlinkClick r:id="rId2"/>
            </a:endParaRPr>
          </a:p>
          <a:p>
            <a:pPr lvl="1"/>
            <a:r>
              <a:rPr lang="en-GB" dirty="0">
                <a:hlinkClick r:id="rId2"/>
              </a:rPr>
              <a:t>https://godoc.org/github.com/hyperledger/fabric/core/chaincode/shim</a:t>
            </a:r>
            <a:endParaRPr lang="en-GB" dirty="0"/>
          </a:p>
          <a:p>
            <a:pPr marL="393192" lvl="1" indent="0">
              <a:buNone/>
            </a:pPr>
            <a:endParaRPr lang="en-GB" dirty="0"/>
          </a:p>
          <a:p>
            <a:pPr marL="393192" lvl="1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1732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9D846-DFBD-4416-BE78-353D0BAC3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Working with ledger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30A2B-D7B1-4241-84FC-20BD41987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GetState</a:t>
            </a:r>
            <a:r>
              <a:rPr lang="en-US" dirty="0"/>
              <a:t>		// get asset value from the Fabric World State</a:t>
            </a:r>
          </a:p>
          <a:p>
            <a:r>
              <a:rPr lang="en-US" dirty="0" err="1"/>
              <a:t>PutState</a:t>
            </a:r>
            <a:r>
              <a:rPr lang="en-US" dirty="0"/>
              <a:t>		// put asset value in the Fabric World State</a:t>
            </a:r>
          </a:p>
          <a:p>
            <a:r>
              <a:rPr lang="en-US" dirty="0" err="1"/>
              <a:t>GetHistoryForKey</a:t>
            </a:r>
            <a:r>
              <a:rPr lang="en-US" dirty="0"/>
              <a:t> // query ledger to see all transactions for a certain 				//asset</a:t>
            </a:r>
          </a:p>
          <a:p>
            <a:r>
              <a:rPr lang="en-US" dirty="0" err="1"/>
              <a:t>DelState</a:t>
            </a:r>
            <a:r>
              <a:rPr lang="en-US" dirty="0"/>
              <a:t>		// put special “deleted” flag in a World State for a 				//certain asset</a:t>
            </a:r>
          </a:p>
          <a:p>
            <a:r>
              <a:rPr lang="en-US" dirty="0" err="1"/>
              <a:t>GetQueryResult</a:t>
            </a:r>
            <a:r>
              <a:rPr lang="en-US" dirty="0"/>
              <a:t>	//get iterator for the query result</a:t>
            </a:r>
          </a:p>
          <a:p>
            <a:r>
              <a:rPr lang="en-US" dirty="0" err="1"/>
              <a:t>GetStateByRange</a:t>
            </a:r>
            <a:r>
              <a:rPr lang="en-US" dirty="0"/>
              <a:t> //get iterator for the query result where the key is in 			//specified range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85416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DFEF8-E268-47F9-88FF-B15DCAD0E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Working with ledger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00F6E-1830-4D6C-BAD7-B5184B78F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retVal</a:t>
            </a:r>
            <a:r>
              <a:rPr lang="en-US" dirty="0"/>
              <a:t>, err := </a:t>
            </a:r>
            <a:r>
              <a:rPr lang="en-US" dirty="0" err="1"/>
              <a:t>APIstub.GetState</a:t>
            </a:r>
            <a:r>
              <a:rPr lang="en-US" dirty="0"/>
              <a:t>(</a:t>
            </a:r>
            <a:r>
              <a:rPr lang="en-US" dirty="0" err="1"/>
              <a:t>assetID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	// </a:t>
            </a:r>
            <a:r>
              <a:rPr lang="en-US" dirty="0" err="1"/>
              <a:t>retVal</a:t>
            </a:r>
            <a:r>
              <a:rPr lang="en-US" dirty="0"/>
              <a:t> = value with the key “</a:t>
            </a:r>
            <a:r>
              <a:rPr lang="en-US" dirty="0" err="1"/>
              <a:t>assetID</a:t>
            </a:r>
            <a:r>
              <a:rPr lang="en-US" dirty="0"/>
              <a:t>”</a:t>
            </a:r>
          </a:p>
          <a:p>
            <a:pPr marL="457200" lvl="1" indent="0">
              <a:buNone/>
            </a:pPr>
            <a:r>
              <a:rPr lang="en-US" dirty="0"/>
              <a:t>	// if such </a:t>
            </a:r>
            <a:r>
              <a:rPr lang="en-US" dirty="0" err="1"/>
              <a:t>assetID</a:t>
            </a:r>
            <a:r>
              <a:rPr lang="en-US" dirty="0"/>
              <a:t> is found as a key in the world state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err = </a:t>
            </a:r>
            <a:r>
              <a:rPr lang="en-US" dirty="0" err="1"/>
              <a:t>APIstub.PutState</a:t>
            </a:r>
            <a:r>
              <a:rPr lang="en-US" dirty="0"/>
              <a:t>(</a:t>
            </a:r>
            <a:r>
              <a:rPr lang="en-US" dirty="0" err="1"/>
              <a:t>assetID</a:t>
            </a:r>
            <a:r>
              <a:rPr lang="en-US" dirty="0"/>
              <a:t>, asset)</a:t>
            </a:r>
          </a:p>
          <a:p>
            <a:pPr marL="0" indent="0">
              <a:buNone/>
            </a:pPr>
            <a:r>
              <a:rPr lang="en-US" dirty="0"/>
              <a:t>	//</a:t>
            </a:r>
            <a:r>
              <a:rPr lang="en-US" dirty="0" err="1"/>
              <a:t>assetID</a:t>
            </a:r>
            <a:r>
              <a:rPr lang="en-US" dirty="0"/>
              <a:t> is a key and asset represents the value which is stored 	//under the key “</a:t>
            </a:r>
            <a:r>
              <a:rPr lang="en-US" dirty="0" err="1"/>
              <a:t>assetID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06813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BD4F0-2806-4385-9B76-4E942B3DE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Working with ledger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4FB3E-1619-460D-B52B-27EFCFED9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resultsIterator</a:t>
            </a:r>
            <a:r>
              <a:rPr lang="en-US" dirty="0"/>
              <a:t>, err := </a:t>
            </a:r>
            <a:r>
              <a:rPr lang="en-US" dirty="0" err="1"/>
              <a:t>APIstub.GetHistoryForKey</a:t>
            </a:r>
            <a:r>
              <a:rPr lang="en-US" dirty="0"/>
              <a:t>(</a:t>
            </a:r>
            <a:r>
              <a:rPr lang="en-US" dirty="0" err="1"/>
              <a:t>assetID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resultsIterator.HasNext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        response, err := </a:t>
            </a:r>
            <a:r>
              <a:rPr lang="en-US" dirty="0" err="1"/>
              <a:t>resultsIterator.Next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	….</a:t>
            </a:r>
          </a:p>
          <a:p>
            <a:pPr marL="0" indent="0">
              <a:buNone/>
            </a:pPr>
            <a:r>
              <a:rPr lang="en-US" dirty="0"/>
              <a:t>	…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5635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86B99-4E20-4519-A64E-83839B367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– Some more information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28087-0CB0-40AA-99D2-A36D483EE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Documentation</a:t>
            </a:r>
          </a:p>
          <a:p>
            <a:pPr lvl="1"/>
            <a:r>
              <a:rPr lang="en-GB" dirty="0">
                <a:hlinkClick r:id="rId2"/>
              </a:rPr>
              <a:t>https://golang.org/doc/</a:t>
            </a:r>
            <a:endParaRPr lang="en-GB" dirty="0"/>
          </a:p>
          <a:p>
            <a:pPr lvl="1"/>
            <a:r>
              <a:rPr lang="en-GB" dirty="0">
                <a:hlinkClick r:id="rId3"/>
              </a:rPr>
              <a:t>https://godoc.org/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Online playground</a:t>
            </a:r>
          </a:p>
          <a:p>
            <a:pPr lvl="1"/>
            <a:r>
              <a:rPr lang="en-GB" dirty="0">
                <a:hlinkClick r:id="rId4"/>
              </a:rPr>
              <a:t>https://tour.golang.org/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64738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B1EF9-EC2B-4216-8C16-823D1AB85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Chaincode</a:t>
            </a:r>
            <a:r>
              <a:rPr lang="en-US" dirty="0"/>
              <a:t> examples – Marbles application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8EE7F-8CE7-492B-9880-8A4D0D975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Marbles example (from IBM documentation)</a:t>
            </a:r>
          </a:p>
          <a:p>
            <a:pPr lvl="1"/>
            <a:r>
              <a:rPr lang="en-US" dirty="0"/>
              <a:t>Simple asset exchange </a:t>
            </a:r>
          </a:p>
          <a:p>
            <a:pPr lvl="1"/>
            <a:r>
              <a:rPr lang="en-US" dirty="0"/>
              <a:t>Multiple versions of the application (for many Fabric versions)</a:t>
            </a:r>
          </a:p>
          <a:p>
            <a:pPr lvl="1"/>
            <a:r>
              <a:rPr lang="en-US" dirty="0"/>
              <a:t>Example consists of:</a:t>
            </a:r>
          </a:p>
          <a:p>
            <a:pPr lvl="2"/>
            <a:r>
              <a:rPr lang="en-US" dirty="0"/>
              <a:t>Business logic - </a:t>
            </a:r>
            <a:r>
              <a:rPr lang="en-US" dirty="0" err="1"/>
              <a:t>Chaincode</a:t>
            </a:r>
            <a:r>
              <a:rPr lang="en-US" dirty="0"/>
              <a:t> -&gt; written in Go</a:t>
            </a:r>
          </a:p>
          <a:p>
            <a:pPr lvl="2"/>
            <a:r>
              <a:rPr lang="en-US" dirty="0"/>
              <a:t>Backend app -&gt; written in </a:t>
            </a:r>
            <a:r>
              <a:rPr lang="en-US" dirty="0" err="1"/>
              <a:t>NodeJS</a:t>
            </a:r>
            <a:endParaRPr lang="en-US" dirty="0"/>
          </a:p>
          <a:p>
            <a:pPr lvl="2"/>
            <a:r>
              <a:rPr lang="en-US" dirty="0"/>
              <a:t>Client browser application</a:t>
            </a:r>
          </a:p>
          <a:p>
            <a:r>
              <a:rPr lang="en-US" dirty="0"/>
              <a:t>Marble model </a:t>
            </a:r>
          </a:p>
          <a:p>
            <a:pPr lvl="1"/>
            <a:r>
              <a:rPr lang="en-US" dirty="0"/>
              <a:t>id (unique string,  key)</a:t>
            </a:r>
          </a:p>
          <a:p>
            <a:pPr lvl="1"/>
            <a:r>
              <a:rPr lang="en-US" dirty="0"/>
              <a:t>color (string, </a:t>
            </a:r>
            <a:r>
              <a:rPr lang="en-US" dirty="0" err="1"/>
              <a:t>css</a:t>
            </a:r>
            <a:r>
              <a:rPr lang="en-US" dirty="0"/>
              <a:t> color names)</a:t>
            </a:r>
          </a:p>
          <a:p>
            <a:pPr lvl="1"/>
            <a:r>
              <a:rPr lang="en-US" dirty="0"/>
              <a:t>size (</a:t>
            </a:r>
            <a:r>
              <a:rPr lang="en-US" dirty="0" err="1"/>
              <a:t>int</a:t>
            </a:r>
            <a:r>
              <a:rPr lang="en-US" dirty="0"/>
              <a:t>, size in mm)</a:t>
            </a:r>
          </a:p>
          <a:p>
            <a:pPr lvl="1"/>
            <a:r>
              <a:rPr lang="en-US" dirty="0"/>
              <a:t>owner (string)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7257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3DDD8-0972-4EAE-AF99-294EE657E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Marbles application in action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EDE16B-1201-45F5-9440-25298413A2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019" y="1907863"/>
            <a:ext cx="7534434" cy="4765530"/>
          </a:xfrm>
        </p:spPr>
      </p:pic>
    </p:spTree>
    <p:extLst>
      <p:ext uri="{BB962C8B-B14F-4D97-AF65-F5344CB8AC3E}">
        <p14:creationId xmlns:p14="http://schemas.microsoft.com/office/powerpoint/2010/main" val="149025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B1EF9-EC2B-4216-8C16-823D1AB85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Chaincode</a:t>
            </a:r>
            <a:r>
              <a:rPr lang="en-US" dirty="0"/>
              <a:t> examples – Car asset ownership change application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8EE7F-8CE7-492B-9880-8A4D0D975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Simple </a:t>
            </a:r>
            <a:r>
              <a:rPr lang="en-US" dirty="0" err="1"/>
              <a:t>chaincode</a:t>
            </a:r>
            <a:r>
              <a:rPr lang="en-US" dirty="0"/>
              <a:t> for changing ownership over the Car asset</a:t>
            </a:r>
          </a:p>
          <a:p>
            <a:pPr lvl="2"/>
            <a:r>
              <a:rPr lang="en-US" dirty="0"/>
              <a:t>2 types of asset in transaction (Person and Car)</a:t>
            </a:r>
          </a:p>
          <a:p>
            <a:pPr lvl="2"/>
            <a:r>
              <a:rPr lang="en-US" dirty="0"/>
              <a:t>Car is the asset which is being transferred from one person to the other</a:t>
            </a:r>
          </a:p>
          <a:p>
            <a:pPr lvl="2"/>
            <a:r>
              <a:rPr lang="en-US" dirty="0"/>
              <a:t>Preconditions</a:t>
            </a:r>
          </a:p>
          <a:p>
            <a:pPr lvl="3"/>
            <a:r>
              <a:rPr lang="en-US" dirty="0"/>
              <a:t>Buyer has enough funds</a:t>
            </a:r>
          </a:p>
          <a:p>
            <a:pPr lvl="3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Transaction has to be made by some specified point in time</a:t>
            </a:r>
          </a:p>
          <a:p>
            <a:pPr lvl="3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Car needs to change its color before it can be sold</a:t>
            </a:r>
          </a:p>
          <a:p>
            <a:pPr lvl="3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etc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dirty="0"/>
              <a:t>Model implementation in Go		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147120"/>
              </p:ext>
            </p:extLst>
          </p:nvPr>
        </p:nvGraphicFramePr>
        <p:xfrm>
          <a:off x="5782631" y="4208443"/>
          <a:ext cx="5146102" cy="21580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3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0361">
                <a:tc>
                  <a:txBody>
                    <a:bodyPr/>
                    <a:lstStyle/>
                    <a:p>
                      <a:r>
                        <a:rPr lang="en-US" dirty="0"/>
                        <a:t>Car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Person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2251">
                <a:tc>
                  <a:txBody>
                    <a:bodyPr/>
                    <a:lstStyle/>
                    <a:p>
                      <a:r>
                        <a:rPr lang="en-US" dirty="0"/>
                        <a:t>type Car </a:t>
                      </a:r>
                      <a:r>
                        <a:rPr lang="en-US" dirty="0" err="1"/>
                        <a:t>struct</a:t>
                      </a:r>
                      <a:r>
                        <a:rPr lang="en-US" dirty="0"/>
                        <a:t> {	</a:t>
                      </a:r>
                    </a:p>
                    <a:p>
                      <a:r>
                        <a:rPr lang="en-US" dirty="0"/>
                        <a:t>    price float64</a:t>
                      </a:r>
                    </a:p>
                    <a:p>
                      <a:r>
                        <a:rPr lang="en-US" dirty="0"/>
                        <a:t>    color string</a:t>
                      </a:r>
                    </a:p>
                    <a:p>
                      <a:r>
                        <a:rPr lang="en-US" dirty="0"/>
                        <a:t>    name string</a:t>
                      </a:r>
                    </a:p>
                    <a:p>
                      <a:r>
                        <a:rPr lang="en-US" dirty="0"/>
                        <a:t>    </a:t>
                      </a:r>
                      <a:r>
                        <a:rPr lang="en-US" dirty="0" err="1"/>
                        <a:t>ownerID</a:t>
                      </a:r>
                      <a:r>
                        <a:rPr lang="en-US" dirty="0"/>
                        <a:t> string</a:t>
                      </a:r>
                    </a:p>
                    <a:p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 Person </a:t>
                      </a:r>
                      <a:r>
                        <a:rPr lang="en-US" dirty="0" err="1"/>
                        <a:t>struct</a:t>
                      </a:r>
                      <a:r>
                        <a:rPr lang="en-US" dirty="0"/>
                        <a:t> {</a:t>
                      </a:r>
                    </a:p>
                    <a:p>
                      <a:r>
                        <a:rPr lang="en-US" dirty="0"/>
                        <a:t>    </a:t>
                      </a:r>
                      <a:r>
                        <a:rPr lang="en-US" dirty="0" err="1"/>
                        <a:t>firstName</a:t>
                      </a:r>
                      <a:r>
                        <a:rPr lang="en-US" dirty="0"/>
                        <a:t> string</a:t>
                      </a:r>
                    </a:p>
                    <a:p>
                      <a:r>
                        <a:rPr lang="en-US" dirty="0"/>
                        <a:t>    </a:t>
                      </a:r>
                      <a:r>
                        <a:rPr lang="en-US" dirty="0" err="1"/>
                        <a:t>lastName</a:t>
                      </a:r>
                      <a:r>
                        <a:rPr lang="en-US" dirty="0"/>
                        <a:t> string</a:t>
                      </a:r>
                    </a:p>
                    <a:p>
                      <a:r>
                        <a:rPr lang="en-US" dirty="0"/>
                        <a:t>    balance float64</a:t>
                      </a:r>
                    </a:p>
                    <a:p>
                      <a:r>
                        <a:rPr lang="en-US" dirty="0"/>
                        <a:t>    </a:t>
                      </a:r>
                      <a:r>
                        <a:rPr lang="en-US" dirty="0" err="1"/>
                        <a:t>personID</a:t>
                      </a:r>
                      <a:r>
                        <a:rPr lang="en-US" dirty="0"/>
                        <a:t> string</a:t>
                      </a:r>
                    </a:p>
                    <a:p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82460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38AD3-8487-4B40-A1EA-A2AD58865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– Introduction to testing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20AA1-1939-49FB-A6F5-8500AE3EA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What is Unit testing ?</a:t>
            </a:r>
          </a:p>
          <a:p>
            <a:pPr lvl="1"/>
            <a:r>
              <a:rPr lang="en-US" b="1" dirty="0"/>
              <a:t>Unit testing </a:t>
            </a:r>
            <a:r>
              <a:rPr lang="en-US" dirty="0"/>
              <a:t>is a kind of software </a:t>
            </a:r>
            <a:r>
              <a:rPr lang="en-US" b="1" dirty="0"/>
              <a:t>testing</a:t>
            </a:r>
            <a:r>
              <a:rPr lang="en-US" dirty="0"/>
              <a:t> where individual components (functions, methods) of a software are tested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unit</a:t>
            </a:r>
            <a:r>
              <a:rPr lang="en-US" dirty="0"/>
              <a:t> is the smallest part of a software which can be tested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Testing in Go</a:t>
            </a:r>
          </a:p>
          <a:p>
            <a:pPr lvl="1"/>
            <a:r>
              <a:rPr lang="en-GB" dirty="0"/>
              <a:t>Package testing</a:t>
            </a:r>
          </a:p>
          <a:p>
            <a:pPr lvl="1"/>
            <a:r>
              <a:rPr lang="en-US" dirty="0"/>
              <a:t>import "testing“</a:t>
            </a:r>
          </a:p>
          <a:p>
            <a:pPr marL="457200" lvl="1" indent="0">
              <a:buNone/>
            </a:pPr>
            <a:r>
              <a:rPr lang="en-US" dirty="0" err="1"/>
              <a:t>func</a:t>
            </a:r>
            <a:r>
              <a:rPr lang="en-US" dirty="0"/>
              <a:t> </a:t>
            </a:r>
            <a:r>
              <a:rPr lang="en-US" dirty="0" err="1"/>
              <a:t>TestTimeConsuming</a:t>
            </a:r>
            <a:r>
              <a:rPr lang="en-US" dirty="0"/>
              <a:t>(t *</a:t>
            </a:r>
            <a:r>
              <a:rPr lang="en-US" dirty="0" err="1"/>
              <a:t>testing.T</a:t>
            </a:r>
            <a:r>
              <a:rPr lang="en-US" dirty="0"/>
              <a:t>) {</a:t>
            </a:r>
          </a:p>
          <a:p>
            <a:pPr marL="914400" lvl="2" indent="0">
              <a:buNone/>
            </a:pPr>
            <a:r>
              <a:rPr lang="en-US" dirty="0"/>
              <a:t> if </a:t>
            </a:r>
            <a:r>
              <a:rPr lang="en-US" dirty="0" err="1"/>
              <a:t>testing.Short</a:t>
            </a:r>
            <a:r>
              <a:rPr lang="en-US" dirty="0"/>
              <a:t>() { </a:t>
            </a:r>
          </a:p>
          <a:p>
            <a:pPr marL="1371600" lvl="3" indent="0">
              <a:buNone/>
            </a:pPr>
            <a:r>
              <a:rPr lang="en-US" dirty="0" err="1"/>
              <a:t>t.Skip</a:t>
            </a:r>
            <a:r>
              <a:rPr lang="en-US" dirty="0"/>
              <a:t>("skipping test in short mode.")</a:t>
            </a:r>
          </a:p>
          <a:p>
            <a:pPr marL="914400" lvl="2" indent="0">
              <a:buNone/>
            </a:pPr>
            <a:r>
              <a:rPr lang="en-US" dirty="0"/>
              <a:t> } </a:t>
            </a:r>
          </a:p>
          <a:p>
            <a:pPr marL="457200" lvl="1" indent="0">
              <a:buNone/>
            </a:pPr>
            <a:r>
              <a:rPr lang="en-US" dirty="0"/>
              <a:t> 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1935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6A73E-BDCE-42D6-BAFC-79193E373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dirty="0" err="1"/>
              <a:t>Hyperledger</a:t>
            </a:r>
            <a:r>
              <a:rPr lang="en-US" dirty="0"/>
              <a:t> Fabric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4E089-F898-482B-9723-780A3165F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Hyperledger</a:t>
            </a:r>
            <a:r>
              <a:rPr lang="en-US" dirty="0"/>
              <a:t> Fabric is a platform for distributed ledger solutions</a:t>
            </a:r>
          </a:p>
          <a:p>
            <a:r>
              <a:rPr lang="en-US" dirty="0"/>
              <a:t>It has a modular architecture delivering high degrees of confidentiality, resiliency, flexibility and scalability. </a:t>
            </a:r>
          </a:p>
          <a:p>
            <a:r>
              <a:rPr lang="en-US" dirty="0"/>
              <a:t>It is designed to support pluggable implementations of different components like ordering service and  consensus types</a:t>
            </a:r>
          </a:p>
          <a:p>
            <a:r>
              <a:rPr lang="sr-Latn-RS" dirty="0"/>
              <a:t>Current </a:t>
            </a:r>
            <a:r>
              <a:rPr lang="en-US" dirty="0"/>
              <a:t>stable </a:t>
            </a:r>
            <a:r>
              <a:rPr lang="sr-Latn-RS" dirty="0"/>
              <a:t>version is 1.1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3680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38AD3-8487-4B40-A1EA-A2AD58865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– Introduction to testing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20AA1-1939-49FB-A6F5-8500AE3EA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Some code snippet</a:t>
            </a:r>
          </a:p>
        </p:txBody>
      </p:sp>
    </p:spTree>
    <p:extLst>
      <p:ext uri="{BB962C8B-B14F-4D97-AF65-F5344CB8AC3E}">
        <p14:creationId xmlns:p14="http://schemas.microsoft.com/office/powerpoint/2010/main" val="17650020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3B312-F6AC-43D0-9CCE-91C6DDBF9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NodeSDK</a:t>
            </a:r>
            <a:r>
              <a:rPr lang="en-US" dirty="0"/>
              <a:t> - Fabric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0FB54-A733-47AC-9784-B905A7A33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does SDK call a </a:t>
            </a:r>
            <a:r>
              <a:rPr lang="en-GB" dirty="0" err="1"/>
              <a:t>chaincode</a:t>
            </a:r>
            <a:r>
              <a:rPr lang="en-GB" dirty="0"/>
              <a:t> function?</a:t>
            </a:r>
          </a:p>
          <a:p>
            <a:r>
              <a:rPr lang="en-GB" dirty="0"/>
              <a:t>Function arguments </a:t>
            </a:r>
          </a:p>
          <a:p>
            <a:pPr marL="0" indent="0">
              <a:buNone/>
            </a:pPr>
            <a:r>
              <a:rPr lang="en-GB" dirty="0"/>
              <a:t>Code example: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89048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E78DE-329E-4F07-93BD-902ADA2B0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042" y="2766802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Questions?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0559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33C10-1CA7-48F9-A281-7B231C06D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Fabric - Key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4A30D-DE0B-409F-AB25-AF307F6D9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Members </a:t>
            </a:r>
          </a:p>
          <a:p>
            <a:pPr lvl="1"/>
            <a:r>
              <a:rPr lang="en-US" dirty="0"/>
              <a:t>Peer (</a:t>
            </a:r>
            <a:r>
              <a:rPr lang="en-US" dirty="0" err="1"/>
              <a:t>commiter</a:t>
            </a:r>
            <a:r>
              <a:rPr lang="en-US" dirty="0"/>
              <a:t>, endorser)</a:t>
            </a:r>
          </a:p>
          <a:p>
            <a:pPr lvl="1"/>
            <a:r>
              <a:rPr lang="en-US" dirty="0" err="1"/>
              <a:t>Orderer</a:t>
            </a:r>
            <a:r>
              <a:rPr lang="en-US" dirty="0"/>
              <a:t> – Ordering service </a:t>
            </a:r>
          </a:p>
          <a:p>
            <a:r>
              <a:rPr lang="en-US" dirty="0"/>
              <a:t>Assets – tangible or intangible</a:t>
            </a:r>
          </a:p>
          <a:p>
            <a:r>
              <a:rPr lang="en-US" dirty="0"/>
              <a:t>Identities (MSP)</a:t>
            </a:r>
          </a:p>
          <a:p>
            <a:r>
              <a:rPr lang="en-US" dirty="0"/>
              <a:t>Channels – private </a:t>
            </a:r>
            <a:r>
              <a:rPr lang="en-US" dirty="0" err="1"/>
              <a:t>subnetworks</a:t>
            </a:r>
            <a:r>
              <a:rPr lang="en-US" dirty="0"/>
              <a:t> with own ledgers</a:t>
            </a:r>
          </a:p>
          <a:p>
            <a:r>
              <a:rPr lang="en-US" dirty="0"/>
              <a:t>Consensus – Mechanism for keeping ledger honest</a:t>
            </a:r>
          </a:p>
          <a:p>
            <a:r>
              <a:rPr lang="en-US" dirty="0"/>
              <a:t>Smart Contracts = </a:t>
            </a:r>
            <a:r>
              <a:rPr lang="en-US" dirty="0" err="1"/>
              <a:t>Chaincode</a:t>
            </a:r>
            <a:endParaRPr lang="en-US" dirty="0"/>
          </a:p>
          <a:p>
            <a:r>
              <a:rPr lang="en-US" dirty="0"/>
              <a:t>Data storage - &gt; Ledger U World State</a:t>
            </a:r>
          </a:p>
          <a:p>
            <a:pPr lvl="1"/>
            <a:r>
              <a:rPr lang="en-US" dirty="0"/>
              <a:t>World state - &gt; </a:t>
            </a:r>
            <a:r>
              <a:rPr lang="en-US" dirty="0" err="1"/>
              <a:t>CouchDB</a:t>
            </a:r>
            <a:r>
              <a:rPr lang="en-US" dirty="0"/>
              <a:t>, </a:t>
            </a:r>
            <a:r>
              <a:rPr lang="en-US" dirty="0" err="1"/>
              <a:t>LevelDB</a:t>
            </a:r>
            <a:endParaRPr lang="en-US" dirty="0"/>
          </a:p>
          <a:p>
            <a:r>
              <a:rPr lang="en-US" dirty="0"/>
              <a:t>Transaction flow</a:t>
            </a:r>
          </a:p>
          <a:p>
            <a:r>
              <a:rPr lang="en-US" dirty="0"/>
              <a:t>Block publishing - programmable</a:t>
            </a:r>
            <a:endParaRPr lang="sr-Latn-RS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3358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FCE4D-2C1E-4B25-B04E-DF955A45B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Chaincode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4AEFF-D4E1-4BD9-A267-4FBD49329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Smart contract implementation in Fabric</a:t>
            </a:r>
            <a:r>
              <a:rPr lang="sr-Latn-RS" dirty="0"/>
              <a:t> is in fact Chaincode </a:t>
            </a:r>
            <a:endParaRPr lang="en-GB" dirty="0"/>
          </a:p>
          <a:p>
            <a:r>
              <a:rPr lang="sr-Latn-RS" dirty="0"/>
              <a:t>Can be written in Go and JS (as of v1.1)</a:t>
            </a:r>
          </a:p>
          <a:p>
            <a:r>
              <a:rPr lang="sr-Latn-RS" dirty="0"/>
              <a:t>Support in other languages is coming up</a:t>
            </a:r>
          </a:p>
          <a:p>
            <a:r>
              <a:rPr lang="sr-Latn-RS" dirty="0"/>
              <a:t>Invoking chaincode can result in ledger changes</a:t>
            </a:r>
          </a:p>
          <a:p>
            <a:r>
              <a:rPr lang="sr-Latn-RS" dirty="0"/>
              <a:t>Chaincode is also used to query ledger</a:t>
            </a:r>
          </a:p>
          <a:p>
            <a:r>
              <a:rPr lang="sr-Latn-RS" dirty="0"/>
              <a:t>Chaincode runs in Docker container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006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922DE-E272-4D4C-9B68-79B8A3DD9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- </a:t>
            </a:r>
            <a:r>
              <a:rPr lang="en-US" dirty="0" err="1"/>
              <a:t>Golang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C7D50-6201-452C-8DAE-0A3CF0581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 or </a:t>
            </a:r>
            <a:r>
              <a:rPr lang="en-US" dirty="0" err="1"/>
              <a:t>Golang</a:t>
            </a:r>
            <a:r>
              <a:rPr lang="en-US" dirty="0"/>
              <a:t> is a programming language created at Google</a:t>
            </a:r>
          </a:p>
          <a:p>
            <a:r>
              <a:rPr lang="en-US" dirty="0"/>
              <a:t>In 2009 by Robert </a:t>
            </a:r>
            <a:r>
              <a:rPr lang="en-US" dirty="0" err="1"/>
              <a:t>Griesemer</a:t>
            </a:r>
            <a:r>
              <a:rPr lang="en-US" dirty="0"/>
              <a:t>, Rob Pike, and Ken Thompson</a:t>
            </a:r>
          </a:p>
          <a:p>
            <a:r>
              <a:rPr lang="en-US" dirty="0"/>
              <a:t>Open source</a:t>
            </a:r>
          </a:p>
          <a:p>
            <a:r>
              <a:rPr lang="en-US" dirty="0"/>
              <a:t>Similar to C</a:t>
            </a:r>
          </a:p>
          <a:p>
            <a:r>
              <a:rPr lang="en-US" dirty="0"/>
              <a:t>CSP-style concurrent programming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5677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922DE-E272-4D4C-9B68-79B8A3DD9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C7D50-6201-452C-8DAE-0A3CF0581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Entry point - &gt; Main function</a:t>
            </a:r>
          </a:p>
          <a:p>
            <a:pPr marL="914400" lvl="2" indent="0">
              <a:buNone/>
            </a:pPr>
            <a:r>
              <a:rPr lang="en-GB" dirty="0" err="1"/>
              <a:t>func</a:t>
            </a:r>
            <a:r>
              <a:rPr lang="en-GB" dirty="0"/>
              <a:t> main() {</a:t>
            </a:r>
          </a:p>
          <a:p>
            <a:pPr marL="914400" lvl="2" indent="0">
              <a:buNone/>
            </a:pPr>
            <a:r>
              <a:rPr lang="en-GB" dirty="0"/>
              <a:t>	</a:t>
            </a:r>
            <a:r>
              <a:rPr lang="en-GB" dirty="0" err="1"/>
              <a:t>fmt.Println</a:t>
            </a:r>
            <a:r>
              <a:rPr lang="en-GB" dirty="0"/>
              <a:t>(“Welcome to Go”)</a:t>
            </a:r>
          </a:p>
          <a:p>
            <a:pPr marL="914400" lvl="2" indent="0">
              <a:buNone/>
            </a:pPr>
            <a:r>
              <a:rPr lang="en-GB" dirty="0"/>
              <a:t>}</a:t>
            </a:r>
          </a:p>
          <a:p>
            <a:pPr marL="914400" lvl="2" indent="0">
              <a:buNone/>
            </a:pPr>
            <a:endParaRPr lang="en-GB" dirty="0"/>
          </a:p>
          <a:p>
            <a:r>
              <a:rPr lang="en-US" dirty="0"/>
              <a:t>unused variables result in errors		Leads to cleaner  code</a:t>
            </a:r>
          </a:p>
          <a:p>
            <a:r>
              <a:rPr lang="en-US" dirty="0"/>
              <a:t>unused imports result in errors</a:t>
            </a:r>
          </a:p>
          <a:p>
            <a:endParaRPr lang="en-US" dirty="0"/>
          </a:p>
          <a:p>
            <a:r>
              <a:rPr lang="en-US" dirty="0"/>
              <a:t>Nil value instead of Null value</a:t>
            </a:r>
          </a:p>
          <a:p>
            <a:r>
              <a:rPr lang="en-US" dirty="0"/>
              <a:t>No semicolon at the end of the line like in Java, C and C#.</a:t>
            </a:r>
          </a:p>
        </p:txBody>
      </p:sp>
      <p:sp>
        <p:nvSpPr>
          <p:cNvPr id="4" name="Right Brace 3"/>
          <p:cNvSpPr/>
          <p:nvPr/>
        </p:nvSpPr>
        <p:spPr>
          <a:xfrm>
            <a:off x="5860973" y="3260992"/>
            <a:ext cx="286439" cy="9474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40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input and standard output are being used as in C language</a:t>
            </a:r>
          </a:p>
          <a:p>
            <a:pPr lvl="1"/>
            <a:r>
              <a:rPr lang="en-US" dirty="0"/>
              <a:t>Package </a:t>
            </a:r>
            <a:r>
              <a:rPr lang="en-US" dirty="0" err="1"/>
              <a:t>fmt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fmt.Scanf</a:t>
            </a:r>
            <a:r>
              <a:rPr lang="en-US" dirty="0"/>
              <a:t>("%d", &amp;n)</a:t>
            </a:r>
          </a:p>
          <a:p>
            <a:r>
              <a:rPr lang="en-US" dirty="0" err="1"/>
              <a:t>fmt.Printf</a:t>
            </a:r>
            <a:r>
              <a:rPr lang="en-US" dirty="0"/>
              <a:t>(“Number is %d \n ", n)</a:t>
            </a:r>
          </a:p>
          <a:p>
            <a:r>
              <a:rPr lang="en-US" dirty="0" err="1"/>
              <a:t>fmt.Println</a:t>
            </a:r>
            <a:r>
              <a:rPr lang="en-US" dirty="0"/>
              <a:t>(“Some text”)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147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FBAD4-EC57-4FE5-A7AE-34EA005C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– Data types</a:t>
            </a:r>
            <a:endParaRPr lang="en-GB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0CB2FE1-A21D-4F35-8EDF-26B72965AE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46371"/>
            <a:ext cx="5183407" cy="4109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/>
              <a:t>bool</a:t>
            </a:r>
            <a:endParaRPr lang="en" sz="2400" dirty="0"/>
          </a:p>
          <a:p>
            <a:r>
              <a:rPr lang="en-GB" sz="2400" dirty="0"/>
              <a:t>string</a:t>
            </a:r>
            <a:endParaRPr lang="en" sz="2400" dirty="0"/>
          </a:p>
          <a:p>
            <a:r>
              <a:rPr lang="en-GB" sz="2400" dirty="0"/>
              <a:t>int  int8  int16  int32  int64</a:t>
            </a:r>
          </a:p>
          <a:p>
            <a:r>
              <a:rPr lang="nl-NL" sz="2400" dirty="0"/>
              <a:t>uint uint8 uint16 uint32 uint64 uintptr</a:t>
            </a:r>
            <a:endParaRPr lang="en" sz="2400" dirty="0"/>
          </a:p>
          <a:p>
            <a:r>
              <a:rPr lang="en-GB" sz="2400" dirty="0"/>
              <a:t>byte // alias for uint8</a:t>
            </a:r>
            <a:endParaRPr lang="en" sz="2400" dirty="0"/>
          </a:p>
          <a:p>
            <a:r>
              <a:rPr lang="en-GB" sz="2400" dirty="0"/>
              <a:t>rune // alias for int32</a:t>
            </a:r>
          </a:p>
          <a:p>
            <a:r>
              <a:rPr lang="fr-FR" sz="2400" dirty="0"/>
              <a:t>     // </a:t>
            </a:r>
            <a:r>
              <a:rPr lang="fr-FR" sz="2400" dirty="0" err="1"/>
              <a:t>represents</a:t>
            </a:r>
            <a:r>
              <a:rPr lang="fr-FR" sz="2400" dirty="0"/>
              <a:t> a Unicode code point</a:t>
            </a:r>
            <a:endParaRPr lang="en" sz="2400" dirty="0"/>
          </a:p>
          <a:p>
            <a:r>
              <a:rPr lang="en-GB" sz="2400" dirty="0"/>
              <a:t>float32 float64</a:t>
            </a:r>
            <a:endParaRPr lang="en" sz="2400" dirty="0"/>
          </a:p>
          <a:p>
            <a:r>
              <a:rPr lang="en-GB" sz="2400" dirty="0"/>
              <a:t>complex64 complex128</a:t>
            </a:r>
          </a:p>
        </p:txBody>
      </p:sp>
    </p:spTree>
    <p:extLst>
      <p:ext uri="{BB962C8B-B14F-4D97-AF65-F5344CB8AC3E}">
        <p14:creationId xmlns:p14="http://schemas.microsoft.com/office/powerpoint/2010/main" val="2966210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3498</TotalTime>
  <Words>944</Words>
  <Application>Microsoft Office PowerPoint</Application>
  <PresentationFormat>Widescreen</PresentationFormat>
  <Paragraphs>283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Constantia</vt:lpstr>
      <vt:lpstr>Wingdings 2</vt:lpstr>
      <vt:lpstr>Flow</vt:lpstr>
      <vt:lpstr>HyperLedger Fabric </vt:lpstr>
      <vt:lpstr>About Hyperledger</vt:lpstr>
      <vt:lpstr>About Hyperledger Fabric</vt:lpstr>
      <vt:lpstr>Fabric - Key concepts</vt:lpstr>
      <vt:lpstr>Chaincode</vt:lpstr>
      <vt:lpstr>Go - Golang</vt:lpstr>
      <vt:lpstr>Go</vt:lpstr>
      <vt:lpstr>Go</vt:lpstr>
      <vt:lpstr>Go – Data types</vt:lpstr>
      <vt:lpstr>Go - Functions</vt:lpstr>
      <vt:lpstr>Go - Loops</vt:lpstr>
      <vt:lpstr>Go – If</vt:lpstr>
      <vt:lpstr>Go – Switch</vt:lpstr>
      <vt:lpstr>Go - Pointers</vt:lpstr>
      <vt:lpstr>Go - Structs</vt:lpstr>
      <vt:lpstr>Go – Arrays and Slices</vt:lpstr>
      <vt:lpstr>Go – Maps</vt:lpstr>
      <vt:lpstr>Errors and Comments</vt:lpstr>
      <vt:lpstr>Go - Concurrency</vt:lpstr>
      <vt:lpstr>Bussiness logic as it happens…</vt:lpstr>
      <vt:lpstr>Hyperledger Fabric and Go</vt:lpstr>
      <vt:lpstr>Working with ledger</vt:lpstr>
      <vt:lpstr>Working with ledger</vt:lpstr>
      <vt:lpstr>Working with ledger</vt:lpstr>
      <vt:lpstr>Go – Some more information</vt:lpstr>
      <vt:lpstr>Chaincode examples – Marbles application</vt:lpstr>
      <vt:lpstr>Marbles application in action</vt:lpstr>
      <vt:lpstr>Chaincode examples – Car asset ownership change application</vt:lpstr>
      <vt:lpstr>Go – Introduction to testing</vt:lpstr>
      <vt:lpstr>Go – Introduction to testing</vt:lpstr>
      <vt:lpstr>NodeSDK - Fabric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HyperLedger Fabric</dc:title>
  <dc:creator>ALeksa Mirkovic</dc:creator>
  <cp:lastModifiedBy>ALeksa Mirkovic</cp:lastModifiedBy>
  <cp:revision>70</cp:revision>
  <dcterms:created xsi:type="dcterms:W3CDTF">2018-05-29T10:59:34Z</dcterms:created>
  <dcterms:modified xsi:type="dcterms:W3CDTF">2018-06-01T16:18:28Z</dcterms:modified>
</cp:coreProperties>
</file>