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2" r:id="rId4"/>
    <p:sldId id="259" r:id="rId5"/>
    <p:sldId id="260" r:id="rId6"/>
    <p:sldId id="261" r:id="rId7"/>
    <p:sldId id="290" r:id="rId8"/>
    <p:sldId id="291" r:id="rId9"/>
    <p:sldId id="262" r:id="rId10"/>
    <p:sldId id="263" r:id="rId11"/>
    <p:sldId id="264" r:id="rId12"/>
    <p:sldId id="265" r:id="rId13"/>
    <p:sldId id="288" r:id="rId14"/>
    <p:sldId id="266" r:id="rId15"/>
    <p:sldId id="268" r:id="rId16"/>
    <p:sldId id="267" r:id="rId17"/>
    <p:sldId id="289" r:id="rId18"/>
    <p:sldId id="269" r:id="rId19"/>
    <p:sldId id="272" r:id="rId20"/>
    <p:sldId id="273" r:id="rId21"/>
    <p:sldId id="274" r:id="rId22"/>
    <p:sldId id="275" r:id="rId23"/>
    <p:sldId id="280" r:id="rId24"/>
    <p:sldId id="276" r:id="rId25"/>
    <p:sldId id="277" r:id="rId26"/>
    <p:sldId id="282" r:id="rId27"/>
    <p:sldId id="281" r:id="rId28"/>
    <p:sldId id="278" r:id="rId29"/>
    <p:sldId id="293" r:id="rId30"/>
    <p:sldId id="279" r:id="rId31"/>
    <p:sldId id="283" r:id="rId32"/>
    <p:sldId id="284" r:id="rId33"/>
    <p:sldId id="285" r:id="rId34"/>
    <p:sldId id="286" r:id="rId35"/>
    <p:sldId id="28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59" autoAdjust="0"/>
    <p:restoredTop sz="94660"/>
  </p:normalViewPr>
  <p:slideViewPr>
    <p:cSldViewPr snapToGrid="0">
      <p:cViewPr>
        <p:scale>
          <a:sx n="86" d="100"/>
          <a:sy n="86" d="100"/>
        </p:scale>
        <p:origin x="42" y="1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4DFF87-5ECB-4AFA-A0A7-A9AAB26C4B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 xmlns:a16="http://schemas.microsoft.com/office/drawing/2014/main" id="{27E60FD2-D0F1-4601-ACD1-A6586E2612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 xmlns:a16="http://schemas.microsoft.com/office/drawing/2014/main" id="{4E2DBCC5-9326-4439-AC14-7F7688ACCCBB}"/>
              </a:ext>
            </a:extLst>
          </p:cNvPr>
          <p:cNvSpPr>
            <a:spLocks noGrp="1"/>
          </p:cNvSpPr>
          <p:nvPr>
            <p:ph type="dt" sz="half" idx="10"/>
          </p:nvPr>
        </p:nvSpPr>
        <p:spPr/>
        <p:txBody>
          <a:bodyPr/>
          <a:lstStyle/>
          <a:p>
            <a:fld id="{64101934-28AC-4E08-BA16-00E128A59A3F}" type="datetimeFigureOut">
              <a:rPr lang="en-GB" smtClean="0"/>
              <a:t>30/05/2018</a:t>
            </a:fld>
            <a:endParaRPr lang="en-GB"/>
          </a:p>
        </p:txBody>
      </p:sp>
      <p:sp>
        <p:nvSpPr>
          <p:cNvPr id="5" name="Footer Placeholder 4">
            <a:extLst>
              <a:ext uri="{FF2B5EF4-FFF2-40B4-BE49-F238E27FC236}">
                <a16:creationId xmlns="" xmlns:a16="http://schemas.microsoft.com/office/drawing/2014/main" id="{2A975681-F568-46B9-A9D3-A510B1CEF33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DE849FB2-882C-4BC7-B617-31D6438B56E5}"/>
              </a:ext>
            </a:extLst>
          </p:cNvPr>
          <p:cNvSpPr>
            <a:spLocks noGrp="1"/>
          </p:cNvSpPr>
          <p:nvPr>
            <p:ph type="sldNum" sz="quarter" idx="12"/>
          </p:nvPr>
        </p:nvSpPr>
        <p:spPr/>
        <p:txBody>
          <a:bodyPr/>
          <a:lstStyle/>
          <a:p>
            <a:fld id="{B07BA0AB-21A2-438E-89E7-7EFF93998A61}" type="slidenum">
              <a:rPr lang="en-GB" smtClean="0"/>
              <a:t>‹#›</a:t>
            </a:fld>
            <a:endParaRPr lang="en-GB"/>
          </a:p>
        </p:txBody>
      </p:sp>
    </p:spTree>
    <p:extLst>
      <p:ext uri="{BB962C8B-B14F-4D97-AF65-F5344CB8AC3E}">
        <p14:creationId xmlns:p14="http://schemas.microsoft.com/office/powerpoint/2010/main" val="614330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566F16-871E-4F55-802C-EE79AA1B47B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74EA1A8E-2EFA-4E79-B335-A18D1D19408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AC051179-6DA5-4BBE-90D8-3E4DB4776524}"/>
              </a:ext>
            </a:extLst>
          </p:cNvPr>
          <p:cNvSpPr>
            <a:spLocks noGrp="1"/>
          </p:cNvSpPr>
          <p:nvPr>
            <p:ph type="dt" sz="half" idx="10"/>
          </p:nvPr>
        </p:nvSpPr>
        <p:spPr/>
        <p:txBody>
          <a:bodyPr/>
          <a:lstStyle/>
          <a:p>
            <a:fld id="{64101934-28AC-4E08-BA16-00E128A59A3F}" type="datetimeFigureOut">
              <a:rPr lang="en-GB" smtClean="0"/>
              <a:t>30/05/2018</a:t>
            </a:fld>
            <a:endParaRPr lang="en-GB"/>
          </a:p>
        </p:txBody>
      </p:sp>
      <p:sp>
        <p:nvSpPr>
          <p:cNvPr id="5" name="Footer Placeholder 4">
            <a:extLst>
              <a:ext uri="{FF2B5EF4-FFF2-40B4-BE49-F238E27FC236}">
                <a16:creationId xmlns="" xmlns:a16="http://schemas.microsoft.com/office/drawing/2014/main" id="{EBD4E582-64B0-41C5-B4C6-E22EED6C6B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F7EF5A12-1ED8-44F6-B2A8-96835EDE5FAB}"/>
              </a:ext>
            </a:extLst>
          </p:cNvPr>
          <p:cNvSpPr>
            <a:spLocks noGrp="1"/>
          </p:cNvSpPr>
          <p:nvPr>
            <p:ph type="sldNum" sz="quarter" idx="12"/>
          </p:nvPr>
        </p:nvSpPr>
        <p:spPr/>
        <p:txBody>
          <a:bodyPr/>
          <a:lstStyle/>
          <a:p>
            <a:fld id="{B07BA0AB-21A2-438E-89E7-7EFF93998A61}" type="slidenum">
              <a:rPr lang="en-GB" smtClean="0"/>
              <a:t>‹#›</a:t>
            </a:fld>
            <a:endParaRPr lang="en-GB"/>
          </a:p>
        </p:txBody>
      </p:sp>
    </p:spTree>
    <p:extLst>
      <p:ext uri="{BB962C8B-B14F-4D97-AF65-F5344CB8AC3E}">
        <p14:creationId xmlns:p14="http://schemas.microsoft.com/office/powerpoint/2010/main" val="664022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908D0503-0AFB-4401-9A8A-167884BA9D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50AADD8C-D0AD-4061-B489-96E2A419F72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3536BA3D-97D0-4949-896F-9249ECA31992}"/>
              </a:ext>
            </a:extLst>
          </p:cNvPr>
          <p:cNvSpPr>
            <a:spLocks noGrp="1"/>
          </p:cNvSpPr>
          <p:nvPr>
            <p:ph type="dt" sz="half" idx="10"/>
          </p:nvPr>
        </p:nvSpPr>
        <p:spPr/>
        <p:txBody>
          <a:bodyPr/>
          <a:lstStyle/>
          <a:p>
            <a:fld id="{64101934-28AC-4E08-BA16-00E128A59A3F}" type="datetimeFigureOut">
              <a:rPr lang="en-GB" smtClean="0"/>
              <a:t>30/05/2018</a:t>
            </a:fld>
            <a:endParaRPr lang="en-GB"/>
          </a:p>
        </p:txBody>
      </p:sp>
      <p:sp>
        <p:nvSpPr>
          <p:cNvPr id="5" name="Footer Placeholder 4">
            <a:extLst>
              <a:ext uri="{FF2B5EF4-FFF2-40B4-BE49-F238E27FC236}">
                <a16:creationId xmlns="" xmlns:a16="http://schemas.microsoft.com/office/drawing/2014/main" id="{026D678A-59C2-4FF0-BC08-FF92752F48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54A67490-EE18-414A-BE02-4DDBDA30453A}"/>
              </a:ext>
            </a:extLst>
          </p:cNvPr>
          <p:cNvSpPr>
            <a:spLocks noGrp="1"/>
          </p:cNvSpPr>
          <p:nvPr>
            <p:ph type="sldNum" sz="quarter" idx="12"/>
          </p:nvPr>
        </p:nvSpPr>
        <p:spPr/>
        <p:txBody>
          <a:bodyPr/>
          <a:lstStyle/>
          <a:p>
            <a:fld id="{B07BA0AB-21A2-438E-89E7-7EFF93998A61}" type="slidenum">
              <a:rPr lang="en-GB" smtClean="0"/>
              <a:t>‹#›</a:t>
            </a:fld>
            <a:endParaRPr lang="en-GB"/>
          </a:p>
        </p:txBody>
      </p:sp>
    </p:spTree>
    <p:extLst>
      <p:ext uri="{BB962C8B-B14F-4D97-AF65-F5344CB8AC3E}">
        <p14:creationId xmlns:p14="http://schemas.microsoft.com/office/powerpoint/2010/main" val="3624090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59B794-6972-4805-A127-62FD2A64144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85A8DFE2-096B-48CD-870F-5858DE61302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DEFAB27A-EFEC-42ED-B4DA-EE889934A682}"/>
              </a:ext>
            </a:extLst>
          </p:cNvPr>
          <p:cNvSpPr>
            <a:spLocks noGrp="1"/>
          </p:cNvSpPr>
          <p:nvPr>
            <p:ph type="dt" sz="half" idx="10"/>
          </p:nvPr>
        </p:nvSpPr>
        <p:spPr/>
        <p:txBody>
          <a:bodyPr/>
          <a:lstStyle/>
          <a:p>
            <a:fld id="{64101934-28AC-4E08-BA16-00E128A59A3F}" type="datetimeFigureOut">
              <a:rPr lang="en-GB" smtClean="0"/>
              <a:t>30/05/2018</a:t>
            </a:fld>
            <a:endParaRPr lang="en-GB"/>
          </a:p>
        </p:txBody>
      </p:sp>
      <p:sp>
        <p:nvSpPr>
          <p:cNvPr id="5" name="Footer Placeholder 4">
            <a:extLst>
              <a:ext uri="{FF2B5EF4-FFF2-40B4-BE49-F238E27FC236}">
                <a16:creationId xmlns="" xmlns:a16="http://schemas.microsoft.com/office/drawing/2014/main" id="{23961565-71C4-4F1B-A232-095A5EC1E2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EFEF917E-E673-450E-9C96-4FED72AED499}"/>
              </a:ext>
            </a:extLst>
          </p:cNvPr>
          <p:cNvSpPr>
            <a:spLocks noGrp="1"/>
          </p:cNvSpPr>
          <p:nvPr>
            <p:ph type="sldNum" sz="quarter" idx="12"/>
          </p:nvPr>
        </p:nvSpPr>
        <p:spPr/>
        <p:txBody>
          <a:bodyPr/>
          <a:lstStyle/>
          <a:p>
            <a:fld id="{B07BA0AB-21A2-438E-89E7-7EFF93998A61}" type="slidenum">
              <a:rPr lang="en-GB" smtClean="0"/>
              <a:t>‹#›</a:t>
            </a:fld>
            <a:endParaRPr lang="en-GB"/>
          </a:p>
        </p:txBody>
      </p:sp>
    </p:spTree>
    <p:extLst>
      <p:ext uri="{BB962C8B-B14F-4D97-AF65-F5344CB8AC3E}">
        <p14:creationId xmlns:p14="http://schemas.microsoft.com/office/powerpoint/2010/main" val="1575956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EE92BC-FE13-4A5E-B3EE-0D93C0C20A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 xmlns:a16="http://schemas.microsoft.com/office/drawing/2014/main" id="{40D45C7C-0743-430C-B4BC-71C3EFC50D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232C021F-54F6-4E1B-BF3D-B355B60793FD}"/>
              </a:ext>
            </a:extLst>
          </p:cNvPr>
          <p:cNvSpPr>
            <a:spLocks noGrp="1"/>
          </p:cNvSpPr>
          <p:nvPr>
            <p:ph type="dt" sz="half" idx="10"/>
          </p:nvPr>
        </p:nvSpPr>
        <p:spPr/>
        <p:txBody>
          <a:bodyPr/>
          <a:lstStyle/>
          <a:p>
            <a:fld id="{64101934-28AC-4E08-BA16-00E128A59A3F}" type="datetimeFigureOut">
              <a:rPr lang="en-GB" smtClean="0"/>
              <a:t>30/05/2018</a:t>
            </a:fld>
            <a:endParaRPr lang="en-GB"/>
          </a:p>
        </p:txBody>
      </p:sp>
      <p:sp>
        <p:nvSpPr>
          <p:cNvPr id="5" name="Footer Placeholder 4">
            <a:extLst>
              <a:ext uri="{FF2B5EF4-FFF2-40B4-BE49-F238E27FC236}">
                <a16:creationId xmlns="" xmlns:a16="http://schemas.microsoft.com/office/drawing/2014/main" id="{0727C6C7-1E2A-44C5-990A-662712E3E1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F5F80590-B6E4-4685-AC30-E4E0312FF743}"/>
              </a:ext>
            </a:extLst>
          </p:cNvPr>
          <p:cNvSpPr>
            <a:spLocks noGrp="1"/>
          </p:cNvSpPr>
          <p:nvPr>
            <p:ph type="sldNum" sz="quarter" idx="12"/>
          </p:nvPr>
        </p:nvSpPr>
        <p:spPr/>
        <p:txBody>
          <a:bodyPr/>
          <a:lstStyle/>
          <a:p>
            <a:fld id="{B07BA0AB-21A2-438E-89E7-7EFF93998A61}" type="slidenum">
              <a:rPr lang="en-GB" smtClean="0"/>
              <a:t>‹#›</a:t>
            </a:fld>
            <a:endParaRPr lang="en-GB"/>
          </a:p>
        </p:txBody>
      </p:sp>
    </p:spTree>
    <p:extLst>
      <p:ext uri="{BB962C8B-B14F-4D97-AF65-F5344CB8AC3E}">
        <p14:creationId xmlns:p14="http://schemas.microsoft.com/office/powerpoint/2010/main" val="2947299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2A9FB5-C541-4137-B444-4D1F3C8CFB9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5E7EE509-482A-44FD-9050-BD2449A4FAF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 xmlns:a16="http://schemas.microsoft.com/office/drawing/2014/main" id="{7B745421-D982-417D-8C98-B5244773578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 xmlns:a16="http://schemas.microsoft.com/office/drawing/2014/main" id="{163C5B35-6B16-4FA9-9ADA-1A58AE698F27}"/>
              </a:ext>
            </a:extLst>
          </p:cNvPr>
          <p:cNvSpPr>
            <a:spLocks noGrp="1"/>
          </p:cNvSpPr>
          <p:nvPr>
            <p:ph type="dt" sz="half" idx="10"/>
          </p:nvPr>
        </p:nvSpPr>
        <p:spPr/>
        <p:txBody>
          <a:bodyPr/>
          <a:lstStyle/>
          <a:p>
            <a:fld id="{64101934-28AC-4E08-BA16-00E128A59A3F}" type="datetimeFigureOut">
              <a:rPr lang="en-GB" smtClean="0"/>
              <a:t>30/05/2018</a:t>
            </a:fld>
            <a:endParaRPr lang="en-GB"/>
          </a:p>
        </p:txBody>
      </p:sp>
      <p:sp>
        <p:nvSpPr>
          <p:cNvPr id="6" name="Footer Placeholder 5">
            <a:extLst>
              <a:ext uri="{FF2B5EF4-FFF2-40B4-BE49-F238E27FC236}">
                <a16:creationId xmlns="" xmlns:a16="http://schemas.microsoft.com/office/drawing/2014/main" id="{B9860CB2-5E9D-4D95-8099-D5CDBC8FA80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22AEA4DD-EE16-4616-B33C-086399E30FCE}"/>
              </a:ext>
            </a:extLst>
          </p:cNvPr>
          <p:cNvSpPr>
            <a:spLocks noGrp="1"/>
          </p:cNvSpPr>
          <p:nvPr>
            <p:ph type="sldNum" sz="quarter" idx="12"/>
          </p:nvPr>
        </p:nvSpPr>
        <p:spPr/>
        <p:txBody>
          <a:bodyPr/>
          <a:lstStyle/>
          <a:p>
            <a:fld id="{B07BA0AB-21A2-438E-89E7-7EFF93998A61}" type="slidenum">
              <a:rPr lang="en-GB" smtClean="0"/>
              <a:t>‹#›</a:t>
            </a:fld>
            <a:endParaRPr lang="en-GB"/>
          </a:p>
        </p:txBody>
      </p:sp>
    </p:spTree>
    <p:extLst>
      <p:ext uri="{BB962C8B-B14F-4D97-AF65-F5344CB8AC3E}">
        <p14:creationId xmlns:p14="http://schemas.microsoft.com/office/powerpoint/2010/main" val="1342775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88F16F-4EDF-4B5D-8D79-4A249C651A0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16FA4282-1F01-484B-AE8F-68A4C6FEE2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5E3D8DF1-9BE9-4E3A-A0A5-DDD70CD7BAB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 xmlns:a16="http://schemas.microsoft.com/office/drawing/2014/main" id="{C1941768-2F8F-4F21-8DE2-053DA3EFF7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DC01EAB6-498A-4335-B2C8-29428C5B42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 xmlns:a16="http://schemas.microsoft.com/office/drawing/2014/main" id="{3A25DBD3-920E-4A2A-8365-A404BE31D5CE}"/>
              </a:ext>
            </a:extLst>
          </p:cNvPr>
          <p:cNvSpPr>
            <a:spLocks noGrp="1"/>
          </p:cNvSpPr>
          <p:nvPr>
            <p:ph type="dt" sz="half" idx="10"/>
          </p:nvPr>
        </p:nvSpPr>
        <p:spPr/>
        <p:txBody>
          <a:bodyPr/>
          <a:lstStyle/>
          <a:p>
            <a:fld id="{64101934-28AC-4E08-BA16-00E128A59A3F}" type="datetimeFigureOut">
              <a:rPr lang="en-GB" smtClean="0"/>
              <a:t>30/05/2018</a:t>
            </a:fld>
            <a:endParaRPr lang="en-GB"/>
          </a:p>
        </p:txBody>
      </p:sp>
      <p:sp>
        <p:nvSpPr>
          <p:cNvPr id="8" name="Footer Placeholder 7">
            <a:extLst>
              <a:ext uri="{FF2B5EF4-FFF2-40B4-BE49-F238E27FC236}">
                <a16:creationId xmlns="" xmlns:a16="http://schemas.microsoft.com/office/drawing/2014/main" id="{83617971-B4CD-48C9-B3A4-CCA3EECC1C7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 xmlns:a16="http://schemas.microsoft.com/office/drawing/2014/main" id="{0E1ED0C3-177D-4AC4-AE78-2D770A49440E}"/>
              </a:ext>
            </a:extLst>
          </p:cNvPr>
          <p:cNvSpPr>
            <a:spLocks noGrp="1"/>
          </p:cNvSpPr>
          <p:nvPr>
            <p:ph type="sldNum" sz="quarter" idx="12"/>
          </p:nvPr>
        </p:nvSpPr>
        <p:spPr/>
        <p:txBody>
          <a:bodyPr/>
          <a:lstStyle/>
          <a:p>
            <a:fld id="{B07BA0AB-21A2-438E-89E7-7EFF93998A61}" type="slidenum">
              <a:rPr lang="en-GB" smtClean="0"/>
              <a:t>‹#›</a:t>
            </a:fld>
            <a:endParaRPr lang="en-GB"/>
          </a:p>
        </p:txBody>
      </p:sp>
    </p:spTree>
    <p:extLst>
      <p:ext uri="{BB962C8B-B14F-4D97-AF65-F5344CB8AC3E}">
        <p14:creationId xmlns:p14="http://schemas.microsoft.com/office/powerpoint/2010/main" val="29117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4C4686-C4FA-47F2-B988-047FE32D8BE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 xmlns:a16="http://schemas.microsoft.com/office/drawing/2014/main" id="{06C02481-605D-4696-872B-4F4A008BB106}"/>
              </a:ext>
            </a:extLst>
          </p:cNvPr>
          <p:cNvSpPr>
            <a:spLocks noGrp="1"/>
          </p:cNvSpPr>
          <p:nvPr>
            <p:ph type="dt" sz="half" idx="10"/>
          </p:nvPr>
        </p:nvSpPr>
        <p:spPr/>
        <p:txBody>
          <a:bodyPr/>
          <a:lstStyle/>
          <a:p>
            <a:fld id="{64101934-28AC-4E08-BA16-00E128A59A3F}" type="datetimeFigureOut">
              <a:rPr lang="en-GB" smtClean="0"/>
              <a:t>30/05/2018</a:t>
            </a:fld>
            <a:endParaRPr lang="en-GB"/>
          </a:p>
        </p:txBody>
      </p:sp>
      <p:sp>
        <p:nvSpPr>
          <p:cNvPr id="4" name="Footer Placeholder 3">
            <a:extLst>
              <a:ext uri="{FF2B5EF4-FFF2-40B4-BE49-F238E27FC236}">
                <a16:creationId xmlns="" xmlns:a16="http://schemas.microsoft.com/office/drawing/2014/main" id="{2CD58C10-8CD2-4A3B-A07C-D81DFA8A341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 xmlns:a16="http://schemas.microsoft.com/office/drawing/2014/main" id="{ED2DE83C-E57D-4059-96E4-687337DB0781}"/>
              </a:ext>
            </a:extLst>
          </p:cNvPr>
          <p:cNvSpPr>
            <a:spLocks noGrp="1"/>
          </p:cNvSpPr>
          <p:nvPr>
            <p:ph type="sldNum" sz="quarter" idx="12"/>
          </p:nvPr>
        </p:nvSpPr>
        <p:spPr/>
        <p:txBody>
          <a:bodyPr/>
          <a:lstStyle/>
          <a:p>
            <a:fld id="{B07BA0AB-21A2-438E-89E7-7EFF93998A61}" type="slidenum">
              <a:rPr lang="en-GB" smtClean="0"/>
              <a:t>‹#›</a:t>
            </a:fld>
            <a:endParaRPr lang="en-GB"/>
          </a:p>
        </p:txBody>
      </p:sp>
    </p:spTree>
    <p:extLst>
      <p:ext uri="{BB962C8B-B14F-4D97-AF65-F5344CB8AC3E}">
        <p14:creationId xmlns:p14="http://schemas.microsoft.com/office/powerpoint/2010/main" val="1501360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371B724-0002-4B21-9E9A-A3EAF38B31E2}"/>
              </a:ext>
            </a:extLst>
          </p:cNvPr>
          <p:cNvSpPr>
            <a:spLocks noGrp="1"/>
          </p:cNvSpPr>
          <p:nvPr>
            <p:ph type="dt" sz="half" idx="10"/>
          </p:nvPr>
        </p:nvSpPr>
        <p:spPr/>
        <p:txBody>
          <a:bodyPr/>
          <a:lstStyle/>
          <a:p>
            <a:fld id="{64101934-28AC-4E08-BA16-00E128A59A3F}" type="datetimeFigureOut">
              <a:rPr lang="en-GB" smtClean="0"/>
              <a:t>30/05/2018</a:t>
            </a:fld>
            <a:endParaRPr lang="en-GB"/>
          </a:p>
        </p:txBody>
      </p:sp>
      <p:sp>
        <p:nvSpPr>
          <p:cNvPr id="3" name="Footer Placeholder 2">
            <a:extLst>
              <a:ext uri="{FF2B5EF4-FFF2-40B4-BE49-F238E27FC236}">
                <a16:creationId xmlns="" xmlns:a16="http://schemas.microsoft.com/office/drawing/2014/main" id="{1B87F4CB-B7A8-4EBE-A823-72DB69A6A9C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 xmlns:a16="http://schemas.microsoft.com/office/drawing/2014/main" id="{B7F11BFC-7C05-4AF1-9878-CA08692DE23B}"/>
              </a:ext>
            </a:extLst>
          </p:cNvPr>
          <p:cNvSpPr>
            <a:spLocks noGrp="1"/>
          </p:cNvSpPr>
          <p:nvPr>
            <p:ph type="sldNum" sz="quarter" idx="12"/>
          </p:nvPr>
        </p:nvSpPr>
        <p:spPr/>
        <p:txBody>
          <a:bodyPr/>
          <a:lstStyle/>
          <a:p>
            <a:fld id="{B07BA0AB-21A2-438E-89E7-7EFF93998A61}" type="slidenum">
              <a:rPr lang="en-GB" smtClean="0"/>
              <a:t>‹#›</a:t>
            </a:fld>
            <a:endParaRPr lang="en-GB"/>
          </a:p>
        </p:txBody>
      </p:sp>
    </p:spTree>
    <p:extLst>
      <p:ext uri="{BB962C8B-B14F-4D97-AF65-F5344CB8AC3E}">
        <p14:creationId xmlns:p14="http://schemas.microsoft.com/office/powerpoint/2010/main" val="3984720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7A1763-3463-417D-B179-034B09897C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74A64292-4C56-4521-B21E-7785749225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 xmlns:a16="http://schemas.microsoft.com/office/drawing/2014/main" id="{2661E3CA-B561-428C-8BDC-9AD6FA115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863DD1B8-8919-4B63-9605-52C18801AE14}"/>
              </a:ext>
            </a:extLst>
          </p:cNvPr>
          <p:cNvSpPr>
            <a:spLocks noGrp="1"/>
          </p:cNvSpPr>
          <p:nvPr>
            <p:ph type="dt" sz="half" idx="10"/>
          </p:nvPr>
        </p:nvSpPr>
        <p:spPr/>
        <p:txBody>
          <a:bodyPr/>
          <a:lstStyle/>
          <a:p>
            <a:fld id="{64101934-28AC-4E08-BA16-00E128A59A3F}" type="datetimeFigureOut">
              <a:rPr lang="en-GB" smtClean="0"/>
              <a:t>30/05/2018</a:t>
            </a:fld>
            <a:endParaRPr lang="en-GB"/>
          </a:p>
        </p:txBody>
      </p:sp>
      <p:sp>
        <p:nvSpPr>
          <p:cNvPr id="6" name="Footer Placeholder 5">
            <a:extLst>
              <a:ext uri="{FF2B5EF4-FFF2-40B4-BE49-F238E27FC236}">
                <a16:creationId xmlns="" xmlns:a16="http://schemas.microsoft.com/office/drawing/2014/main" id="{353900E7-7015-4F84-BE66-B92949CF60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6763EED9-7350-460C-993C-6B59A722536B}"/>
              </a:ext>
            </a:extLst>
          </p:cNvPr>
          <p:cNvSpPr>
            <a:spLocks noGrp="1"/>
          </p:cNvSpPr>
          <p:nvPr>
            <p:ph type="sldNum" sz="quarter" idx="12"/>
          </p:nvPr>
        </p:nvSpPr>
        <p:spPr/>
        <p:txBody>
          <a:bodyPr/>
          <a:lstStyle/>
          <a:p>
            <a:fld id="{B07BA0AB-21A2-438E-89E7-7EFF93998A61}" type="slidenum">
              <a:rPr lang="en-GB" smtClean="0"/>
              <a:t>‹#›</a:t>
            </a:fld>
            <a:endParaRPr lang="en-GB"/>
          </a:p>
        </p:txBody>
      </p:sp>
    </p:spTree>
    <p:extLst>
      <p:ext uri="{BB962C8B-B14F-4D97-AF65-F5344CB8AC3E}">
        <p14:creationId xmlns:p14="http://schemas.microsoft.com/office/powerpoint/2010/main" val="1235109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B45106-32A0-45DD-83B2-AA8D1B99B8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 xmlns:a16="http://schemas.microsoft.com/office/drawing/2014/main" id="{BB9C246F-3E03-4C90-A943-9C9BEF82BE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 xmlns:a16="http://schemas.microsoft.com/office/drawing/2014/main" id="{43C5BBD6-6B8D-455F-8370-A0ECB34875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8404D6B4-D452-4E37-9ABA-74029C455F7C}"/>
              </a:ext>
            </a:extLst>
          </p:cNvPr>
          <p:cNvSpPr>
            <a:spLocks noGrp="1"/>
          </p:cNvSpPr>
          <p:nvPr>
            <p:ph type="dt" sz="half" idx="10"/>
          </p:nvPr>
        </p:nvSpPr>
        <p:spPr/>
        <p:txBody>
          <a:bodyPr/>
          <a:lstStyle/>
          <a:p>
            <a:fld id="{64101934-28AC-4E08-BA16-00E128A59A3F}" type="datetimeFigureOut">
              <a:rPr lang="en-GB" smtClean="0"/>
              <a:t>30/05/2018</a:t>
            </a:fld>
            <a:endParaRPr lang="en-GB"/>
          </a:p>
        </p:txBody>
      </p:sp>
      <p:sp>
        <p:nvSpPr>
          <p:cNvPr id="6" name="Footer Placeholder 5">
            <a:extLst>
              <a:ext uri="{FF2B5EF4-FFF2-40B4-BE49-F238E27FC236}">
                <a16:creationId xmlns="" xmlns:a16="http://schemas.microsoft.com/office/drawing/2014/main" id="{0A9935BF-1B98-4184-A9C1-137FE4D74E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21EB7211-3D2E-4BC4-85C8-ABF2A67FFA1F}"/>
              </a:ext>
            </a:extLst>
          </p:cNvPr>
          <p:cNvSpPr>
            <a:spLocks noGrp="1"/>
          </p:cNvSpPr>
          <p:nvPr>
            <p:ph type="sldNum" sz="quarter" idx="12"/>
          </p:nvPr>
        </p:nvSpPr>
        <p:spPr/>
        <p:txBody>
          <a:bodyPr/>
          <a:lstStyle/>
          <a:p>
            <a:fld id="{B07BA0AB-21A2-438E-89E7-7EFF93998A61}" type="slidenum">
              <a:rPr lang="en-GB" smtClean="0"/>
              <a:t>‹#›</a:t>
            </a:fld>
            <a:endParaRPr lang="en-GB"/>
          </a:p>
        </p:txBody>
      </p:sp>
    </p:spTree>
    <p:extLst>
      <p:ext uri="{BB962C8B-B14F-4D97-AF65-F5344CB8AC3E}">
        <p14:creationId xmlns:p14="http://schemas.microsoft.com/office/powerpoint/2010/main" val="2350138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35FB351-CF98-46BE-BB30-E8FDBBA361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2A31BABB-3A3F-47BE-8359-A63A226C45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2C33FCDA-995F-4C6C-BBCA-FA6C6E378A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101934-28AC-4E08-BA16-00E128A59A3F}" type="datetimeFigureOut">
              <a:rPr lang="en-GB" smtClean="0"/>
              <a:t>30/05/2018</a:t>
            </a:fld>
            <a:endParaRPr lang="en-GB"/>
          </a:p>
        </p:txBody>
      </p:sp>
      <p:sp>
        <p:nvSpPr>
          <p:cNvPr id="5" name="Footer Placeholder 4">
            <a:extLst>
              <a:ext uri="{FF2B5EF4-FFF2-40B4-BE49-F238E27FC236}">
                <a16:creationId xmlns="" xmlns:a16="http://schemas.microsoft.com/office/drawing/2014/main" id="{43341427-A897-44B3-93E3-B2B91148F2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 xmlns:a16="http://schemas.microsoft.com/office/drawing/2014/main" id="{ADEFBA30-99F1-4123-8C87-167E16DAB6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7BA0AB-21A2-438E-89E7-7EFF93998A61}" type="slidenum">
              <a:rPr lang="en-GB" smtClean="0"/>
              <a:t>‹#›</a:t>
            </a:fld>
            <a:endParaRPr lang="en-GB"/>
          </a:p>
        </p:txBody>
      </p:sp>
    </p:spTree>
    <p:extLst>
      <p:ext uri="{BB962C8B-B14F-4D97-AF65-F5344CB8AC3E}">
        <p14:creationId xmlns:p14="http://schemas.microsoft.com/office/powerpoint/2010/main" val="2948951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godoc.org/github.com/hyperledger/fabric/core/chaincode/shi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Google" TargetMode="External"/><Relationship Id="rId7" Type="http://schemas.openxmlformats.org/officeDocument/2006/relationships/hyperlink" Target="https://en.wikipedia.org/wiki/Concurrent_programming" TargetMode="External"/><Relationship Id="rId2" Type="http://schemas.openxmlformats.org/officeDocument/2006/relationships/hyperlink" Target="https://en.wikipedia.org/wiki/Programming_language" TargetMode="External"/><Relationship Id="rId1" Type="http://schemas.openxmlformats.org/officeDocument/2006/relationships/slideLayout" Target="../slideLayouts/slideLayout2.xml"/><Relationship Id="rId6" Type="http://schemas.openxmlformats.org/officeDocument/2006/relationships/hyperlink" Target="https://en.wikipedia.org/wiki/Communicating_sequential_processes" TargetMode="External"/><Relationship Id="rId5" Type="http://schemas.openxmlformats.org/officeDocument/2006/relationships/hyperlink" Target="https://en.wikipedia.org/wiki/Ken_Thompson" TargetMode="External"/><Relationship Id="rId4" Type="http://schemas.openxmlformats.org/officeDocument/2006/relationships/hyperlink" Target="https://en.wikipedia.org/wiki/Rob_Pik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9E93C8-1FA2-4FD9-A8EC-4616A1D03931}"/>
              </a:ext>
            </a:extLst>
          </p:cNvPr>
          <p:cNvSpPr>
            <a:spLocks noGrp="1"/>
          </p:cNvSpPr>
          <p:nvPr>
            <p:ph type="ctrTitle"/>
          </p:nvPr>
        </p:nvSpPr>
        <p:spPr/>
        <p:txBody>
          <a:bodyPr/>
          <a:lstStyle/>
          <a:p>
            <a:r>
              <a:rPr lang="en-GB" dirty="0" err="1"/>
              <a:t>HyperLedger</a:t>
            </a:r>
            <a:r>
              <a:rPr lang="en-GB" dirty="0"/>
              <a:t> Fabric </a:t>
            </a:r>
          </a:p>
        </p:txBody>
      </p:sp>
      <p:sp>
        <p:nvSpPr>
          <p:cNvPr id="3" name="Subtitle 2">
            <a:extLst>
              <a:ext uri="{FF2B5EF4-FFF2-40B4-BE49-F238E27FC236}">
                <a16:creationId xmlns="" xmlns:a16="http://schemas.microsoft.com/office/drawing/2014/main" id="{A2F192DE-111F-42CD-9962-A92A20BE0244}"/>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300232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01CEE7-B776-4BCD-9278-2D290961E5B3}"/>
              </a:ext>
            </a:extLst>
          </p:cNvPr>
          <p:cNvSpPr>
            <a:spLocks noGrp="1"/>
          </p:cNvSpPr>
          <p:nvPr>
            <p:ph type="title"/>
          </p:nvPr>
        </p:nvSpPr>
        <p:spPr/>
        <p:txBody>
          <a:bodyPr/>
          <a:lstStyle/>
          <a:p>
            <a:r>
              <a:rPr lang="en-US" dirty="0"/>
              <a:t>Go - Functions</a:t>
            </a:r>
            <a:endParaRPr lang="en-GB" dirty="0"/>
          </a:p>
        </p:txBody>
      </p:sp>
      <p:sp>
        <p:nvSpPr>
          <p:cNvPr id="3" name="Content Placeholder 2">
            <a:extLst>
              <a:ext uri="{FF2B5EF4-FFF2-40B4-BE49-F238E27FC236}">
                <a16:creationId xmlns="" xmlns:a16="http://schemas.microsoft.com/office/drawing/2014/main" id="{DA4B6F50-243C-43CF-9097-773141790307}"/>
              </a:ext>
            </a:extLst>
          </p:cNvPr>
          <p:cNvSpPr>
            <a:spLocks noGrp="1"/>
          </p:cNvSpPr>
          <p:nvPr>
            <p:ph idx="1"/>
          </p:nvPr>
        </p:nvSpPr>
        <p:spPr/>
        <p:txBody>
          <a:bodyPr>
            <a:normAutofit fontScale="62500" lnSpcReduction="20000"/>
          </a:bodyPr>
          <a:lstStyle/>
          <a:p>
            <a:pPr marL="0" indent="0">
              <a:buNone/>
            </a:pPr>
            <a:r>
              <a:rPr lang="en-GB" dirty="0" err="1">
                <a:solidFill>
                  <a:schemeClr val="bg1">
                    <a:lumMod val="50000"/>
                  </a:schemeClr>
                </a:solidFill>
              </a:rPr>
              <a:t>func</a:t>
            </a:r>
            <a:r>
              <a:rPr lang="en-GB" dirty="0"/>
              <a:t> add(</a:t>
            </a:r>
            <a:r>
              <a:rPr lang="en-GB" dirty="0">
                <a:solidFill>
                  <a:srgbClr val="FF0000"/>
                </a:solidFill>
              </a:rPr>
              <a:t>x int, y int</a:t>
            </a:r>
            <a:r>
              <a:rPr lang="en-GB" dirty="0"/>
              <a:t>) </a:t>
            </a:r>
            <a:r>
              <a:rPr lang="en-GB" dirty="0">
                <a:solidFill>
                  <a:schemeClr val="accent1"/>
                </a:solidFill>
              </a:rPr>
              <a:t>int</a:t>
            </a:r>
            <a:r>
              <a:rPr lang="en-GB" dirty="0"/>
              <a:t> {</a:t>
            </a:r>
          </a:p>
          <a:p>
            <a:pPr marL="0" indent="0">
              <a:buNone/>
            </a:pPr>
            <a:r>
              <a:rPr lang="en-GB" dirty="0"/>
              <a:t>	return x + y</a:t>
            </a:r>
          </a:p>
          <a:p>
            <a:pPr marL="0" indent="0">
              <a:buNone/>
            </a:pPr>
            <a:r>
              <a:rPr lang="en-GB" dirty="0"/>
              <a:t>}</a:t>
            </a:r>
          </a:p>
          <a:p>
            <a:pPr marL="0" indent="0">
              <a:buNone/>
            </a:pPr>
            <a:r>
              <a:rPr lang="en-US" dirty="0"/>
              <a:t>// add(x, y int) also possible</a:t>
            </a:r>
          </a:p>
          <a:p>
            <a:pPr marL="0" indent="0">
              <a:buNone/>
            </a:pPr>
            <a:r>
              <a:rPr lang="en-US" dirty="0"/>
              <a:t>//</a:t>
            </a:r>
            <a:r>
              <a:rPr lang="pt-BR" dirty="0"/>
              <a:t> var i, j int = 1, 2</a:t>
            </a:r>
            <a:endParaRPr lang="en-GB" dirty="0"/>
          </a:p>
          <a:p>
            <a:pPr marL="0" indent="0">
              <a:buNone/>
            </a:pPr>
            <a:r>
              <a:rPr lang="en-GB" dirty="0" err="1"/>
              <a:t>func</a:t>
            </a:r>
            <a:r>
              <a:rPr lang="en-GB" dirty="0"/>
              <a:t> main() {</a:t>
            </a:r>
          </a:p>
          <a:p>
            <a:pPr marL="0" indent="0">
              <a:buNone/>
            </a:pPr>
            <a:r>
              <a:rPr lang="en-US" dirty="0"/>
              <a:t>	var result = </a:t>
            </a:r>
            <a:r>
              <a:rPr lang="en-GB" dirty="0">
                <a:solidFill>
                  <a:srgbClr val="00B050"/>
                </a:solidFill>
              </a:rPr>
              <a:t>add(42, 13)</a:t>
            </a:r>
            <a:endParaRPr lang="en-GB" dirty="0"/>
          </a:p>
          <a:p>
            <a:pPr marL="0" indent="0">
              <a:buNone/>
            </a:pPr>
            <a:r>
              <a:rPr lang="en-GB" dirty="0"/>
              <a:t>	var resultPlus5 = result + 5</a:t>
            </a:r>
          </a:p>
          <a:p>
            <a:pPr marL="0" indent="0">
              <a:buNone/>
            </a:pPr>
            <a:r>
              <a:rPr lang="en-GB" dirty="0"/>
              <a:t>	</a:t>
            </a:r>
            <a:r>
              <a:rPr lang="en-GB" dirty="0" err="1"/>
              <a:t>fmt.Printf</a:t>
            </a:r>
            <a:r>
              <a:rPr lang="en-GB" dirty="0"/>
              <a:t>("Result is %d, %d", result, resultPlus5)</a:t>
            </a:r>
          </a:p>
          <a:p>
            <a:pPr marL="0" indent="0">
              <a:buNone/>
            </a:pPr>
            <a:r>
              <a:rPr lang="en-GB" dirty="0"/>
              <a:t>}</a:t>
            </a:r>
          </a:p>
          <a:p>
            <a:pPr marL="0" indent="0">
              <a:buNone/>
            </a:pPr>
            <a:r>
              <a:rPr lang="en-US" dirty="0">
                <a:solidFill>
                  <a:schemeClr val="accent1"/>
                </a:solidFill>
              </a:rPr>
              <a:t>Return type</a:t>
            </a:r>
          </a:p>
          <a:p>
            <a:pPr marL="0" indent="0">
              <a:buNone/>
            </a:pPr>
            <a:r>
              <a:rPr lang="en-US" dirty="0">
                <a:solidFill>
                  <a:srgbClr val="FF0000"/>
                </a:solidFill>
              </a:rPr>
              <a:t>Function </a:t>
            </a:r>
            <a:r>
              <a:rPr lang="en-US" dirty="0" smtClean="0">
                <a:solidFill>
                  <a:srgbClr val="FF0000"/>
                </a:solidFill>
              </a:rPr>
              <a:t>arguments</a:t>
            </a:r>
            <a:endParaRPr lang="en-GB" dirty="0">
              <a:solidFill>
                <a:srgbClr val="FF0000"/>
              </a:solidFill>
            </a:endParaRPr>
          </a:p>
          <a:p>
            <a:pPr marL="0" indent="0">
              <a:buNone/>
            </a:pPr>
            <a:r>
              <a:rPr lang="en-US" dirty="0">
                <a:solidFill>
                  <a:schemeClr val="accent6"/>
                </a:solidFill>
              </a:rPr>
              <a:t>Function call</a:t>
            </a:r>
            <a:endParaRPr lang="en-GB" dirty="0">
              <a:solidFill>
                <a:schemeClr val="accent6"/>
              </a:solidFill>
            </a:endParaRPr>
          </a:p>
        </p:txBody>
      </p:sp>
    </p:spTree>
    <p:extLst>
      <p:ext uri="{BB962C8B-B14F-4D97-AF65-F5344CB8AC3E}">
        <p14:creationId xmlns:p14="http://schemas.microsoft.com/office/powerpoint/2010/main" val="4018663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E323F7-1CFF-4AC4-876A-D01BE62E8787}"/>
              </a:ext>
            </a:extLst>
          </p:cNvPr>
          <p:cNvSpPr>
            <a:spLocks noGrp="1"/>
          </p:cNvSpPr>
          <p:nvPr>
            <p:ph type="title"/>
          </p:nvPr>
        </p:nvSpPr>
        <p:spPr/>
        <p:txBody>
          <a:bodyPr/>
          <a:lstStyle/>
          <a:p>
            <a:r>
              <a:rPr lang="en-US" dirty="0"/>
              <a:t>Go - Loops</a:t>
            </a:r>
            <a:endParaRPr lang="en-GB" dirty="0"/>
          </a:p>
        </p:txBody>
      </p:sp>
      <p:sp>
        <p:nvSpPr>
          <p:cNvPr id="3" name="Content Placeholder 2">
            <a:extLst>
              <a:ext uri="{FF2B5EF4-FFF2-40B4-BE49-F238E27FC236}">
                <a16:creationId xmlns="" xmlns:a16="http://schemas.microsoft.com/office/drawing/2014/main" id="{533980EB-DEA7-4E97-B6DF-3A455F1AFB02}"/>
              </a:ext>
            </a:extLst>
          </p:cNvPr>
          <p:cNvSpPr>
            <a:spLocks noGrp="1"/>
          </p:cNvSpPr>
          <p:nvPr>
            <p:ph idx="1"/>
          </p:nvPr>
        </p:nvSpPr>
        <p:spPr>
          <a:xfrm>
            <a:off x="838200" y="1329866"/>
            <a:ext cx="10515600" cy="4351338"/>
          </a:xfrm>
        </p:spPr>
        <p:txBody>
          <a:bodyPr>
            <a:noAutofit/>
          </a:bodyPr>
          <a:lstStyle/>
          <a:p>
            <a:pPr marL="0" indent="0">
              <a:buNone/>
            </a:pPr>
            <a:r>
              <a:rPr lang="en-US" sz="1600" dirty="0" smtClean="0"/>
              <a:t>	</a:t>
            </a:r>
          </a:p>
          <a:p>
            <a:pPr marL="0" indent="0">
              <a:buNone/>
            </a:pPr>
            <a:endParaRPr lang="en-US" sz="2400" b="1" dirty="0">
              <a:solidFill>
                <a:srgbClr val="00B0F0"/>
              </a:solidFill>
            </a:endParaRPr>
          </a:p>
          <a:p>
            <a:pPr marL="457200" lvl="1" indent="0">
              <a:buNone/>
            </a:pPr>
            <a:r>
              <a:rPr lang="en-US" b="1" dirty="0" smtClean="0">
                <a:solidFill>
                  <a:srgbClr val="00B0F0"/>
                </a:solidFill>
              </a:rPr>
              <a:t>	</a:t>
            </a:r>
            <a:r>
              <a:rPr lang="en-US" dirty="0" smtClean="0"/>
              <a:t>for i := 0; i &lt; 10; i++ {			</a:t>
            </a:r>
          </a:p>
          <a:p>
            <a:pPr marL="457200" lvl="1" indent="0">
              <a:buNone/>
            </a:pPr>
            <a:r>
              <a:rPr lang="en-US" dirty="0"/>
              <a:t>		sum += i</a:t>
            </a:r>
          </a:p>
          <a:p>
            <a:pPr marL="457200" lvl="1" indent="0">
              <a:buNone/>
            </a:pPr>
            <a:r>
              <a:rPr lang="en-US" dirty="0"/>
              <a:t>	</a:t>
            </a:r>
            <a:r>
              <a:rPr lang="en-US" dirty="0" smtClean="0"/>
              <a:t>}</a:t>
            </a:r>
            <a:endParaRPr lang="en-US" dirty="0"/>
          </a:p>
          <a:p>
            <a:pPr marL="914400" lvl="2" indent="0">
              <a:buNone/>
            </a:pPr>
            <a:r>
              <a:rPr lang="en-US" sz="2400" dirty="0" smtClean="0"/>
              <a:t>						</a:t>
            </a:r>
            <a:r>
              <a:rPr lang="en-US" sz="2400" dirty="0">
                <a:solidFill>
                  <a:srgbClr val="7030A0"/>
                </a:solidFill>
              </a:rPr>
              <a:t>Forever loop </a:t>
            </a:r>
          </a:p>
          <a:p>
            <a:pPr marL="3657600" lvl="8" indent="0" algn="ctr">
              <a:buNone/>
            </a:pPr>
            <a:r>
              <a:rPr lang="en-US" sz="2400" dirty="0"/>
              <a:t>for </a:t>
            </a:r>
            <a:r>
              <a:rPr lang="en-US" sz="2400" dirty="0" smtClean="0"/>
              <a:t>{</a:t>
            </a:r>
          </a:p>
          <a:p>
            <a:pPr marL="3657600" lvl="8" indent="0" algn="ctr">
              <a:buNone/>
            </a:pPr>
            <a:r>
              <a:rPr lang="en-US" sz="2400" dirty="0" smtClean="0"/>
              <a:t>}</a:t>
            </a:r>
            <a:endParaRPr lang="en-US" sz="2400" b="1" dirty="0" smtClean="0">
              <a:solidFill>
                <a:srgbClr val="00B0F0"/>
              </a:solidFill>
            </a:endParaRPr>
          </a:p>
          <a:p>
            <a:pPr marL="0" indent="0">
              <a:buNone/>
            </a:pPr>
            <a:r>
              <a:rPr lang="en-US" sz="2400" b="1" dirty="0" smtClean="0">
                <a:solidFill>
                  <a:srgbClr val="00B0F0"/>
                </a:solidFill>
              </a:rPr>
              <a:t>	No </a:t>
            </a:r>
            <a:r>
              <a:rPr lang="en-US" sz="2400" b="1" dirty="0">
                <a:solidFill>
                  <a:srgbClr val="00B0F0"/>
                </a:solidFill>
              </a:rPr>
              <a:t>while </a:t>
            </a:r>
            <a:r>
              <a:rPr lang="en-US" sz="2400" b="1" dirty="0" smtClean="0">
                <a:solidFill>
                  <a:srgbClr val="00B0F0"/>
                </a:solidFill>
              </a:rPr>
              <a:t>loop</a:t>
            </a:r>
          </a:p>
          <a:p>
            <a:pPr marL="0" indent="0">
              <a:buNone/>
            </a:pPr>
            <a:endParaRPr lang="en-US" sz="2400" dirty="0"/>
          </a:p>
          <a:p>
            <a:pPr marL="457200" lvl="1" indent="0">
              <a:buNone/>
            </a:pPr>
            <a:r>
              <a:rPr lang="en-US" dirty="0" smtClean="0"/>
              <a:t>	for sum &lt; 1000 {					</a:t>
            </a:r>
          </a:p>
          <a:p>
            <a:pPr marL="457200" lvl="1" indent="0">
              <a:buNone/>
            </a:pPr>
            <a:r>
              <a:rPr lang="en-US" dirty="0"/>
              <a:t>		sum += sum</a:t>
            </a:r>
          </a:p>
          <a:p>
            <a:pPr marL="457200" lvl="1" indent="0">
              <a:buNone/>
            </a:pPr>
            <a:r>
              <a:rPr lang="en-US" dirty="0"/>
              <a:t>	</a:t>
            </a:r>
            <a:r>
              <a:rPr lang="en-US" dirty="0" smtClean="0"/>
              <a:t>}</a:t>
            </a:r>
            <a:endParaRPr lang="en-US" dirty="0"/>
          </a:p>
          <a:p>
            <a:pPr marL="457200" lvl="1" indent="0">
              <a:buNone/>
            </a:pPr>
            <a:endParaRPr lang="en-US" sz="2000" dirty="0"/>
          </a:p>
          <a:p>
            <a:pPr marL="457200" lvl="1" indent="0">
              <a:buNone/>
            </a:pPr>
            <a:r>
              <a:rPr lang="en-US" sz="2000" dirty="0"/>
              <a:t>		</a:t>
            </a:r>
            <a:endParaRPr lang="en-US" sz="2000" dirty="0" smtClean="0"/>
          </a:p>
          <a:p>
            <a:pPr marL="457200" lvl="1" indent="0">
              <a:buNone/>
            </a:pPr>
            <a:endParaRPr lang="en-US" sz="1600" dirty="0"/>
          </a:p>
        </p:txBody>
      </p:sp>
    </p:spTree>
    <p:extLst>
      <p:ext uri="{BB962C8B-B14F-4D97-AF65-F5344CB8AC3E}">
        <p14:creationId xmlns:p14="http://schemas.microsoft.com/office/powerpoint/2010/main" val="1776954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A8866B-DCEF-47AC-BE39-1DB69B72988E}"/>
              </a:ext>
            </a:extLst>
          </p:cNvPr>
          <p:cNvSpPr>
            <a:spLocks noGrp="1"/>
          </p:cNvSpPr>
          <p:nvPr>
            <p:ph type="title"/>
          </p:nvPr>
        </p:nvSpPr>
        <p:spPr/>
        <p:txBody>
          <a:bodyPr/>
          <a:lstStyle/>
          <a:p>
            <a:r>
              <a:rPr lang="en-US" dirty="0"/>
              <a:t>Go – </a:t>
            </a:r>
            <a:r>
              <a:rPr lang="en-US" dirty="0" smtClean="0"/>
              <a:t>If</a:t>
            </a:r>
            <a:endParaRPr lang="en-GB" dirty="0"/>
          </a:p>
        </p:txBody>
      </p:sp>
      <p:sp>
        <p:nvSpPr>
          <p:cNvPr id="3" name="Content Placeholder 2">
            <a:extLst>
              <a:ext uri="{FF2B5EF4-FFF2-40B4-BE49-F238E27FC236}">
                <a16:creationId xmlns="" xmlns:a16="http://schemas.microsoft.com/office/drawing/2014/main" id="{6A9555C3-6880-42DF-A0DE-860FC9C1FAE5}"/>
              </a:ext>
            </a:extLst>
          </p:cNvPr>
          <p:cNvSpPr>
            <a:spLocks noGrp="1"/>
          </p:cNvSpPr>
          <p:nvPr>
            <p:ph idx="1"/>
          </p:nvPr>
        </p:nvSpPr>
        <p:spPr/>
        <p:txBody>
          <a:bodyPr>
            <a:normAutofit lnSpcReduction="10000"/>
          </a:bodyPr>
          <a:lstStyle/>
          <a:p>
            <a:pPr marL="0" indent="0">
              <a:buNone/>
            </a:pPr>
            <a:r>
              <a:rPr lang="en-US" dirty="0" smtClean="0"/>
              <a:t>if </a:t>
            </a:r>
            <a:r>
              <a:rPr lang="en-US" dirty="0"/>
              <a:t>n </a:t>
            </a:r>
            <a:r>
              <a:rPr lang="en-US" dirty="0" smtClean="0"/>
              <a:t>% 2 == 0 </a:t>
            </a:r>
            <a:r>
              <a:rPr lang="en-US" dirty="0"/>
              <a:t>{</a:t>
            </a:r>
          </a:p>
          <a:p>
            <a:pPr marL="0" indent="0">
              <a:buNone/>
            </a:pPr>
            <a:r>
              <a:rPr lang="en-US" dirty="0"/>
              <a:t>       </a:t>
            </a:r>
            <a:r>
              <a:rPr lang="en-US" dirty="0" smtClean="0"/>
              <a:t>	</a:t>
            </a:r>
            <a:r>
              <a:rPr lang="en-US" dirty="0" err="1" smtClean="0"/>
              <a:t>fmt.Printf</a:t>
            </a:r>
            <a:r>
              <a:rPr lang="en-US" dirty="0" smtClean="0"/>
              <a:t>(“%d is an even </a:t>
            </a:r>
            <a:r>
              <a:rPr lang="en-US" dirty="0" err="1" smtClean="0"/>
              <a:t>number”,n</a:t>
            </a:r>
            <a:r>
              <a:rPr lang="en-US" dirty="0" smtClean="0"/>
              <a:t>)</a:t>
            </a:r>
            <a:endParaRPr lang="en-US" dirty="0"/>
          </a:p>
          <a:p>
            <a:pPr marL="0" indent="0">
              <a:buNone/>
            </a:pPr>
            <a:r>
              <a:rPr lang="en-US" dirty="0"/>
              <a:t>    } </a:t>
            </a:r>
            <a:r>
              <a:rPr lang="en-US" dirty="0" smtClean="0"/>
              <a:t>else {  </a:t>
            </a:r>
          </a:p>
          <a:p>
            <a:pPr marL="0" indent="0">
              <a:buNone/>
            </a:pPr>
            <a:r>
              <a:rPr lang="en-US" dirty="0" smtClean="0"/>
              <a:t>	</a:t>
            </a:r>
            <a:r>
              <a:rPr lang="en-US" dirty="0" err="1" smtClean="0"/>
              <a:t>fmt.Printf</a:t>
            </a:r>
            <a:r>
              <a:rPr lang="en-US" dirty="0" smtClean="0"/>
              <a:t>(“%d is an odd </a:t>
            </a:r>
            <a:r>
              <a:rPr lang="en-US" dirty="0" err="1" smtClean="0"/>
              <a:t>number”,n</a:t>
            </a:r>
            <a:r>
              <a:rPr lang="en-US" dirty="0" smtClean="0"/>
              <a:t>)</a:t>
            </a:r>
          </a:p>
          <a:p>
            <a:pPr marL="0" indent="0">
              <a:buNone/>
            </a:pPr>
            <a:r>
              <a:rPr lang="en-US" dirty="0"/>
              <a:t> </a:t>
            </a:r>
            <a:r>
              <a:rPr lang="en-US" dirty="0" smtClean="0"/>
              <a:t>}</a:t>
            </a:r>
          </a:p>
          <a:p>
            <a:pPr marL="0" indent="0">
              <a:buNone/>
            </a:pPr>
            <a:endParaRPr lang="en-US" dirty="0" smtClean="0"/>
          </a:p>
          <a:p>
            <a:r>
              <a:rPr lang="en-US" dirty="0" smtClean="0"/>
              <a:t>If </a:t>
            </a:r>
            <a:r>
              <a:rPr lang="en-US" dirty="0" err="1" smtClean="0"/>
              <a:t>constuct</a:t>
            </a:r>
            <a:r>
              <a:rPr lang="en-US" dirty="0" smtClean="0"/>
              <a:t> is like the one in other programming languages</a:t>
            </a:r>
          </a:p>
          <a:p>
            <a:r>
              <a:rPr lang="en-US" dirty="0" smtClean="0"/>
              <a:t>Brackets around conditional expression are optional</a:t>
            </a:r>
            <a:endParaRPr lang="en-US" dirty="0"/>
          </a:p>
          <a:p>
            <a:r>
              <a:rPr lang="en-US" dirty="0" smtClean="0"/>
              <a:t>} </a:t>
            </a:r>
            <a:r>
              <a:rPr lang="en-US" dirty="0"/>
              <a:t>needs to be in the same line as else</a:t>
            </a:r>
          </a:p>
          <a:p>
            <a:pPr marL="0" indent="0">
              <a:buNone/>
            </a:pPr>
            <a:endParaRPr lang="en-US" dirty="0"/>
          </a:p>
        </p:txBody>
      </p:sp>
    </p:spTree>
    <p:extLst>
      <p:ext uri="{BB962C8B-B14F-4D97-AF65-F5344CB8AC3E}">
        <p14:creationId xmlns:p14="http://schemas.microsoft.com/office/powerpoint/2010/main" val="729337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A8866B-DCEF-47AC-BE39-1DB69B72988E}"/>
              </a:ext>
            </a:extLst>
          </p:cNvPr>
          <p:cNvSpPr>
            <a:spLocks noGrp="1"/>
          </p:cNvSpPr>
          <p:nvPr>
            <p:ph type="title"/>
          </p:nvPr>
        </p:nvSpPr>
        <p:spPr/>
        <p:txBody>
          <a:bodyPr/>
          <a:lstStyle/>
          <a:p>
            <a:r>
              <a:rPr lang="en-US" dirty="0"/>
              <a:t>Go – </a:t>
            </a:r>
            <a:r>
              <a:rPr lang="en-US" dirty="0" smtClean="0"/>
              <a:t>Switch</a:t>
            </a:r>
            <a:endParaRPr lang="en-GB" dirty="0"/>
          </a:p>
        </p:txBody>
      </p:sp>
      <p:sp>
        <p:nvSpPr>
          <p:cNvPr id="3" name="Content Placeholder 2">
            <a:extLst>
              <a:ext uri="{FF2B5EF4-FFF2-40B4-BE49-F238E27FC236}">
                <a16:creationId xmlns="" xmlns:a16="http://schemas.microsoft.com/office/drawing/2014/main" id="{6A9555C3-6880-42DF-A0DE-860FC9C1FAE5}"/>
              </a:ext>
            </a:extLst>
          </p:cNvPr>
          <p:cNvSpPr>
            <a:spLocks noGrp="1"/>
          </p:cNvSpPr>
          <p:nvPr>
            <p:ph idx="1"/>
          </p:nvPr>
        </p:nvSpPr>
        <p:spPr/>
        <p:txBody>
          <a:bodyPr>
            <a:normAutofit fontScale="85000" lnSpcReduction="20000"/>
          </a:bodyPr>
          <a:lstStyle/>
          <a:p>
            <a:pPr marL="0" indent="0">
              <a:buNone/>
            </a:pPr>
            <a:r>
              <a:rPr lang="en-US" sz="2200" dirty="0"/>
              <a:t>    </a:t>
            </a:r>
            <a:r>
              <a:rPr lang="en-US" sz="2200" dirty="0" err="1"/>
              <a:t>fmt.Print</a:t>
            </a:r>
            <a:r>
              <a:rPr lang="en-US" sz="2200" dirty="0"/>
              <a:t>("Go runs on ")</a:t>
            </a:r>
          </a:p>
          <a:p>
            <a:pPr marL="0" indent="0">
              <a:buNone/>
            </a:pPr>
            <a:r>
              <a:rPr lang="en-US" sz="2200" dirty="0"/>
              <a:t>    //</a:t>
            </a:r>
            <a:r>
              <a:rPr lang="en-US" sz="2200" dirty="0" err="1"/>
              <a:t>os</a:t>
            </a:r>
            <a:r>
              <a:rPr lang="en-US" sz="2200" dirty="0"/>
              <a:t>:=</a:t>
            </a:r>
            <a:r>
              <a:rPr lang="en-US" sz="2200" dirty="0" err="1"/>
              <a:t>runtime.GOOS</a:t>
            </a:r>
            <a:r>
              <a:rPr lang="en-US" sz="2200" dirty="0"/>
              <a:t>; is done just before switch</a:t>
            </a:r>
          </a:p>
          <a:p>
            <a:pPr marL="0" indent="0">
              <a:buNone/>
            </a:pPr>
            <a:r>
              <a:rPr lang="en-US" sz="2200" dirty="0"/>
              <a:t>    switch </a:t>
            </a:r>
            <a:r>
              <a:rPr lang="en-US" sz="2200" dirty="0" err="1"/>
              <a:t>os</a:t>
            </a:r>
            <a:r>
              <a:rPr lang="en-US" sz="2200" dirty="0"/>
              <a:t> := </a:t>
            </a:r>
            <a:r>
              <a:rPr lang="en-US" sz="2200" dirty="0" err="1"/>
              <a:t>runtime.GOOS</a:t>
            </a:r>
            <a:r>
              <a:rPr lang="en-US" sz="2200" dirty="0"/>
              <a:t>; </a:t>
            </a:r>
            <a:r>
              <a:rPr lang="en-US" sz="2200" dirty="0" err="1"/>
              <a:t>os</a:t>
            </a:r>
            <a:r>
              <a:rPr lang="en-US" sz="2200" dirty="0"/>
              <a:t> {</a:t>
            </a:r>
          </a:p>
          <a:p>
            <a:pPr marL="0" indent="0">
              <a:buNone/>
            </a:pPr>
            <a:r>
              <a:rPr lang="en-US" sz="2200" dirty="0"/>
              <a:t>    case "</a:t>
            </a:r>
            <a:r>
              <a:rPr lang="en-US" sz="2200" dirty="0" err="1"/>
              <a:t>darwin</a:t>
            </a:r>
            <a:r>
              <a:rPr lang="en-US" sz="2200" dirty="0"/>
              <a:t>":</a:t>
            </a:r>
          </a:p>
          <a:p>
            <a:pPr marL="0" indent="0">
              <a:buNone/>
            </a:pPr>
            <a:r>
              <a:rPr lang="en-US" sz="2200" dirty="0"/>
              <a:t>        </a:t>
            </a:r>
            <a:r>
              <a:rPr lang="en-US" sz="2200" dirty="0" err="1"/>
              <a:t>fmt.Println</a:t>
            </a:r>
            <a:r>
              <a:rPr lang="en-US" sz="2200" dirty="0"/>
              <a:t>("OS X.")</a:t>
            </a:r>
          </a:p>
          <a:p>
            <a:pPr marL="0" indent="0">
              <a:buNone/>
            </a:pPr>
            <a:r>
              <a:rPr lang="en-US" sz="2200" dirty="0"/>
              <a:t>    case "</a:t>
            </a:r>
            <a:r>
              <a:rPr lang="en-US" sz="2200" dirty="0" err="1"/>
              <a:t>linux</a:t>
            </a:r>
            <a:r>
              <a:rPr lang="en-US" sz="2200" dirty="0"/>
              <a:t>":</a:t>
            </a:r>
          </a:p>
          <a:p>
            <a:pPr marL="0" indent="0">
              <a:buNone/>
            </a:pPr>
            <a:r>
              <a:rPr lang="en-US" sz="2200" dirty="0"/>
              <a:t>        </a:t>
            </a:r>
            <a:r>
              <a:rPr lang="en-US" sz="2200" dirty="0" err="1"/>
              <a:t>fmt.Println</a:t>
            </a:r>
            <a:r>
              <a:rPr lang="en-US" sz="2200" dirty="0"/>
              <a:t>("Linux.")</a:t>
            </a:r>
          </a:p>
          <a:p>
            <a:pPr marL="0" indent="0">
              <a:buNone/>
            </a:pPr>
            <a:r>
              <a:rPr lang="en-US" sz="2200" dirty="0"/>
              <a:t>    default:</a:t>
            </a:r>
          </a:p>
          <a:p>
            <a:pPr marL="0" indent="0">
              <a:buNone/>
            </a:pPr>
            <a:r>
              <a:rPr lang="en-US" sz="2200" dirty="0"/>
              <a:t>        </a:t>
            </a:r>
            <a:r>
              <a:rPr lang="en-US" sz="2200" dirty="0" err="1"/>
              <a:t>fmt.Printf</a:t>
            </a:r>
            <a:r>
              <a:rPr lang="en-US" sz="2200" dirty="0"/>
              <a:t>("%s.", </a:t>
            </a:r>
            <a:r>
              <a:rPr lang="en-US" sz="2200" dirty="0" err="1"/>
              <a:t>os</a:t>
            </a:r>
            <a:r>
              <a:rPr lang="en-US" sz="2200" dirty="0"/>
              <a:t>)</a:t>
            </a:r>
          </a:p>
          <a:p>
            <a:pPr marL="0" indent="0">
              <a:buNone/>
            </a:pPr>
            <a:r>
              <a:rPr lang="en-US" sz="2200" dirty="0"/>
              <a:t>    }</a:t>
            </a:r>
          </a:p>
          <a:p>
            <a:pPr marL="0" indent="0">
              <a:buNone/>
            </a:pPr>
            <a:endParaRPr lang="en-US" sz="1800" dirty="0"/>
          </a:p>
          <a:p>
            <a:r>
              <a:rPr lang="en-US" dirty="0" smtClean="0"/>
              <a:t>No need to break in every case like in other languages</a:t>
            </a:r>
          </a:p>
          <a:p>
            <a:r>
              <a:rPr lang="en-US" dirty="0" smtClean="0"/>
              <a:t>Case expressions don’t have to be constants</a:t>
            </a:r>
          </a:p>
          <a:p>
            <a:pPr marL="0" indent="0">
              <a:buNone/>
            </a:pPr>
            <a:endParaRPr lang="en-US" dirty="0"/>
          </a:p>
        </p:txBody>
      </p:sp>
    </p:spTree>
    <p:extLst>
      <p:ext uri="{BB962C8B-B14F-4D97-AF65-F5344CB8AC3E}">
        <p14:creationId xmlns:p14="http://schemas.microsoft.com/office/powerpoint/2010/main" val="3540071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D0C6BE-02C7-4624-A4FD-EB1462614111}"/>
              </a:ext>
            </a:extLst>
          </p:cNvPr>
          <p:cNvSpPr>
            <a:spLocks noGrp="1"/>
          </p:cNvSpPr>
          <p:nvPr>
            <p:ph type="title"/>
          </p:nvPr>
        </p:nvSpPr>
        <p:spPr/>
        <p:txBody>
          <a:bodyPr/>
          <a:lstStyle/>
          <a:p>
            <a:r>
              <a:rPr lang="en-US" dirty="0"/>
              <a:t>Go - Pointers</a:t>
            </a:r>
            <a:endParaRPr lang="en-GB" dirty="0"/>
          </a:p>
        </p:txBody>
      </p:sp>
      <p:sp>
        <p:nvSpPr>
          <p:cNvPr id="3" name="Content Placeholder 2">
            <a:extLst>
              <a:ext uri="{FF2B5EF4-FFF2-40B4-BE49-F238E27FC236}">
                <a16:creationId xmlns="" xmlns:a16="http://schemas.microsoft.com/office/drawing/2014/main" id="{9A079B8A-463A-4785-A240-FDD011D7AE89}"/>
              </a:ext>
            </a:extLst>
          </p:cNvPr>
          <p:cNvSpPr>
            <a:spLocks noGrp="1"/>
          </p:cNvSpPr>
          <p:nvPr>
            <p:ph idx="1"/>
          </p:nvPr>
        </p:nvSpPr>
        <p:spPr/>
        <p:txBody>
          <a:bodyPr>
            <a:normAutofit fontScale="92500" lnSpcReduction="20000"/>
          </a:bodyPr>
          <a:lstStyle/>
          <a:p>
            <a:pPr marL="0" indent="0">
              <a:buNone/>
            </a:pPr>
            <a:r>
              <a:rPr lang="en-US" dirty="0" smtClean="0"/>
              <a:t>i</a:t>
            </a:r>
            <a:r>
              <a:rPr lang="en-US" dirty="0"/>
              <a:t>, j := 42, 2701</a:t>
            </a:r>
          </a:p>
          <a:p>
            <a:pPr marL="0" indent="0">
              <a:buNone/>
            </a:pPr>
            <a:endParaRPr lang="en-US" dirty="0"/>
          </a:p>
          <a:p>
            <a:pPr marL="0" indent="0">
              <a:buNone/>
            </a:pPr>
            <a:r>
              <a:rPr lang="en-US" dirty="0" smtClean="0"/>
              <a:t>p </a:t>
            </a:r>
            <a:r>
              <a:rPr lang="en-US" dirty="0"/>
              <a:t>:= &amp;i         // point to i</a:t>
            </a:r>
          </a:p>
          <a:p>
            <a:pPr marL="0" indent="0">
              <a:buNone/>
            </a:pPr>
            <a:r>
              <a:rPr lang="en-US" dirty="0" err="1" smtClean="0"/>
              <a:t>fmt.Println</a:t>
            </a:r>
            <a:r>
              <a:rPr lang="en-US" dirty="0"/>
              <a:t>(*p) // read i through the pointer</a:t>
            </a:r>
          </a:p>
          <a:p>
            <a:pPr marL="0" indent="0">
              <a:buNone/>
            </a:pPr>
            <a:r>
              <a:rPr lang="en-US" dirty="0" smtClean="0"/>
              <a:t>*p </a:t>
            </a:r>
            <a:r>
              <a:rPr lang="en-US" dirty="0"/>
              <a:t>= 21         // set i through the pointer</a:t>
            </a:r>
          </a:p>
          <a:p>
            <a:pPr marL="0" indent="0">
              <a:buNone/>
            </a:pPr>
            <a:r>
              <a:rPr lang="en-US" dirty="0" err="1" smtClean="0"/>
              <a:t>fmt.Println</a:t>
            </a:r>
            <a:r>
              <a:rPr lang="en-US" dirty="0" smtClean="0"/>
              <a:t>(i</a:t>
            </a:r>
            <a:r>
              <a:rPr lang="en-US" dirty="0"/>
              <a:t>)  // see the new value of i</a:t>
            </a:r>
          </a:p>
          <a:p>
            <a:pPr marL="0" indent="0">
              <a:buNone/>
            </a:pPr>
            <a:endParaRPr lang="en-US" dirty="0"/>
          </a:p>
          <a:p>
            <a:pPr marL="0" indent="0">
              <a:buNone/>
            </a:pPr>
            <a:r>
              <a:rPr lang="en-US" dirty="0" smtClean="0"/>
              <a:t>p </a:t>
            </a:r>
            <a:r>
              <a:rPr lang="en-US" dirty="0"/>
              <a:t>= &amp;j         // point to j</a:t>
            </a:r>
          </a:p>
          <a:p>
            <a:pPr marL="0" indent="0">
              <a:buNone/>
            </a:pPr>
            <a:r>
              <a:rPr lang="en-US" dirty="0" smtClean="0"/>
              <a:t>*</a:t>
            </a:r>
            <a:r>
              <a:rPr lang="en-US" dirty="0"/>
              <a:t>p </a:t>
            </a:r>
            <a:r>
              <a:rPr lang="en-US" dirty="0" smtClean="0"/>
              <a:t>= 370 / 37   </a:t>
            </a:r>
            <a:r>
              <a:rPr lang="en-US" dirty="0"/>
              <a:t>// divide j through the pointer</a:t>
            </a:r>
          </a:p>
          <a:p>
            <a:pPr marL="0" indent="0">
              <a:buNone/>
            </a:pPr>
            <a:r>
              <a:rPr lang="en-US" dirty="0" err="1" smtClean="0"/>
              <a:t>fmt.Println</a:t>
            </a:r>
            <a:r>
              <a:rPr lang="en-US" dirty="0" smtClean="0"/>
              <a:t>(j</a:t>
            </a:r>
            <a:r>
              <a:rPr lang="en-US" dirty="0"/>
              <a:t>) // see the new value of </a:t>
            </a:r>
            <a:r>
              <a:rPr lang="en-US" dirty="0" smtClean="0"/>
              <a:t>j</a:t>
            </a:r>
            <a:endParaRPr lang="en-US" dirty="0"/>
          </a:p>
        </p:txBody>
      </p:sp>
    </p:spTree>
    <p:extLst>
      <p:ext uri="{BB962C8B-B14F-4D97-AF65-F5344CB8AC3E}">
        <p14:creationId xmlns:p14="http://schemas.microsoft.com/office/powerpoint/2010/main" val="3844626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938486-9013-4031-87B0-3BAE5D370367}"/>
              </a:ext>
            </a:extLst>
          </p:cNvPr>
          <p:cNvSpPr>
            <a:spLocks noGrp="1"/>
          </p:cNvSpPr>
          <p:nvPr>
            <p:ph type="title"/>
          </p:nvPr>
        </p:nvSpPr>
        <p:spPr/>
        <p:txBody>
          <a:bodyPr/>
          <a:lstStyle/>
          <a:p>
            <a:r>
              <a:rPr lang="en-US" dirty="0"/>
              <a:t>Go - Structs</a:t>
            </a:r>
            <a:endParaRPr lang="en-GB" dirty="0"/>
          </a:p>
        </p:txBody>
      </p:sp>
      <p:sp>
        <p:nvSpPr>
          <p:cNvPr id="3" name="Content Placeholder 2">
            <a:extLst>
              <a:ext uri="{FF2B5EF4-FFF2-40B4-BE49-F238E27FC236}">
                <a16:creationId xmlns="" xmlns:a16="http://schemas.microsoft.com/office/drawing/2014/main" id="{9603DE8D-039D-4BB7-9415-826FAFA3C548}"/>
              </a:ext>
            </a:extLst>
          </p:cNvPr>
          <p:cNvSpPr>
            <a:spLocks noGrp="1"/>
          </p:cNvSpPr>
          <p:nvPr>
            <p:ph idx="1"/>
          </p:nvPr>
        </p:nvSpPr>
        <p:spPr/>
        <p:txBody>
          <a:bodyPr/>
          <a:lstStyle/>
          <a:p>
            <a:pPr marL="0" indent="0">
              <a:buNone/>
            </a:pPr>
            <a:r>
              <a:rPr lang="fr-FR" dirty="0"/>
              <a:t>type </a:t>
            </a:r>
            <a:r>
              <a:rPr lang="fr-FR" dirty="0" smtClean="0"/>
              <a:t>Triangle </a:t>
            </a:r>
            <a:r>
              <a:rPr lang="fr-FR" dirty="0" err="1"/>
              <a:t>struct</a:t>
            </a:r>
            <a:r>
              <a:rPr lang="fr-FR" dirty="0"/>
              <a:t> {</a:t>
            </a:r>
          </a:p>
          <a:p>
            <a:pPr marL="0" indent="0">
              <a:buNone/>
            </a:pPr>
            <a:r>
              <a:rPr lang="fr-FR" dirty="0"/>
              <a:t>	</a:t>
            </a:r>
            <a:r>
              <a:rPr lang="fr-FR" dirty="0" smtClean="0"/>
              <a:t>a </a:t>
            </a:r>
            <a:r>
              <a:rPr lang="fr-FR" dirty="0" err="1" smtClean="0"/>
              <a:t>float</a:t>
            </a:r>
            <a:endParaRPr lang="fr-FR" dirty="0"/>
          </a:p>
          <a:p>
            <a:pPr marL="0" indent="0">
              <a:buNone/>
            </a:pPr>
            <a:r>
              <a:rPr lang="fr-FR" dirty="0"/>
              <a:t>	</a:t>
            </a:r>
            <a:r>
              <a:rPr lang="fr-FR" dirty="0" smtClean="0"/>
              <a:t>b </a:t>
            </a:r>
            <a:r>
              <a:rPr lang="fr-FR" dirty="0" err="1" smtClean="0"/>
              <a:t>float</a:t>
            </a:r>
            <a:endParaRPr lang="fr-FR" dirty="0"/>
          </a:p>
          <a:p>
            <a:pPr marL="457200" lvl="1" indent="0">
              <a:buNone/>
            </a:pPr>
            <a:r>
              <a:rPr lang="fr-FR" dirty="0" smtClean="0"/>
              <a:t>	c </a:t>
            </a:r>
            <a:r>
              <a:rPr lang="fr-FR" dirty="0" err="1" smtClean="0"/>
              <a:t>float</a:t>
            </a:r>
            <a:endParaRPr lang="fr-FR" dirty="0"/>
          </a:p>
          <a:p>
            <a:pPr marL="0" indent="0">
              <a:buNone/>
            </a:pPr>
            <a:r>
              <a:rPr lang="fr-FR" dirty="0" smtClean="0"/>
              <a:t>}</a:t>
            </a:r>
          </a:p>
          <a:p>
            <a:pPr marL="0" indent="0">
              <a:buNone/>
            </a:pPr>
            <a:r>
              <a:rPr lang="fr-FR" dirty="0" smtClean="0"/>
              <a:t>t := Triangle{3,4,5}</a:t>
            </a:r>
          </a:p>
          <a:p>
            <a:pPr marL="0" indent="0">
              <a:buNone/>
            </a:pPr>
            <a:endParaRPr lang="fr-FR" dirty="0"/>
          </a:p>
          <a:p>
            <a:r>
              <a:rPr lang="fr-FR" dirty="0" smtClean="0"/>
              <a:t>Access </a:t>
            </a:r>
            <a:r>
              <a:rPr lang="fr-FR" dirty="0" err="1" smtClean="0"/>
              <a:t>fields</a:t>
            </a:r>
            <a:r>
              <a:rPr lang="fr-FR" dirty="0" smtClean="0"/>
              <a:t> by -&gt; </a:t>
            </a:r>
            <a:r>
              <a:rPr lang="fr-FR" dirty="0" err="1" smtClean="0"/>
              <a:t>t.a</a:t>
            </a:r>
            <a:r>
              <a:rPr lang="fr-FR" dirty="0" smtClean="0"/>
              <a:t>, </a:t>
            </a:r>
            <a:r>
              <a:rPr lang="fr-FR" dirty="0" err="1" smtClean="0"/>
              <a:t>t.b</a:t>
            </a:r>
            <a:r>
              <a:rPr lang="fr-FR" dirty="0" smtClean="0"/>
              <a:t>, </a:t>
            </a:r>
            <a:r>
              <a:rPr lang="fr-FR" dirty="0" err="1" smtClean="0"/>
              <a:t>t.c</a:t>
            </a:r>
            <a:endParaRPr lang="fr-FR" dirty="0"/>
          </a:p>
          <a:p>
            <a:endParaRPr lang="en-GB" dirty="0"/>
          </a:p>
        </p:txBody>
      </p:sp>
    </p:spTree>
    <p:extLst>
      <p:ext uri="{BB962C8B-B14F-4D97-AF65-F5344CB8AC3E}">
        <p14:creationId xmlns:p14="http://schemas.microsoft.com/office/powerpoint/2010/main" val="3555701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776025-F6E6-48B4-BE98-549B23C8FE2F}"/>
              </a:ext>
            </a:extLst>
          </p:cNvPr>
          <p:cNvSpPr>
            <a:spLocks noGrp="1"/>
          </p:cNvSpPr>
          <p:nvPr>
            <p:ph type="title"/>
          </p:nvPr>
        </p:nvSpPr>
        <p:spPr/>
        <p:txBody>
          <a:bodyPr/>
          <a:lstStyle/>
          <a:p>
            <a:r>
              <a:rPr lang="en-US" dirty="0"/>
              <a:t>Go – Arrays and </a:t>
            </a:r>
            <a:r>
              <a:rPr lang="en-US" dirty="0" smtClean="0"/>
              <a:t>Slices</a:t>
            </a:r>
            <a:endParaRPr lang="en-GB" dirty="0"/>
          </a:p>
        </p:txBody>
      </p:sp>
      <p:sp>
        <p:nvSpPr>
          <p:cNvPr id="3" name="Content Placeholder 2">
            <a:extLst>
              <a:ext uri="{FF2B5EF4-FFF2-40B4-BE49-F238E27FC236}">
                <a16:creationId xmlns="" xmlns:a16="http://schemas.microsoft.com/office/drawing/2014/main" id="{F5E32C8E-6150-473F-A413-798FFE4B5E4E}"/>
              </a:ext>
            </a:extLst>
          </p:cNvPr>
          <p:cNvSpPr>
            <a:spLocks noGrp="1"/>
          </p:cNvSpPr>
          <p:nvPr>
            <p:ph idx="1"/>
          </p:nvPr>
        </p:nvSpPr>
        <p:spPr/>
        <p:txBody>
          <a:bodyPr>
            <a:normAutofit/>
          </a:bodyPr>
          <a:lstStyle/>
          <a:p>
            <a:pPr marL="0" indent="0" fontAlgn="t">
              <a:buNone/>
            </a:pPr>
            <a:r>
              <a:rPr lang="en-US" dirty="0" err="1"/>
              <a:t>var</a:t>
            </a:r>
            <a:r>
              <a:rPr lang="en-US" dirty="0"/>
              <a:t> a [2]string					</a:t>
            </a:r>
            <a:r>
              <a:rPr lang="en-US" dirty="0" smtClean="0"/>
              <a:t>// array has a fixed size</a:t>
            </a:r>
            <a:r>
              <a:rPr lang="en-US" dirty="0"/>
              <a:t>	</a:t>
            </a:r>
          </a:p>
          <a:p>
            <a:pPr marL="0" indent="0" fontAlgn="t">
              <a:buNone/>
            </a:pPr>
            <a:r>
              <a:rPr lang="en-US" dirty="0" smtClean="0"/>
              <a:t>a[0</a:t>
            </a:r>
            <a:r>
              <a:rPr lang="en-US" dirty="0"/>
              <a:t>] = "</a:t>
            </a:r>
            <a:r>
              <a:rPr lang="en-US" dirty="0" smtClean="0"/>
              <a:t>Hello"					// indexing starts from 0</a:t>
            </a:r>
            <a:endParaRPr lang="en-US" dirty="0"/>
          </a:p>
          <a:p>
            <a:pPr marL="0" indent="0" fontAlgn="t">
              <a:buNone/>
            </a:pPr>
            <a:r>
              <a:rPr lang="en-US" dirty="0" smtClean="0"/>
              <a:t>a[1</a:t>
            </a:r>
            <a:r>
              <a:rPr lang="en-US" dirty="0"/>
              <a:t>] = "World"</a:t>
            </a:r>
          </a:p>
          <a:p>
            <a:pPr marL="0" indent="0" fontAlgn="t">
              <a:buNone/>
            </a:pPr>
            <a:r>
              <a:rPr lang="en-US" dirty="0" err="1" smtClean="0"/>
              <a:t>fmt.Println</a:t>
            </a:r>
            <a:r>
              <a:rPr lang="en-US" dirty="0" smtClean="0"/>
              <a:t>(a[0</a:t>
            </a:r>
            <a:r>
              <a:rPr lang="en-US" dirty="0"/>
              <a:t>], a[1</a:t>
            </a:r>
            <a:r>
              <a:rPr lang="en-US" dirty="0" smtClean="0"/>
              <a:t>])</a:t>
            </a:r>
          </a:p>
          <a:p>
            <a:pPr marL="0" indent="0" fontAlgn="t">
              <a:buNone/>
            </a:pPr>
            <a:endParaRPr lang="en-US" dirty="0"/>
          </a:p>
          <a:p>
            <a:pPr marL="0" indent="0" fontAlgn="t">
              <a:buNone/>
            </a:pPr>
            <a:r>
              <a:rPr lang="en-US" dirty="0"/>
              <a:t>primes := [6</a:t>
            </a:r>
            <a:r>
              <a:rPr lang="en-US" dirty="0" smtClean="0"/>
              <a:t>] </a:t>
            </a:r>
            <a:r>
              <a:rPr lang="en-US" dirty="0" err="1" smtClean="0"/>
              <a:t>int</a:t>
            </a:r>
            <a:r>
              <a:rPr lang="en-US" dirty="0" smtClean="0"/>
              <a:t> {2</a:t>
            </a:r>
            <a:r>
              <a:rPr lang="en-US" dirty="0"/>
              <a:t>, 3, 5, 7, 11, 13</a:t>
            </a:r>
            <a:r>
              <a:rPr lang="en-US" dirty="0" smtClean="0"/>
              <a:t>}		</a:t>
            </a:r>
            <a:endParaRPr lang="en-US" dirty="0"/>
          </a:p>
          <a:p>
            <a:pPr marL="0" indent="0" fontAlgn="t">
              <a:buNone/>
            </a:pPr>
            <a:r>
              <a:rPr lang="en-US" dirty="0" err="1" smtClean="0"/>
              <a:t>var</a:t>
            </a:r>
            <a:r>
              <a:rPr lang="en-US" dirty="0" smtClean="0"/>
              <a:t> </a:t>
            </a:r>
            <a:r>
              <a:rPr lang="en-US" dirty="0" err="1" smtClean="0"/>
              <a:t>primesSlice</a:t>
            </a:r>
            <a:r>
              <a:rPr lang="en-US" dirty="0" smtClean="0"/>
              <a:t> </a:t>
            </a:r>
            <a:r>
              <a:rPr lang="en-US" dirty="0"/>
              <a:t>[]</a:t>
            </a:r>
            <a:r>
              <a:rPr lang="en-US" dirty="0" err="1"/>
              <a:t>int</a:t>
            </a:r>
            <a:r>
              <a:rPr lang="en-US" dirty="0"/>
              <a:t> = primes[1:4</a:t>
            </a:r>
            <a:r>
              <a:rPr lang="en-US" dirty="0" smtClean="0"/>
              <a:t>]		// slice is dynamically sized</a:t>
            </a:r>
            <a:endParaRPr lang="en-US" dirty="0"/>
          </a:p>
          <a:p>
            <a:pPr marL="0" indent="0" fontAlgn="t">
              <a:buNone/>
            </a:pPr>
            <a:r>
              <a:rPr lang="en-US" dirty="0" err="1" smtClean="0"/>
              <a:t>fmt.Println</a:t>
            </a:r>
            <a:r>
              <a:rPr lang="en-US" dirty="0" smtClean="0"/>
              <a:t>(</a:t>
            </a:r>
            <a:r>
              <a:rPr lang="en-US" dirty="0" err="1" smtClean="0"/>
              <a:t>primesSlice</a:t>
            </a:r>
            <a:r>
              <a:rPr lang="en-US" dirty="0" smtClean="0"/>
              <a:t>)</a:t>
            </a:r>
            <a:endParaRPr lang="en-US" dirty="0"/>
          </a:p>
          <a:p>
            <a:pPr marL="0" indent="0">
              <a:buNone/>
            </a:pPr>
            <a:endParaRPr lang="en-GB" dirty="0"/>
          </a:p>
        </p:txBody>
      </p:sp>
    </p:spTree>
    <p:extLst>
      <p:ext uri="{BB962C8B-B14F-4D97-AF65-F5344CB8AC3E}">
        <p14:creationId xmlns:p14="http://schemas.microsoft.com/office/powerpoint/2010/main" val="28069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776025-F6E6-48B4-BE98-549B23C8FE2F}"/>
              </a:ext>
            </a:extLst>
          </p:cNvPr>
          <p:cNvSpPr>
            <a:spLocks noGrp="1"/>
          </p:cNvSpPr>
          <p:nvPr>
            <p:ph type="title"/>
          </p:nvPr>
        </p:nvSpPr>
        <p:spPr/>
        <p:txBody>
          <a:bodyPr/>
          <a:lstStyle/>
          <a:p>
            <a:r>
              <a:rPr lang="en-US" dirty="0"/>
              <a:t>Go </a:t>
            </a:r>
            <a:r>
              <a:rPr lang="en-US" dirty="0" smtClean="0"/>
              <a:t>– Maps</a:t>
            </a:r>
            <a:endParaRPr lang="en-GB" dirty="0"/>
          </a:p>
        </p:txBody>
      </p:sp>
      <p:sp>
        <p:nvSpPr>
          <p:cNvPr id="3" name="Content Placeholder 2">
            <a:extLst>
              <a:ext uri="{FF2B5EF4-FFF2-40B4-BE49-F238E27FC236}">
                <a16:creationId xmlns="" xmlns:a16="http://schemas.microsoft.com/office/drawing/2014/main" id="{F5E32C8E-6150-473F-A413-798FFE4B5E4E}"/>
              </a:ext>
            </a:extLst>
          </p:cNvPr>
          <p:cNvSpPr>
            <a:spLocks noGrp="1"/>
          </p:cNvSpPr>
          <p:nvPr>
            <p:ph idx="1"/>
          </p:nvPr>
        </p:nvSpPr>
        <p:spPr/>
        <p:txBody>
          <a:bodyPr>
            <a:normAutofit/>
          </a:bodyPr>
          <a:lstStyle/>
          <a:p>
            <a:endParaRPr lang="en-US" dirty="0" smtClean="0"/>
          </a:p>
          <a:p>
            <a:endParaRPr lang="en-US" dirty="0"/>
          </a:p>
          <a:p>
            <a:endParaRPr lang="en-US" dirty="0"/>
          </a:p>
          <a:p>
            <a:endParaRPr lang="en-GB" dirty="0"/>
          </a:p>
        </p:txBody>
      </p:sp>
      <p:sp>
        <p:nvSpPr>
          <p:cNvPr id="4" name="Content Placeholder 2">
            <a:extLst>
              <a:ext uri="{FF2B5EF4-FFF2-40B4-BE49-F238E27FC236}">
                <a16:creationId xmlns="" xmlns:a16="http://schemas.microsoft.com/office/drawing/2014/main" id="{D49DA6FB-65C8-47F5-9CE0-2E92CB6AFDF8}"/>
              </a:ext>
            </a:extLst>
          </p:cNvPr>
          <p:cNvSpPr txBox="1">
            <a:spLocks/>
          </p:cNvSpPr>
          <p:nvPr/>
        </p:nvSpPr>
        <p:spPr>
          <a:xfrm>
            <a:off x="990600" y="1978025"/>
            <a:ext cx="1051560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Similar to </a:t>
            </a:r>
            <a:r>
              <a:rPr lang="en-US" dirty="0" err="1" smtClean="0"/>
              <a:t>HashMaps</a:t>
            </a:r>
            <a:r>
              <a:rPr lang="en-US" dirty="0" smtClean="0"/>
              <a:t> in Java</a:t>
            </a:r>
          </a:p>
          <a:p>
            <a:endParaRPr lang="en-US" dirty="0" smtClean="0"/>
          </a:p>
          <a:p>
            <a:pPr marL="0" indent="0">
              <a:buNone/>
            </a:pPr>
            <a:r>
              <a:rPr lang="en-US" dirty="0"/>
              <a:t> </a:t>
            </a:r>
            <a:r>
              <a:rPr lang="en-US" dirty="0" smtClean="0"/>
              <a:t>   </a:t>
            </a:r>
            <a:r>
              <a:rPr lang="en-US" dirty="0" err="1" smtClean="0"/>
              <a:t>var</a:t>
            </a:r>
            <a:r>
              <a:rPr lang="en-US" dirty="0" smtClean="0"/>
              <a:t> m map[string]</a:t>
            </a:r>
            <a:r>
              <a:rPr lang="en-US" dirty="0" err="1" smtClean="0"/>
              <a:t>int</a:t>
            </a:r>
            <a:r>
              <a:rPr lang="en-US" dirty="0" smtClean="0"/>
              <a:t> // m = nil at this point because it is not initialized</a:t>
            </a:r>
          </a:p>
          <a:p>
            <a:pPr marL="0" indent="0">
              <a:buNone/>
            </a:pPr>
            <a:r>
              <a:rPr lang="en-US" dirty="0" smtClean="0"/>
              <a:t>    m = make(map[string]</a:t>
            </a:r>
            <a:r>
              <a:rPr lang="en-US" dirty="0" err="1" smtClean="0"/>
              <a:t>int</a:t>
            </a:r>
            <a:r>
              <a:rPr lang="en-US" dirty="0" smtClean="0"/>
              <a:t>) // initializing the map</a:t>
            </a:r>
          </a:p>
          <a:p>
            <a:pPr marL="0" indent="0">
              <a:buNone/>
            </a:pPr>
            <a:r>
              <a:rPr lang="en-US" dirty="0" smtClean="0"/>
              <a:t>    m["S1"] = 11</a:t>
            </a:r>
          </a:p>
          <a:p>
            <a:pPr marL="0" indent="0">
              <a:buNone/>
            </a:pPr>
            <a:endParaRPr lang="en-US" dirty="0"/>
          </a:p>
          <a:p>
            <a:r>
              <a:rPr lang="en-US" dirty="0" smtClean="0"/>
              <a:t>Size of map can be retrieved using </a:t>
            </a:r>
            <a:r>
              <a:rPr lang="en-US" i="1" dirty="0" err="1" smtClean="0"/>
              <a:t>len</a:t>
            </a:r>
            <a:r>
              <a:rPr lang="en-US" i="1" dirty="0" smtClean="0"/>
              <a:t>(m)</a:t>
            </a:r>
          </a:p>
          <a:p>
            <a:endParaRPr lang="en-GB" dirty="0" smtClean="0"/>
          </a:p>
          <a:p>
            <a:pPr marL="0" indent="0">
              <a:buNone/>
            </a:pPr>
            <a:r>
              <a:rPr lang="en-GB" dirty="0" smtClean="0"/>
              <a:t>Use delete(m,”S1”) to delete a member with key “S1”</a:t>
            </a:r>
          </a:p>
          <a:p>
            <a:pPr marL="0" indent="0">
              <a:buNone/>
            </a:pPr>
            <a:r>
              <a:rPr lang="en-GB" dirty="0" err="1"/>
              <a:t>v</a:t>
            </a:r>
            <a:r>
              <a:rPr lang="en-GB" dirty="0" err="1" smtClean="0"/>
              <a:t>al</a:t>
            </a:r>
            <a:r>
              <a:rPr lang="en-GB" dirty="0" smtClean="0"/>
              <a:t>, status : = m[“S1”] // status indicating that key exists/not exists</a:t>
            </a:r>
            <a:endParaRPr lang="en-GB" dirty="0"/>
          </a:p>
        </p:txBody>
      </p:sp>
    </p:spTree>
    <p:extLst>
      <p:ext uri="{BB962C8B-B14F-4D97-AF65-F5344CB8AC3E}">
        <p14:creationId xmlns:p14="http://schemas.microsoft.com/office/powerpoint/2010/main" val="947966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010BA2-5A8B-4FAC-97CC-8B3D9FF8F4AF}"/>
              </a:ext>
            </a:extLst>
          </p:cNvPr>
          <p:cNvSpPr>
            <a:spLocks noGrp="1"/>
          </p:cNvSpPr>
          <p:nvPr>
            <p:ph type="title"/>
          </p:nvPr>
        </p:nvSpPr>
        <p:spPr/>
        <p:txBody>
          <a:bodyPr/>
          <a:lstStyle/>
          <a:p>
            <a:r>
              <a:rPr lang="en-US" dirty="0"/>
              <a:t>Errors and Comments</a:t>
            </a:r>
            <a:endParaRPr lang="en-GB" dirty="0"/>
          </a:p>
        </p:txBody>
      </p:sp>
      <p:sp>
        <p:nvSpPr>
          <p:cNvPr id="3" name="Content Placeholder 2">
            <a:extLst>
              <a:ext uri="{FF2B5EF4-FFF2-40B4-BE49-F238E27FC236}">
                <a16:creationId xmlns="" xmlns:a16="http://schemas.microsoft.com/office/drawing/2014/main" id="{D49DA6FB-65C8-47F5-9CE0-2E92CB6AFDF8}"/>
              </a:ext>
            </a:extLst>
          </p:cNvPr>
          <p:cNvSpPr>
            <a:spLocks noGrp="1"/>
          </p:cNvSpPr>
          <p:nvPr>
            <p:ph idx="1"/>
          </p:nvPr>
        </p:nvSpPr>
        <p:spPr/>
        <p:txBody>
          <a:bodyPr>
            <a:normAutofit fontScale="92500" lnSpcReduction="20000"/>
          </a:bodyPr>
          <a:lstStyle/>
          <a:p>
            <a:pPr marL="0" indent="0">
              <a:buNone/>
            </a:pPr>
            <a:r>
              <a:rPr lang="en-US" dirty="0"/>
              <a:t>i, err := </a:t>
            </a:r>
            <a:r>
              <a:rPr lang="en-US" dirty="0" err="1"/>
              <a:t>strconv.Atoi</a:t>
            </a:r>
            <a:r>
              <a:rPr lang="en-US" dirty="0" smtClean="0"/>
              <a:t>(“John")</a:t>
            </a:r>
            <a:endParaRPr lang="en-US" dirty="0"/>
          </a:p>
          <a:p>
            <a:pPr marL="0" indent="0">
              <a:buNone/>
            </a:pPr>
            <a:r>
              <a:rPr lang="en-US" dirty="0"/>
              <a:t>    if err != nil </a:t>
            </a:r>
            <a:r>
              <a:rPr lang="en-US" dirty="0" smtClean="0"/>
              <a:t>{	</a:t>
            </a:r>
            <a:r>
              <a:rPr lang="en-US" dirty="0"/>
              <a:t> </a:t>
            </a:r>
            <a:endParaRPr lang="en-US" dirty="0" smtClean="0"/>
          </a:p>
          <a:p>
            <a:pPr marL="0" indent="0">
              <a:buNone/>
            </a:pPr>
            <a:r>
              <a:rPr lang="en-US" dirty="0"/>
              <a:t>        </a:t>
            </a:r>
            <a:r>
              <a:rPr lang="en-US" dirty="0" err="1"/>
              <a:t>fmt.Printf</a:t>
            </a:r>
            <a:r>
              <a:rPr lang="en-US" dirty="0"/>
              <a:t>("Not a valid number\n")</a:t>
            </a:r>
          </a:p>
          <a:p>
            <a:pPr marL="0" indent="0">
              <a:buNone/>
            </a:pPr>
            <a:r>
              <a:rPr lang="en-US" dirty="0"/>
              <a:t>     </a:t>
            </a:r>
            <a:r>
              <a:rPr lang="en-US" dirty="0" smtClean="0"/>
              <a:t>}</a:t>
            </a:r>
            <a:endParaRPr lang="en-US" dirty="0"/>
          </a:p>
          <a:p>
            <a:endParaRPr lang="en-US" dirty="0" smtClean="0"/>
          </a:p>
          <a:p>
            <a:r>
              <a:rPr lang="en-US" dirty="0" smtClean="0"/>
              <a:t>//Single line comment is pretty standard</a:t>
            </a:r>
          </a:p>
          <a:p>
            <a:endParaRPr lang="en-US" dirty="0"/>
          </a:p>
          <a:p>
            <a:pPr marL="0" indent="0">
              <a:buNone/>
            </a:pPr>
            <a:r>
              <a:rPr lang="en-US" dirty="0" smtClean="0"/>
              <a:t>/* 	Multiline comment is also</a:t>
            </a:r>
          </a:p>
          <a:p>
            <a:pPr marL="0" indent="0">
              <a:buNone/>
            </a:pPr>
            <a:r>
              <a:rPr lang="en-US" dirty="0" smtClean="0"/>
              <a:t>	written in already familiar way (C, C#, Java)</a:t>
            </a:r>
          </a:p>
          <a:p>
            <a:pPr marL="0" indent="0">
              <a:buNone/>
            </a:pPr>
            <a:r>
              <a:rPr lang="en-US" dirty="0" smtClean="0"/>
              <a:t>*/</a:t>
            </a:r>
          </a:p>
          <a:p>
            <a:pPr marL="0" indent="0">
              <a:buNone/>
            </a:pPr>
            <a:endParaRPr lang="en-US" dirty="0"/>
          </a:p>
          <a:p>
            <a:pPr marL="0" indent="0">
              <a:buNone/>
            </a:pPr>
            <a:endParaRPr lang="en-US" dirty="0" smtClean="0"/>
          </a:p>
          <a:p>
            <a:endParaRPr lang="en-GB" dirty="0"/>
          </a:p>
        </p:txBody>
      </p:sp>
    </p:spTree>
    <p:extLst>
      <p:ext uri="{BB962C8B-B14F-4D97-AF65-F5344CB8AC3E}">
        <p14:creationId xmlns:p14="http://schemas.microsoft.com/office/powerpoint/2010/main" val="4033218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F62FC4-69DC-476E-9F97-105027397A97}"/>
              </a:ext>
            </a:extLst>
          </p:cNvPr>
          <p:cNvSpPr>
            <a:spLocks noGrp="1"/>
          </p:cNvSpPr>
          <p:nvPr>
            <p:ph type="title"/>
          </p:nvPr>
        </p:nvSpPr>
        <p:spPr/>
        <p:txBody>
          <a:bodyPr/>
          <a:lstStyle/>
          <a:p>
            <a:r>
              <a:rPr lang="en-US" dirty="0"/>
              <a:t>Go - Concurrency</a:t>
            </a:r>
            <a:endParaRPr lang="en-GB" dirty="0"/>
          </a:p>
        </p:txBody>
      </p:sp>
      <p:sp>
        <p:nvSpPr>
          <p:cNvPr id="3" name="Content Placeholder 2">
            <a:extLst>
              <a:ext uri="{FF2B5EF4-FFF2-40B4-BE49-F238E27FC236}">
                <a16:creationId xmlns="" xmlns:a16="http://schemas.microsoft.com/office/drawing/2014/main" id="{49689F83-8495-4D7A-BED4-5E92D7CE0381}"/>
              </a:ext>
            </a:extLst>
          </p:cNvPr>
          <p:cNvSpPr>
            <a:spLocks noGrp="1"/>
          </p:cNvSpPr>
          <p:nvPr>
            <p:ph idx="1"/>
          </p:nvPr>
        </p:nvSpPr>
        <p:spPr/>
        <p:txBody>
          <a:bodyPr/>
          <a:lstStyle/>
          <a:p>
            <a:r>
              <a:rPr lang="en-US" dirty="0" err="1"/>
              <a:t>Goroutines</a:t>
            </a:r>
            <a:endParaRPr lang="en-US" dirty="0"/>
          </a:p>
          <a:p>
            <a:pPr lvl="1"/>
            <a:r>
              <a:rPr lang="en-US" dirty="0"/>
              <a:t>A </a:t>
            </a:r>
            <a:r>
              <a:rPr lang="en-US" i="1" dirty="0" err="1"/>
              <a:t>goroutine</a:t>
            </a:r>
            <a:r>
              <a:rPr lang="en-US" dirty="0"/>
              <a:t> is a lightweight thread managed by the Go runtime. </a:t>
            </a:r>
            <a:endParaRPr lang="en-US" dirty="0" smtClean="0"/>
          </a:p>
          <a:p>
            <a:pPr marL="0" indent="0">
              <a:buNone/>
            </a:pPr>
            <a:endParaRPr lang="en-GB" dirty="0" smtClean="0"/>
          </a:p>
          <a:p>
            <a:r>
              <a:rPr lang="en-GB" dirty="0" smtClean="0"/>
              <a:t>Channel</a:t>
            </a:r>
          </a:p>
          <a:p>
            <a:pPr lvl="1"/>
            <a:r>
              <a:rPr lang="en-US" dirty="0" smtClean="0"/>
              <a:t>allows </a:t>
            </a:r>
            <a:r>
              <a:rPr lang="en-US" dirty="0" err="1"/>
              <a:t>goroutines</a:t>
            </a:r>
            <a:r>
              <a:rPr lang="en-US" dirty="0"/>
              <a:t> to </a:t>
            </a:r>
            <a:r>
              <a:rPr lang="en-US" dirty="0" smtClean="0"/>
              <a:t>synchronize </a:t>
            </a:r>
            <a:r>
              <a:rPr lang="en-US" dirty="0"/>
              <a:t>without explicit locks or condition variables</a:t>
            </a:r>
            <a:r>
              <a:rPr lang="en-US" dirty="0" smtClean="0"/>
              <a:t>.</a:t>
            </a:r>
            <a:endParaRPr lang="en-US" dirty="0" smtClean="0"/>
          </a:p>
        </p:txBody>
      </p:sp>
    </p:spTree>
    <p:extLst>
      <p:ext uri="{BB962C8B-B14F-4D97-AF65-F5344CB8AC3E}">
        <p14:creationId xmlns:p14="http://schemas.microsoft.com/office/powerpoint/2010/main" val="2956586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D6A73E-BDCE-42D6-BAFC-79193E373C4E}"/>
              </a:ext>
            </a:extLst>
          </p:cNvPr>
          <p:cNvSpPr>
            <a:spLocks noGrp="1"/>
          </p:cNvSpPr>
          <p:nvPr>
            <p:ph type="title"/>
          </p:nvPr>
        </p:nvSpPr>
        <p:spPr/>
        <p:txBody>
          <a:bodyPr/>
          <a:lstStyle/>
          <a:p>
            <a:r>
              <a:rPr lang="en-US" dirty="0"/>
              <a:t>About </a:t>
            </a:r>
            <a:r>
              <a:rPr lang="en-US" dirty="0" err="1" smtClean="0"/>
              <a:t>Hyperledger</a:t>
            </a:r>
            <a:endParaRPr lang="en-GB" dirty="0"/>
          </a:p>
        </p:txBody>
      </p:sp>
      <p:sp>
        <p:nvSpPr>
          <p:cNvPr id="3" name="Content Placeholder 2">
            <a:extLst>
              <a:ext uri="{FF2B5EF4-FFF2-40B4-BE49-F238E27FC236}">
                <a16:creationId xmlns="" xmlns:a16="http://schemas.microsoft.com/office/drawing/2014/main" id="{5C24E089-F898-482B-9723-780A3165FCBD}"/>
              </a:ext>
            </a:extLst>
          </p:cNvPr>
          <p:cNvSpPr>
            <a:spLocks noGrp="1"/>
          </p:cNvSpPr>
          <p:nvPr>
            <p:ph idx="1"/>
          </p:nvPr>
        </p:nvSpPr>
        <p:spPr/>
        <p:txBody>
          <a:bodyPr>
            <a:normAutofit/>
          </a:bodyPr>
          <a:lstStyle/>
          <a:p>
            <a:r>
              <a:rPr lang="en-US" dirty="0" err="1"/>
              <a:t>Hyperledger</a:t>
            </a:r>
            <a:r>
              <a:rPr lang="en-US" dirty="0"/>
              <a:t> is an open source collaborative effort created to advance cross-industry </a:t>
            </a:r>
            <a:r>
              <a:rPr lang="en-US" dirty="0" err="1"/>
              <a:t>blockchain</a:t>
            </a:r>
            <a:r>
              <a:rPr lang="en-US" dirty="0"/>
              <a:t> technologies. It is a global collaboration including leaders in finance, banking, Internet of Things, supply chains, manufacturing and Technology. </a:t>
            </a:r>
            <a:endParaRPr lang="en-US" dirty="0" smtClean="0"/>
          </a:p>
          <a:p>
            <a:r>
              <a:rPr lang="en-US" dirty="0" smtClean="0"/>
              <a:t>The </a:t>
            </a:r>
            <a:r>
              <a:rPr lang="en-US" dirty="0"/>
              <a:t>Linux Foundation hosts </a:t>
            </a:r>
            <a:r>
              <a:rPr lang="en-US" dirty="0" err="1"/>
              <a:t>Hyperledger</a:t>
            </a:r>
            <a:r>
              <a:rPr lang="en-US" dirty="0"/>
              <a:t> under the foundation</a:t>
            </a:r>
            <a:r>
              <a:rPr lang="en-US" dirty="0" smtClean="0"/>
              <a:t>.</a:t>
            </a:r>
          </a:p>
          <a:p>
            <a:r>
              <a:rPr lang="en-US" dirty="0" smtClean="0"/>
              <a:t>Many frameworks</a:t>
            </a:r>
          </a:p>
        </p:txBody>
      </p:sp>
    </p:spTree>
    <p:extLst>
      <p:ext uri="{BB962C8B-B14F-4D97-AF65-F5344CB8AC3E}">
        <p14:creationId xmlns:p14="http://schemas.microsoft.com/office/powerpoint/2010/main" val="2589424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81814B-F999-4DB0-8EAD-0A0D262B8AF9}"/>
              </a:ext>
            </a:extLst>
          </p:cNvPr>
          <p:cNvSpPr>
            <a:spLocks noGrp="1"/>
          </p:cNvSpPr>
          <p:nvPr>
            <p:ph type="title"/>
          </p:nvPr>
        </p:nvSpPr>
        <p:spPr/>
        <p:txBody>
          <a:bodyPr/>
          <a:lstStyle/>
          <a:p>
            <a:r>
              <a:rPr lang="en-US" dirty="0" err="1"/>
              <a:t>Bussiness</a:t>
            </a:r>
            <a:r>
              <a:rPr lang="en-US" dirty="0"/>
              <a:t> logic as it happens…</a:t>
            </a:r>
            <a:endParaRPr lang="en-GB" dirty="0"/>
          </a:p>
        </p:txBody>
      </p:sp>
      <p:sp>
        <p:nvSpPr>
          <p:cNvPr id="3" name="Content Placeholder 2">
            <a:extLst>
              <a:ext uri="{FF2B5EF4-FFF2-40B4-BE49-F238E27FC236}">
                <a16:creationId xmlns="" xmlns:a16="http://schemas.microsoft.com/office/drawing/2014/main" id="{E3EBAA66-396A-4737-9DC2-ABF1A03879E0}"/>
              </a:ext>
            </a:extLst>
          </p:cNvPr>
          <p:cNvSpPr>
            <a:spLocks noGrp="1"/>
          </p:cNvSpPr>
          <p:nvPr>
            <p:ph idx="1"/>
          </p:nvPr>
        </p:nvSpPr>
        <p:spPr/>
        <p:txBody>
          <a:bodyPr/>
          <a:lstStyle/>
          <a:p>
            <a:r>
              <a:rPr lang="en-US" dirty="0"/>
              <a:t>Java Code						Go code</a:t>
            </a:r>
            <a:endParaRPr lang="en-GB" dirty="0"/>
          </a:p>
        </p:txBody>
      </p:sp>
    </p:spTree>
    <p:extLst>
      <p:ext uri="{BB962C8B-B14F-4D97-AF65-F5344CB8AC3E}">
        <p14:creationId xmlns:p14="http://schemas.microsoft.com/office/powerpoint/2010/main" val="2390474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E4590F-1864-4860-85BA-4FB0338C1963}"/>
              </a:ext>
            </a:extLst>
          </p:cNvPr>
          <p:cNvSpPr>
            <a:spLocks noGrp="1"/>
          </p:cNvSpPr>
          <p:nvPr>
            <p:ph type="title"/>
          </p:nvPr>
        </p:nvSpPr>
        <p:spPr/>
        <p:txBody>
          <a:bodyPr/>
          <a:lstStyle/>
          <a:p>
            <a:endParaRPr lang="en-GB"/>
          </a:p>
        </p:txBody>
      </p:sp>
      <p:sp>
        <p:nvSpPr>
          <p:cNvPr id="3" name="Content Placeholder 2">
            <a:extLst>
              <a:ext uri="{FF2B5EF4-FFF2-40B4-BE49-F238E27FC236}">
                <a16:creationId xmlns="" xmlns:a16="http://schemas.microsoft.com/office/drawing/2014/main" id="{03449760-11A9-46F3-8E8E-2677FDABC07E}"/>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531566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9D9084-0683-41C8-B5C3-2259BF45DC3A}"/>
              </a:ext>
            </a:extLst>
          </p:cNvPr>
          <p:cNvSpPr>
            <a:spLocks noGrp="1"/>
          </p:cNvSpPr>
          <p:nvPr>
            <p:ph type="title"/>
          </p:nvPr>
        </p:nvSpPr>
        <p:spPr/>
        <p:txBody>
          <a:bodyPr/>
          <a:lstStyle/>
          <a:p>
            <a:r>
              <a:rPr lang="en-US" dirty="0"/>
              <a:t>Hyperledger Fabric and Go</a:t>
            </a:r>
            <a:endParaRPr lang="en-GB" dirty="0"/>
          </a:p>
        </p:txBody>
      </p:sp>
      <p:sp>
        <p:nvSpPr>
          <p:cNvPr id="3" name="Content Placeholder 2">
            <a:extLst>
              <a:ext uri="{FF2B5EF4-FFF2-40B4-BE49-F238E27FC236}">
                <a16:creationId xmlns="" xmlns:a16="http://schemas.microsoft.com/office/drawing/2014/main" id="{F4C1B49C-12FD-4102-94D2-D2F3B1111108}"/>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301732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0E21D5-2610-4C23-88C2-45E755781520}"/>
              </a:ext>
            </a:extLst>
          </p:cNvPr>
          <p:cNvSpPr>
            <a:spLocks noGrp="1"/>
          </p:cNvSpPr>
          <p:nvPr>
            <p:ph type="title"/>
          </p:nvPr>
        </p:nvSpPr>
        <p:spPr/>
        <p:txBody>
          <a:bodyPr/>
          <a:lstStyle/>
          <a:p>
            <a:r>
              <a:rPr lang="en-US" dirty="0"/>
              <a:t>Go – Shim Package</a:t>
            </a:r>
            <a:endParaRPr lang="en-GB" dirty="0"/>
          </a:p>
        </p:txBody>
      </p:sp>
      <p:sp>
        <p:nvSpPr>
          <p:cNvPr id="3" name="Content Placeholder 2">
            <a:extLst>
              <a:ext uri="{FF2B5EF4-FFF2-40B4-BE49-F238E27FC236}">
                <a16:creationId xmlns="" xmlns:a16="http://schemas.microsoft.com/office/drawing/2014/main" id="{BF155178-4B85-45EC-84FD-DC2E490DDC37}"/>
              </a:ext>
            </a:extLst>
          </p:cNvPr>
          <p:cNvSpPr>
            <a:spLocks noGrp="1"/>
          </p:cNvSpPr>
          <p:nvPr>
            <p:ph idx="1"/>
          </p:nvPr>
        </p:nvSpPr>
        <p:spPr/>
        <p:txBody>
          <a:bodyPr/>
          <a:lstStyle/>
          <a:p>
            <a:r>
              <a:rPr lang="en-GB" dirty="0">
                <a:hlinkClick r:id="rId2"/>
              </a:rPr>
              <a:t>https://godoc.org/github.com/hyperledger/fabric/core/chaincode/shim</a:t>
            </a:r>
            <a:endParaRPr lang="en-GB" dirty="0"/>
          </a:p>
          <a:p>
            <a:endParaRPr lang="en-GB" dirty="0"/>
          </a:p>
        </p:txBody>
      </p:sp>
    </p:spTree>
    <p:extLst>
      <p:ext uri="{BB962C8B-B14F-4D97-AF65-F5344CB8AC3E}">
        <p14:creationId xmlns:p14="http://schemas.microsoft.com/office/powerpoint/2010/main" val="3490167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D9D846-DFBD-4416-BE78-353D0BAC3663}"/>
              </a:ext>
            </a:extLst>
          </p:cNvPr>
          <p:cNvSpPr>
            <a:spLocks noGrp="1"/>
          </p:cNvSpPr>
          <p:nvPr>
            <p:ph type="title"/>
          </p:nvPr>
        </p:nvSpPr>
        <p:spPr/>
        <p:txBody>
          <a:bodyPr/>
          <a:lstStyle/>
          <a:p>
            <a:r>
              <a:rPr lang="en-GB" dirty="0" smtClean="0"/>
              <a:t>Working with ledger</a:t>
            </a:r>
            <a:endParaRPr lang="en-GB" dirty="0"/>
          </a:p>
        </p:txBody>
      </p:sp>
      <p:sp>
        <p:nvSpPr>
          <p:cNvPr id="3" name="Content Placeholder 2">
            <a:extLst>
              <a:ext uri="{FF2B5EF4-FFF2-40B4-BE49-F238E27FC236}">
                <a16:creationId xmlns="" xmlns:a16="http://schemas.microsoft.com/office/drawing/2014/main" id="{36F30A2B-D7B1-4241-84FC-20BD41987C53}"/>
              </a:ext>
            </a:extLst>
          </p:cNvPr>
          <p:cNvSpPr>
            <a:spLocks noGrp="1"/>
          </p:cNvSpPr>
          <p:nvPr>
            <p:ph idx="1"/>
          </p:nvPr>
        </p:nvSpPr>
        <p:spPr/>
        <p:txBody>
          <a:bodyPr/>
          <a:lstStyle/>
          <a:p>
            <a:r>
              <a:rPr lang="en-US" dirty="0" err="1" smtClean="0"/>
              <a:t>GetState</a:t>
            </a:r>
            <a:r>
              <a:rPr lang="en-US" dirty="0" smtClean="0"/>
              <a:t>		// get asset value from the Fabric World State</a:t>
            </a:r>
            <a:endParaRPr lang="en-US" dirty="0"/>
          </a:p>
          <a:p>
            <a:r>
              <a:rPr lang="en-US" dirty="0" err="1" smtClean="0"/>
              <a:t>PutState</a:t>
            </a:r>
            <a:r>
              <a:rPr lang="en-US" dirty="0" smtClean="0"/>
              <a:t>		// put asset value in the Fabric World State</a:t>
            </a:r>
            <a:endParaRPr lang="en-US" dirty="0"/>
          </a:p>
          <a:p>
            <a:r>
              <a:rPr lang="en-US" dirty="0" err="1" smtClean="0"/>
              <a:t>GetHistoryForKey</a:t>
            </a:r>
            <a:r>
              <a:rPr lang="en-US" dirty="0" smtClean="0"/>
              <a:t> // query ledger to see all transactions for a certain 			//asset</a:t>
            </a:r>
            <a:endParaRPr lang="en-US" dirty="0"/>
          </a:p>
          <a:p>
            <a:r>
              <a:rPr lang="en-US" dirty="0" err="1" smtClean="0"/>
              <a:t>DelState</a:t>
            </a:r>
            <a:r>
              <a:rPr lang="en-US" dirty="0" smtClean="0"/>
              <a:t>		// put special “deleted” flag in a World State for a 				//certain asset</a:t>
            </a:r>
            <a:endParaRPr lang="en-US" dirty="0"/>
          </a:p>
          <a:p>
            <a:r>
              <a:rPr lang="en-US" dirty="0" err="1" smtClean="0"/>
              <a:t>GetQueryResult</a:t>
            </a:r>
            <a:r>
              <a:rPr lang="en-US" dirty="0" smtClean="0"/>
              <a:t>	//get iterator for the query result</a:t>
            </a:r>
            <a:endParaRPr lang="en-US" dirty="0"/>
          </a:p>
          <a:p>
            <a:r>
              <a:rPr lang="en-US" dirty="0" err="1" smtClean="0"/>
              <a:t>GetStateByRange</a:t>
            </a:r>
            <a:r>
              <a:rPr lang="en-US" dirty="0"/>
              <a:t> </a:t>
            </a:r>
            <a:r>
              <a:rPr lang="en-US" dirty="0" smtClean="0"/>
              <a:t>//get </a:t>
            </a:r>
            <a:r>
              <a:rPr lang="en-US" dirty="0"/>
              <a:t>iterator for the query </a:t>
            </a:r>
            <a:r>
              <a:rPr lang="en-US" dirty="0" smtClean="0"/>
              <a:t>result where the key is in provided range</a:t>
            </a:r>
            <a:endParaRPr lang="en-US" dirty="0"/>
          </a:p>
          <a:p>
            <a:pPr marL="0" indent="0">
              <a:buNone/>
            </a:pPr>
            <a:endParaRPr lang="en-GB" dirty="0"/>
          </a:p>
        </p:txBody>
      </p:sp>
    </p:spTree>
    <p:extLst>
      <p:ext uri="{BB962C8B-B14F-4D97-AF65-F5344CB8AC3E}">
        <p14:creationId xmlns:p14="http://schemas.microsoft.com/office/powerpoint/2010/main" val="20985416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1DFEF8-E268-47F9-88FF-B15DCAD0EB07}"/>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 xmlns:a16="http://schemas.microsoft.com/office/drawing/2014/main" id="{DE900F6E-1830-4D6C-BAD7-B5184B78F5A8}"/>
              </a:ext>
            </a:extLst>
          </p:cNvPr>
          <p:cNvSpPr>
            <a:spLocks noGrp="1"/>
          </p:cNvSpPr>
          <p:nvPr>
            <p:ph idx="1"/>
          </p:nvPr>
        </p:nvSpPr>
        <p:spPr/>
        <p:txBody>
          <a:bodyPr/>
          <a:lstStyle/>
          <a:p>
            <a:r>
              <a:rPr lang="en-US" dirty="0" err="1" smtClean="0"/>
              <a:t>retVal</a:t>
            </a:r>
            <a:r>
              <a:rPr lang="en-US" dirty="0" smtClean="0"/>
              <a:t>, </a:t>
            </a:r>
            <a:r>
              <a:rPr lang="en-US" dirty="0"/>
              <a:t>err := </a:t>
            </a:r>
            <a:r>
              <a:rPr lang="en-US" dirty="0" err="1" smtClean="0"/>
              <a:t>APIstub.GetState</a:t>
            </a:r>
            <a:r>
              <a:rPr lang="en-US" dirty="0" smtClean="0"/>
              <a:t>(</a:t>
            </a:r>
            <a:r>
              <a:rPr lang="en-US" dirty="0" err="1" smtClean="0"/>
              <a:t>assetID</a:t>
            </a:r>
            <a:r>
              <a:rPr lang="en-US" dirty="0" smtClean="0"/>
              <a:t>)</a:t>
            </a:r>
          </a:p>
          <a:p>
            <a:pPr marL="457200" lvl="1" indent="0">
              <a:buNone/>
            </a:pPr>
            <a:r>
              <a:rPr lang="en-US" dirty="0" smtClean="0"/>
              <a:t>	// </a:t>
            </a:r>
            <a:r>
              <a:rPr lang="en-US" dirty="0" err="1" smtClean="0"/>
              <a:t>retVal</a:t>
            </a:r>
            <a:r>
              <a:rPr lang="en-US" dirty="0" smtClean="0"/>
              <a:t> = value with the key “</a:t>
            </a:r>
            <a:r>
              <a:rPr lang="en-US" dirty="0" err="1" smtClean="0"/>
              <a:t>assetID</a:t>
            </a:r>
            <a:r>
              <a:rPr lang="en-US" dirty="0" smtClean="0"/>
              <a:t>”</a:t>
            </a:r>
          </a:p>
          <a:p>
            <a:pPr marL="457200" lvl="1" indent="0">
              <a:buNone/>
            </a:pPr>
            <a:r>
              <a:rPr lang="en-US" dirty="0" smtClean="0"/>
              <a:t>	// if such </a:t>
            </a:r>
            <a:r>
              <a:rPr lang="en-US" dirty="0" err="1" smtClean="0"/>
              <a:t>assetID</a:t>
            </a:r>
            <a:r>
              <a:rPr lang="en-US" dirty="0" smtClean="0"/>
              <a:t> is found as a key in the world state</a:t>
            </a:r>
          </a:p>
          <a:p>
            <a:pPr lvl="1"/>
            <a:endParaRPr lang="en-US" dirty="0"/>
          </a:p>
          <a:p>
            <a:pPr lvl="1"/>
            <a:endParaRPr lang="en-US" dirty="0" smtClean="0"/>
          </a:p>
          <a:p>
            <a:r>
              <a:rPr lang="en-US" dirty="0"/>
              <a:t>err = </a:t>
            </a:r>
            <a:r>
              <a:rPr lang="en-US" dirty="0" err="1" smtClean="0"/>
              <a:t>APIstub.PutState</a:t>
            </a:r>
            <a:r>
              <a:rPr lang="en-US" dirty="0" smtClean="0"/>
              <a:t>(</a:t>
            </a:r>
            <a:r>
              <a:rPr lang="en-US" dirty="0" err="1" smtClean="0"/>
              <a:t>assetID</a:t>
            </a:r>
            <a:r>
              <a:rPr lang="en-US" dirty="0" smtClean="0"/>
              <a:t>, asset)</a:t>
            </a:r>
            <a:endParaRPr lang="en-US" dirty="0"/>
          </a:p>
          <a:p>
            <a:pPr marL="0" indent="0">
              <a:buNone/>
            </a:pPr>
            <a:r>
              <a:rPr lang="en-US" dirty="0" smtClean="0"/>
              <a:t>	//</a:t>
            </a:r>
            <a:r>
              <a:rPr lang="en-US" dirty="0" err="1" smtClean="0"/>
              <a:t>assetID</a:t>
            </a:r>
            <a:r>
              <a:rPr lang="en-US" dirty="0" smtClean="0"/>
              <a:t> is a key and asset represents the value which is stored 	//under the key “</a:t>
            </a:r>
            <a:r>
              <a:rPr lang="en-US" dirty="0" err="1" smtClean="0"/>
              <a:t>assetID</a:t>
            </a:r>
            <a:r>
              <a:rPr lang="en-US" dirty="0" smtClean="0"/>
              <a:t>”</a:t>
            </a:r>
            <a:endParaRPr lang="en-US" dirty="0"/>
          </a:p>
          <a:p>
            <a:pPr marL="0" indent="0">
              <a:buNone/>
            </a:pPr>
            <a:endParaRPr lang="en-GB" dirty="0"/>
          </a:p>
        </p:txBody>
      </p:sp>
    </p:spTree>
    <p:extLst>
      <p:ext uri="{BB962C8B-B14F-4D97-AF65-F5344CB8AC3E}">
        <p14:creationId xmlns:p14="http://schemas.microsoft.com/office/powerpoint/2010/main" val="3810681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2BD4F0-2806-4385-9B76-4E942B3DE19C}"/>
              </a:ext>
            </a:extLst>
          </p:cNvPr>
          <p:cNvSpPr>
            <a:spLocks noGrp="1"/>
          </p:cNvSpPr>
          <p:nvPr>
            <p:ph type="title"/>
          </p:nvPr>
        </p:nvSpPr>
        <p:spPr/>
        <p:txBody>
          <a:bodyPr/>
          <a:lstStyle/>
          <a:p>
            <a:endParaRPr lang="en-GB"/>
          </a:p>
        </p:txBody>
      </p:sp>
      <p:sp>
        <p:nvSpPr>
          <p:cNvPr id="3" name="Content Placeholder 2">
            <a:extLst>
              <a:ext uri="{FF2B5EF4-FFF2-40B4-BE49-F238E27FC236}">
                <a16:creationId xmlns="" xmlns:a16="http://schemas.microsoft.com/office/drawing/2014/main" id="{AD74FB3E-1619-460D-B52B-27EFCFED9219}"/>
              </a:ext>
            </a:extLst>
          </p:cNvPr>
          <p:cNvSpPr>
            <a:spLocks noGrp="1"/>
          </p:cNvSpPr>
          <p:nvPr>
            <p:ph idx="1"/>
          </p:nvPr>
        </p:nvSpPr>
        <p:spPr/>
        <p:txBody>
          <a:bodyPr/>
          <a:lstStyle/>
          <a:p>
            <a:pPr marL="0" indent="0">
              <a:buNone/>
            </a:pPr>
            <a:r>
              <a:rPr lang="en-US" dirty="0" err="1"/>
              <a:t>resultsIterator</a:t>
            </a:r>
            <a:r>
              <a:rPr lang="en-US" dirty="0"/>
              <a:t>, err := </a:t>
            </a:r>
            <a:r>
              <a:rPr lang="en-US" dirty="0" err="1" smtClean="0"/>
              <a:t>APIstub.GetHistoryForKey</a:t>
            </a:r>
            <a:r>
              <a:rPr lang="en-US" dirty="0" smtClean="0"/>
              <a:t>(</a:t>
            </a:r>
            <a:r>
              <a:rPr lang="en-US" dirty="0" err="1" smtClean="0"/>
              <a:t>assetID</a:t>
            </a:r>
            <a:r>
              <a:rPr lang="en-US" dirty="0"/>
              <a:t>)</a:t>
            </a:r>
          </a:p>
          <a:p>
            <a:pPr marL="0" indent="0">
              <a:buNone/>
            </a:pPr>
            <a:r>
              <a:rPr lang="en-US" dirty="0"/>
              <a:t>for </a:t>
            </a:r>
            <a:r>
              <a:rPr lang="en-US" dirty="0" err="1"/>
              <a:t>resultsIterator.HasNext</a:t>
            </a:r>
            <a:r>
              <a:rPr lang="en-US" dirty="0"/>
              <a:t>() {</a:t>
            </a:r>
          </a:p>
          <a:p>
            <a:pPr marL="0" indent="0">
              <a:buNone/>
            </a:pPr>
            <a:r>
              <a:rPr lang="en-US" dirty="0"/>
              <a:t>        response, err := </a:t>
            </a:r>
            <a:r>
              <a:rPr lang="en-US" dirty="0" err="1"/>
              <a:t>resultsIterator.Next</a:t>
            </a:r>
            <a:r>
              <a:rPr lang="en-US" dirty="0" smtClean="0"/>
              <a:t>()</a:t>
            </a:r>
          </a:p>
          <a:p>
            <a:pPr marL="0" indent="0">
              <a:buNone/>
            </a:pPr>
            <a:r>
              <a:rPr lang="en-US" dirty="0"/>
              <a:t>	</a:t>
            </a:r>
            <a:r>
              <a:rPr lang="en-US" dirty="0" smtClean="0"/>
              <a:t>….</a:t>
            </a:r>
          </a:p>
          <a:p>
            <a:pPr marL="0" indent="0">
              <a:buNone/>
            </a:pPr>
            <a:r>
              <a:rPr lang="en-US"/>
              <a:t>	</a:t>
            </a:r>
            <a:r>
              <a:rPr lang="en-US" smtClean="0"/>
              <a:t>…</a:t>
            </a:r>
            <a:endParaRPr lang="en-US" dirty="0"/>
          </a:p>
          <a:p>
            <a:pPr marL="457200" lvl="1" indent="0">
              <a:buNone/>
            </a:pPr>
            <a:endParaRPr lang="en-US" dirty="0" smtClean="0"/>
          </a:p>
        </p:txBody>
      </p:sp>
    </p:spTree>
    <p:extLst>
      <p:ext uri="{BB962C8B-B14F-4D97-AF65-F5344CB8AC3E}">
        <p14:creationId xmlns:p14="http://schemas.microsoft.com/office/powerpoint/2010/main" val="3136563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A86B99-4E20-4519-A64E-83839B3674BC}"/>
              </a:ext>
            </a:extLst>
          </p:cNvPr>
          <p:cNvSpPr>
            <a:spLocks noGrp="1"/>
          </p:cNvSpPr>
          <p:nvPr>
            <p:ph type="title"/>
          </p:nvPr>
        </p:nvSpPr>
        <p:spPr/>
        <p:txBody>
          <a:bodyPr/>
          <a:lstStyle/>
          <a:p>
            <a:r>
              <a:rPr lang="en-US" dirty="0"/>
              <a:t>Go – Some more information</a:t>
            </a:r>
            <a:endParaRPr lang="en-GB" dirty="0"/>
          </a:p>
        </p:txBody>
      </p:sp>
      <p:sp>
        <p:nvSpPr>
          <p:cNvPr id="3" name="Content Placeholder 2">
            <a:extLst>
              <a:ext uri="{FF2B5EF4-FFF2-40B4-BE49-F238E27FC236}">
                <a16:creationId xmlns="" xmlns:a16="http://schemas.microsoft.com/office/drawing/2014/main" id="{54328087-0CB0-40AA-99D2-A36D483EE0F7}"/>
              </a:ext>
            </a:extLst>
          </p:cNvPr>
          <p:cNvSpPr>
            <a:spLocks noGrp="1"/>
          </p:cNvSpPr>
          <p:nvPr>
            <p:ph idx="1"/>
          </p:nvPr>
        </p:nvSpPr>
        <p:spPr/>
        <p:txBody>
          <a:bodyPr/>
          <a:lstStyle/>
          <a:p>
            <a:r>
              <a:rPr lang="en-GB" dirty="0" smtClean="0"/>
              <a:t>Playground</a:t>
            </a:r>
          </a:p>
          <a:p>
            <a:r>
              <a:rPr lang="en-GB" dirty="0" smtClean="0"/>
              <a:t>Documentation</a:t>
            </a:r>
            <a:endParaRPr lang="en-GB" dirty="0"/>
          </a:p>
        </p:txBody>
      </p:sp>
    </p:spTree>
    <p:extLst>
      <p:ext uri="{BB962C8B-B14F-4D97-AF65-F5344CB8AC3E}">
        <p14:creationId xmlns:p14="http://schemas.microsoft.com/office/powerpoint/2010/main" val="3966473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AB1EF9-EC2B-4216-8C16-823D1AB852BB}"/>
              </a:ext>
            </a:extLst>
          </p:cNvPr>
          <p:cNvSpPr>
            <a:spLocks noGrp="1"/>
          </p:cNvSpPr>
          <p:nvPr>
            <p:ph type="title"/>
          </p:nvPr>
        </p:nvSpPr>
        <p:spPr/>
        <p:txBody>
          <a:bodyPr/>
          <a:lstStyle/>
          <a:p>
            <a:r>
              <a:rPr lang="en-US" dirty="0" err="1"/>
              <a:t>Chaincode</a:t>
            </a:r>
            <a:r>
              <a:rPr lang="en-US" dirty="0"/>
              <a:t> </a:t>
            </a:r>
            <a:r>
              <a:rPr lang="en-US" dirty="0" smtClean="0"/>
              <a:t>examples – Marbles application</a:t>
            </a:r>
            <a:endParaRPr lang="en-GB" dirty="0"/>
          </a:p>
        </p:txBody>
      </p:sp>
      <p:sp>
        <p:nvSpPr>
          <p:cNvPr id="3" name="Content Placeholder 2">
            <a:extLst>
              <a:ext uri="{FF2B5EF4-FFF2-40B4-BE49-F238E27FC236}">
                <a16:creationId xmlns="" xmlns:a16="http://schemas.microsoft.com/office/drawing/2014/main" id="{59A8EE7F-8CE7-492B-9880-8A4D0D975F4B}"/>
              </a:ext>
            </a:extLst>
          </p:cNvPr>
          <p:cNvSpPr>
            <a:spLocks noGrp="1"/>
          </p:cNvSpPr>
          <p:nvPr>
            <p:ph idx="1"/>
          </p:nvPr>
        </p:nvSpPr>
        <p:spPr/>
        <p:txBody>
          <a:bodyPr>
            <a:normAutofit fontScale="92500" lnSpcReduction="10000"/>
          </a:bodyPr>
          <a:lstStyle/>
          <a:p>
            <a:r>
              <a:rPr lang="en-US" dirty="0" smtClean="0"/>
              <a:t>Marbles </a:t>
            </a:r>
            <a:r>
              <a:rPr lang="en-US" dirty="0"/>
              <a:t>example (from IBM documentation</a:t>
            </a:r>
            <a:r>
              <a:rPr lang="en-US" dirty="0" smtClean="0"/>
              <a:t>)</a:t>
            </a:r>
          </a:p>
          <a:p>
            <a:pPr lvl="1"/>
            <a:r>
              <a:rPr lang="en-US" dirty="0" smtClean="0"/>
              <a:t>Simple asset changing application</a:t>
            </a:r>
          </a:p>
          <a:p>
            <a:pPr lvl="1"/>
            <a:r>
              <a:rPr lang="en-US" dirty="0" smtClean="0"/>
              <a:t>Multiple versions of the application (for many Fabric versions)</a:t>
            </a:r>
          </a:p>
          <a:p>
            <a:pPr lvl="1"/>
            <a:r>
              <a:rPr lang="en-US" dirty="0" smtClean="0"/>
              <a:t>Example consists of:</a:t>
            </a:r>
          </a:p>
          <a:p>
            <a:pPr lvl="2"/>
            <a:r>
              <a:rPr lang="en-US" dirty="0" smtClean="0"/>
              <a:t>Business logic </a:t>
            </a:r>
            <a:r>
              <a:rPr lang="en-US" dirty="0" smtClean="0"/>
              <a:t>- </a:t>
            </a:r>
            <a:r>
              <a:rPr lang="en-US" dirty="0" err="1" smtClean="0"/>
              <a:t>Chaincode</a:t>
            </a:r>
            <a:r>
              <a:rPr lang="en-US" dirty="0" smtClean="0"/>
              <a:t> -&gt; written in Go</a:t>
            </a:r>
          </a:p>
          <a:p>
            <a:pPr lvl="2"/>
            <a:r>
              <a:rPr lang="en-US" dirty="0" smtClean="0"/>
              <a:t>Backend app -&gt; written in </a:t>
            </a:r>
            <a:r>
              <a:rPr lang="en-US" dirty="0" err="1" smtClean="0"/>
              <a:t>NodeJS</a:t>
            </a:r>
            <a:endParaRPr lang="en-US" dirty="0" smtClean="0"/>
          </a:p>
          <a:p>
            <a:pPr lvl="2"/>
            <a:r>
              <a:rPr lang="en-US" dirty="0" smtClean="0"/>
              <a:t>Client browser application</a:t>
            </a:r>
          </a:p>
          <a:p>
            <a:r>
              <a:rPr lang="en-US" dirty="0"/>
              <a:t>Marble model </a:t>
            </a:r>
            <a:endParaRPr lang="en-US" dirty="0" smtClean="0"/>
          </a:p>
          <a:p>
            <a:pPr lvl="1"/>
            <a:r>
              <a:rPr lang="en-US" dirty="0" smtClean="0"/>
              <a:t>:</a:t>
            </a:r>
            <a:r>
              <a:rPr lang="en-US" dirty="0"/>
              <a:t>id (unique string, will be used as key)</a:t>
            </a:r>
          </a:p>
          <a:p>
            <a:pPr lvl="1"/>
            <a:r>
              <a:rPr lang="en-US" dirty="0"/>
              <a:t>color (string, </a:t>
            </a:r>
            <a:r>
              <a:rPr lang="en-US" dirty="0" err="1"/>
              <a:t>css</a:t>
            </a:r>
            <a:r>
              <a:rPr lang="en-US" dirty="0"/>
              <a:t> color names)</a:t>
            </a:r>
          </a:p>
          <a:p>
            <a:pPr lvl="1"/>
            <a:r>
              <a:rPr lang="en-US" dirty="0"/>
              <a:t>size (</a:t>
            </a:r>
            <a:r>
              <a:rPr lang="en-US" dirty="0" err="1"/>
              <a:t>int</a:t>
            </a:r>
            <a:r>
              <a:rPr lang="en-US" dirty="0"/>
              <a:t>, size in mm)</a:t>
            </a:r>
          </a:p>
          <a:p>
            <a:pPr lvl="1"/>
            <a:r>
              <a:rPr lang="en-US" dirty="0"/>
              <a:t>owner (string)</a:t>
            </a:r>
          </a:p>
          <a:p>
            <a:pPr lvl="1"/>
            <a:endParaRPr lang="en-US" dirty="0"/>
          </a:p>
          <a:p>
            <a:pPr lvl="1"/>
            <a:endParaRPr lang="en-US" dirty="0"/>
          </a:p>
          <a:p>
            <a:endParaRPr lang="en-US" dirty="0"/>
          </a:p>
          <a:p>
            <a:endParaRPr lang="en-GB" dirty="0"/>
          </a:p>
        </p:txBody>
      </p:sp>
    </p:spTree>
    <p:extLst>
      <p:ext uri="{BB962C8B-B14F-4D97-AF65-F5344CB8AC3E}">
        <p14:creationId xmlns:p14="http://schemas.microsoft.com/office/powerpoint/2010/main" val="3997257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AB1EF9-EC2B-4216-8C16-823D1AB852BB}"/>
              </a:ext>
            </a:extLst>
          </p:cNvPr>
          <p:cNvSpPr>
            <a:spLocks noGrp="1"/>
          </p:cNvSpPr>
          <p:nvPr>
            <p:ph type="title"/>
          </p:nvPr>
        </p:nvSpPr>
        <p:spPr/>
        <p:txBody>
          <a:bodyPr/>
          <a:lstStyle/>
          <a:p>
            <a:r>
              <a:rPr lang="en-US" dirty="0" err="1"/>
              <a:t>Chaincode</a:t>
            </a:r>
            <a:r>
              <a:rPr lang="en-US" dirty="0"/>
              <a:t> </a:t>
            </a:r>
            <a:r>
              <a:rPr lang="en-US" dirty="0" smtClean="0"/>
              <a:t>examples – Car asset ownership change application</a:t>
            </a:r>
            <a:endParaRPr lang="en-GB" dirty="0"/>
          </a:p>
        </p:txBody>
      </p:sp>
      <p:sp>
        <p:nvSpPr>
          <p:cNvPr id="3" name="Content Placeholder 2">
            <a:extLst>
              <a:ext uri="{FF2B5EF4-FFF2-40B4-BE49-F238E27FC236}">
                <a16:creationId xmlns="" xmlns:a16="http://schemas.microsoft.com/office/drawing/2014/main" id="{59A8EE7F-8CE7-492B-9880-8A4D0D975F4B}"/>
              </a:ext>
            </a:extLst>
          </p:cNvPr>
          <p:cNvSpPr>
            <a:spLocks noGrp="1"/>
          </p:cNvSpPr>
          <p:nvPr>
            <p:ph idx="1"/>
          </p:nvPr>
        </p:nvSpPr>
        <p:spPr/>
        <p:txBody>
          <a:bodyPr>
            <a:normAutofit/>
          </a:bodyPr>
          <a:lstStyle/>
          <a:p>
            <a:pPr lvl="1"/>
            <a:r>
              <a:rPr lang="en-US" dirty="0" smtClean="0"/>
              <a:t>Simple </a:t>
            </a:r>
            <a:r>
              <a:rPr lang="en-US" dirty="0" err="1" smtClean="0"/>
              <a:t>chaincode</a:t>
            </a:r>
            <a:r>
              <a:rPr lang="en-US" dirty="0" smtClean="0"/>
              <a:t> for changing ownership over the Car asset</a:t>
            </a:r>
          </a:p>
          <a:p>
            <a:pPr lvl="2"/>
            <a:r>
              <a:rPr lang="en-US" dirty="0" smtClean="0"/>
              <a:t>2 types of asset in transaction (Person and Car)</a:t>
            </a:r>
          </a:p>
          <a:p>
            <a:pPr lvl="2"/>
            <a:r>
              <a:rPr lang="en-US" dirty="0" smtClean="0"/>
              <a:t>Car is the asset which is being transferred from one person to the other</a:t>
            </a:r>
          </a:p>
          <a:p>
            <a:pPr lvl="2"/>
            <a:r>
              <a:rPr lang="en-US" dirty="0" smtClean="0"/>
              <a:t>Preconditions</a:t>
            </a:r>
          </a:p>
          <a:p>
            <a:pPr lvl="3"/>
            <a:r>
              <a:rPr lang="en-US" dirty="0" smtClean="0"/>
              <a:t>Buyer has enough funds</a:t>
            </a:r>
          </a:p>
          <a:p>
            <a:pPr lvl="3"/>
            <a:r>
              <a:rPr lang="en-US" dirty="0"/>
              <a:t>T</a:t>
            </a:r>
            <a:r>
              <a:rPr lang="en-US" dirty="0" smtClean="0"/>
              <a:t>ransaction has to be made by some specified point in time</a:t>
            </a:r>
          </a:p>
          <a:p>
            <a:pPr lvl="3"/>
            <a:r>
              <a:rPr lang="en-US" dirty="0" smtClean="0"/>
              <a:t>Car needs to change its color before it can be sold</a:t>
            </a:r>
          </a:p>
          <a:p>
            <a:pPr lvl="3"/>
            <a:r>
              <a:rPr lang="en-US" dirty="0" err="1" smtClean="0"/>
              <a:t>etc</a:t>
            </a:r>
            <a:endParaRPr lang="en-US" dirty="0" smtClean="0"/>
          </a:p>
          <a:p>
            <a:pPr lvl="1"/>
            <a:r>
              <a:rPr lang="en-US" dirty="0" smtClean="0"/>
              <a:t>Model implementation in go		</a:t>
            </a:r>
          </a:p>
          <a:p>
            <a:pPr lvl="1"/>
            <a:endParaRPr lang="en-US" dirty="0" smtClean="0"/>
          </a:p>
          <a:p>
            <a:pPr lvl="1"/>
            <a:endParaRPr lang="en-US" dirty="0"/>
          </a:p>
          <a:p>
            <a:pPr lvl="1"/>
            <a:endParaRPr lang="en-US" dirty="0"/>
          </a:p>
          <a:p>
            <a:endParaRPr lang="en-US" dirty="0"/>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511295511"/>
              </p:ext>
            </p:extLst>
          </p:nvPr>
        </p:nvGraphicFramePr>
        <p:xfrm>
          <a:off x="5341956" y="4600837"/>
          <a:ext cx="8128000" cy="2158011"/>
        </p:xfrm>
        <a:graphic>
          <a:graphicData uri="http://schemas.openxmlformats.org/drawingml/2006/table">
            <a:tbl>
              <a:tblPr firstRow="1" bandRow="1">
                <a:tableStyleId>{5C22544A-7EE6-4342-B048-85BDC9FD1C3A}</a:tableStyleId>
              </a:tblPr>
              <a:tblGrid>
                <a:gridCol w="4064000"/>
                <a:gridCol w="4064000"/>
              </a:tblGrid>
              <a:tr h="325864">
                <a:tc>
                  <a:txBody>
                    <a:bodyPr/>
                    <a:lstStyle/>
                    <a:p>
                      <a:r>
                        <a:rPr lang="en-US" dirty="0" smtClean="0"/>
                        <a:t>Car model</a:t>
                      </a:r>
                      <a:endParaRPr 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Person model</a:t>
                      </a:r>
                    </a:p>
                  </a:txBody>
                  <a:tcPr/>
                </a:tc>
              </a:tr>
              <a:tr h="1792251">
                <a:tc>
                  <a:txBody>
                    <a:bodyPr/>
                    <a:lstStyle/>
                    <a:p>
                      <a:r>
                        <a:rPr lang="en-US" dirty="0" smtClean="0"/>
                        <a:t>type Car </a:t>
                      </a:r>
                      <a:r>
                        <a:rPr lang="en-US" dirty="0" err="1" smtClean="0"/>
                        <a:t>struct</a:t>
                      </a:r>
                      <a:r>
                        <a:rPr lang="en-US" dirty="0" smtClean="0"/>
                        <a:t> {			</a:t>
                      </a:r>
                    </a:p>
                    <a:p>
                      <a:r>
                        <a:rPr lang="en-US" dirty="0" smtClean="0"/>
                        <a:t>    price float64</a:t>
                      </a:r>
                    </a:p>
                    <a:p>
                      <a:r>
                        <a:rPr lang="en-US" dirty="0" smtClean="0"/>
                        <a:t>    color string</a:t>
                      </a:r>
                    </a:p>
                    <a:p>
                      <a:r>
                        <a:rPr lang="en-US" dirty="0" smtClean="0"/>
                        <a:t>    name string</a:t>
                      </a:r>
                    </a:p>
                    <a:p>
                      <a:r>
                        <a:rPr lang="en-US" dirty="0" smtClean="0"/>
                        <a:t>    </a:t>
                      </a:r>
                      <a:r>
                        <a:rPr lang="en-US" dirty="0" err="1" smtClean="0"/>
                        <a:t>ownerID</a:t>
                      </a:r>
                      <a:r>
                        <a:rPr lang="en-US" dirty="0" smtClean="0"/>
                        <a:t> string</a:t>
                      </a:r>
                    </a:p>
                    <a:p>
                      <a:r>
                        <a:rPr lang="en-US" dirty="0" smtClean="0"/>
                        <a:t>}</a:t>
                      </a:r>
                    </a:p>
                  </a:txBody>
                  <a:tcPr/>
                </a:tc>
                <a:tc>
                  <a:txBody>
                    <a:bodyPr/>
                    <a:lstStyle/>
                    <a:p>
                      <a:r>
                        <a:rPr lang="en-US" dirty="0" smtClean="0"/>
                        <a:t>type Person </a:t>
                      </a:r>
                      <a:r>
                        <a:rPr lang="en-US" dirty="0" err="1" smtClean="0"/>
                        <a:t>struct</a:t>
                      </a:r>
                      <a:r>
                        <a:rPr lang="en-US" dirty="0" smtClean="0"/>
                        <a:t> {</a:t>
                      </a:r>
                    </a:p>
                    <a:p>
                      <a:r>
                        <a:rPr lang="en-US" dirty="0" smtClean="0"/>
                        <a:t>    </a:t>
                      </a:r>
                      <a:r>
                        <a:rPr lang="en-US" dirty="0" err="1" smtClean="0"/>
                        <a:t>firstName</a:t>
                      </a:r>
                      <a:r>
                        <a:rPr lang="en-US" dirty="0" smtClean="0"/>
                        <a:t> string</a:t>
                      </a:r>
                    </a:p>
                    <a:p>
                      <a:r>
                        <a:rPr lang="en-US" dirty="0" smtClean="0"/>
                        <a:t>    </a:t>
                      </a:r>
                      <a:r>
                        <a:rPr lang="en-US" dirty="0" err="1" smtClean="0"/>
                        <a:t>lastName</a:t>
                      </a:r>
                      <a:r>
                        <a:rPr lang="en-US" dirty="0" smtClean="0"/>
                        <a:t> string</a:t>
                      </a:r>
                    </a:p>
                    <a:p>
                      <a:r>
                        <a:rPr lang="en-US" dirty="0" smtClean="0"/>
                        <a:t>    balance float64</a:t>
                      </a:r>
                    </a:p>
                    <a:p>
                      <a:r>
                        <a:rPr lang="en-US" dirty="0" smtClean="0"/>
                        <a:t>    </a:t>
                      </a:r>
                      <a:r>
                        <a:rPr lang="en-US" dirty="0" err="1" smtClean="0"/>
                        <a:t>personID</a:t>
                      </a:r>
                      <a:r>
                        <a:rPr lang="en-US" dirty="0" smtClean="0"/>
                        <a:t> string</a:t>
                      </a:r>
                    </a:p>
                    <a:p>
                      <a:r>
                        <a:rPr lang="en-US" dirty="0" smtClean="0"/>
                        <a:t>}</a:t>
                      </a:r>
                    </a:p>
                  </a:txBody>
                  <a:tcPr/>
                </a:tc>
              </a:tr>
            </a:tbl>
          </a:graphicData>
        </a:graphic>
      </p:graphicFrame>
    </p:spTree>
    <p:extLst>
      <p:ext uri="{BB962C8B-B14F-4D97-AF65-F5344CB8AC3E}">
        <p14:creationId xmlns:p14="http://schemas.microsoft.com/office/powerpoint/2010/main" val="1778246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D6A73E-BDCE-42D6-BAFC-79193E373C4E}"/>
              </a:ext>
            </a:extLst>
          </p:cNvPr>
          <p:cNvSpPr>
            <a:spLocks noGrp="1"/>
          </p:cNvSpPr>
          <p:nvPr>
            <p:ph type="title"/>
          </p:nvPr>
        </p:nvSpPr>
        <p:spPr/>
        <p:txBody>
          <a:bodyPr/>
          <a:lstStyle/>
          <a:p>
            <a:r>
              <a:rPr lang="en-US" dirty="0"/>
              <a:t>About </a:t>
            </a:r>
            <a:r>
              <a:rPr lang="en-US" dirty="0" err="1" smtClean="0"/>
              <a:t>Hyperledger</a:t>
            </a:r>
            <a:r>
              <a:rPr lang="en-US" dirty="0" smtClean="0"/>
              <a:t> Fabric</a:t>
            </a:r>
            <a:endParaRPr lang="en-GB" dirty="0"/>
          </a:p>
        </p:txBody>
      </p:sp>
      <p:sp>
        <p:nvSpPr>
          <p:cNvPr id="3" name="Content Placeholder 2">
            <a:extLst>
              <a:ext uri="{FF2B5EF4-FFF2-40B4-BE49-F238E27FC236}">
                <a16:creationId xmlns="" xmlns:a16="http://schemas.microsoft.com/office/drawing/2014/main" id="{5C24E089-F898-482B-9723-780A3165FCBD}"/>
              </a:ext>
            </a:extLst>
          </p:cNvPr>
          <p:cNvSpPr>
            <a:spLocks noGrp="1"/>
          </p:cNvSpPr>
          <p:nvPr>
            <p:ph idx="1"/>
          </p:nvPr>
        </p:nvSpPr>
        <p:spPr/>
        <p:txBody>
          <a:bodyPr>
            <a:normAutofit/>
          </a:bodyPr>
          <a:lstStyle/>
          <a:p>
            <a:r>
              <a:rPr lang="en-US" dirty="0" err="1"/>
              <a:t>Hyperledger</a:t>
            </a:r>
            <a:r>
              <a:rPr lang="en-US" dirty="0"/>
              <a:t> Fabric is a platform for distributed ledger solutions, underpinned by a modular architecture delivering high degrees of confidentiality, resiliency, flexibility and scalability. It is designed to support pluggable implementations of different components, and accommodate the complexity and intricacies that exist across the economic ecosystem.</a:t>
            </a:r>
          </a:p>
          <a:p>
            <a:r>
              <a:rPr lang="sr-Latn-RS" dirty="0"/>
              <a:t>Current version is 1.1</a:t>
            </a:r>
            <a:endParaRPr lang="en-GB" dirty="0"/>
          </a:p>
        </p:txBody>
      </p:sp>
    </p:spTree>
    <p:extLst>
      <p:ext uri="{BB962C8B-B14F-4D97-AF65-F5344CB8AC3E}">
        <p14:creationId xmlns:p14="http://schemas.microsoft.com/office/powerpoint/2010/main" val="3676368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838AD3-8487-4B40-A1EA-A2AD58865014}"/>
              </a:ext>
            </a:extLst>
          </p:cNvPr>
          <p:cNvSpPr>
            <a:spLocks noGrp="1"/>
          </p:cNvSpPr>
          <p:nvPr>
            <p:ph type="title"/>
          </p:nvPr>
        </p:nvSpPr>
        <p:spPr/>
        <p:txBody>
          <a:bodyPr/>
          <a:lstStyle/>
          <a:p>
            <a:r>
              <a:rPr lang="en-US" dirty="0"/>
              <a:t>Go </a:t>
            </a:r>
            <a:r>
              <a:rPr lang="en-US" dirty="0" smtClean="0"/>
              <a:t>– Introduction to testing</a:t>
            </a:r>
            <a:endParaRPr lang="en-GB" dirty="0"/>
          </a:p>
        </p:txBody>
      </p:sp>
      <p:sp>
        <p:nvSpPr>
          <p:cNvPr id="3" name="Content Placeholder 2">
            <a:extLst>
              <a:ext uri="{FF2B5EF4-FFF2-40B4-BE49-F238E27FC236}">
                <a16:creationId xmlns="" xmlns:a16="http://schemas.microsoft.com/office/drawing/2014/main" id="{68E20AA1-1939-49FB-A6F5-8500AE3EA114}"/>
              </a:ext>
            </a:extLst>
          </p:cNvPr>
          <p:cNvSpPr>
            <a:spLocks noGrp="1"/>
          </p:cNvSpPr>
          <p:nvPr>
            <p:ph idx="1"/>
          </p:nvPr>
        </p:nvSpPr>
        <p:spPr/>
        <p:txBody>
          <a:bodyPr>
            <a:normAutofit fontScale="92500" lnSpcReduction="10000"/>
          </a:bodyPr>
          <a:lstStyle/>
          <a:p>
            <a:r>
              <a:rPr lang="en-GB" dirty="0" smtClean="0"/>
              <a:t>What is Unit testing ?</a:t>
            </a:r>
          </a:p>
          <a:p>
            <a:pPr lvl="1"/>
            <a:r>
              <a:rPr lang="en-US" b="1" dirty="0"/>
              <a:t>UNIT TESTING</a:t>
            </a:r>
            <a:r>
              <a:rPr lang="en-US" dirty="0"/>
              <a:t> is a level of software </a:t>
            </a:r>
            <a:r>
              <a:rPr lang="en-US" b="1" dirty="0"/>
              <a:t>testing</a:t>
            </a:r>
            <a:r>
              <a:rPr lang="en-US" dirty="0"/>
              <a:t> where individual units/ components of a software are </a:t>
            </a:r>
            <a:r>
              <a:rPr lang="en-US" dirty="0" smtClean="0"/>
              <a:t>tested</a:t>
            </a:r>
          </a:p>
          <a:p>
            <a:pPr lvl="1"/>
            <a:r>
              <a:rPr lang="en-US" dirty="0"/>
              <a:t>A </a:t>
            </a:r>
            <a:r>
              <a:rPr lang="en-US" b="1" dirty="0"/>
              <a:t>unit</a:t>
            </a:r>
            <a:r>
              <a:rPr lang="en-US" dirty="0"/>
              <a:t> is the smallest testable part of any software.</a:t>
            </a:r>
            <a:endParaRPr lang="en-GB" dirty="0" smtClean="0"/>
          </a:p>
          <a:p>
            <a:pPr marL="0" indent="0">
              <a:buNone/>
            </a:pPr>
            <a:endParaRPr lang="en-GB" dirty="0" smtClean="0"/>
          </a:p>
          <a:p>
            <a:r>
              <a:rPr lang="en-GB" dirty="0" smtClean="0"/>
              <a:t>Testing package in Go</a:t>
            </a:r>
          </a:p>
          <a:p>
            <a:pPr lvl="1"/>
            <a:r>
              <a:rPr lang="en-US" dirty="0" smtClean="0"/>
              <a:t>import </a:t>
            </a:r>
            <a:r>
              <a:rPr lang="en-US" dirty="0"/>
              <a:t>"</a:t>
            </a:r>
            <a:r>
              <a:rPr lang="en-US" dirty="0" smtClean="0"/>
              <a:t>testing“</a:t>
            </a:r>
          </a:p>
          <a:p>
            <a:pPr marL="457200" lvl="1" indent="0">
              <a:buNone/>
            </a:pPr>
            <a:r>
              <a:rPr lang="en-US" dirty="0" err="1"/>
              <a:t>func</a:t>
            </a:r>
            <a:r>
              <a:rPr lang="en-US" dirty="0"/>
              <a:t> </a:t>
            </a:r>
            <a:r>
              <a:rPr lang="en-US" dirty="0" err="1" smtClean="0"/>
              <a:t>TestTimeConsuming</a:t>
            </a:r>
            <a:r>
              <a:rPr lang="en-US" dirty="0" smtClean="0"/>
              <a:t>(t </a:t>
            </a:r>
            <a:r>
              <a:rPr lang="en-US" dirty="0"/>
              <a:t>*</a:t>
            </a:r>
            <a:r>
              <a:rPr lang="en-US" dirty="0" err="1"/>
              <a:t>testing.T</a:t>
            </a:r>
            <a:r>
              <a:rPr lang="en-US" dirty="0" smtClean="0"/>
              <a:t>) {</a:t>
            </a:r>
          </a:p>
          <a:p>
            <a:pPr marL="914400" lvl="2" indent="0">
              <a:buNone/>
            </a:pPr>
            <a:r>
              <a:rPr lang="en-US" dirty="0" smtClean="0"/>
              <a:t> </a:t>
            </a:r>
            <a:r>
              <a:rPr lang="en-US" dirty="0"/>
              <a:t>if </a:t>
            </a:r>
            <a:r>
              <a:rPr lang="en-US" dirty="0" err="1"/>
              <a:t>testing.Short</a:t>
            </a:r>
            <a:r>
              <a:rPr lang="en-US" dirty="0"/>
              <a:t>() { </a:t>
            </a:r>
            <a:endParaRPr lang="en-US" dirty="0" smtClean="0"/>
          </a:p>
          <a:p>
            <a:pPr marL="1371600" lvl="3" indent="0">
              <a:buNone/>
            </a:pPr>
            <a:r>
              <a:rPr lang="en-US" dirty="0" err="1" smtClean="0"/>
              <a:t>t.Skip</a:t>
            </a:r>
            <a:r>
              <a:rPr lang="en-US" dirty="0"/>
              <a:t>("skipping test in short mode</a:t>
            </a:r>
            <a:r>
              <a:rPr lang="en-US" dirty="0" smtClean="0"/>
              <a:t>.")</a:t>
            </a:r>
          </a:p>
          <a:p>
            <a:pPr marL="914400" lvl="2" indent="0">
              <a:buNone/>
            </a:pPr>
            <a:r>
              <a:rPr lang="en-US" dirty="0" smtClean="0"/>
              <a:t> } </a:t>
            </a:r>
            <a:endParaRPr lang="en-US" dirty="0"/>
          </a:p>
          <a:p>
            <a:pPr marL="457200" lvl="1" indent="0">
              <a:buNone/>
            </a:pPr>
            <a:r>
              <a:rPr lang="en-US" dirty="0" smtClean="0"/>
              <a:t> </a:t>
            </a:r>
            <a:r>
              <a:rPr lang="en-US" dirty="0"/>
              <a:t>}</a:t>
            </a:r>
            <a:endParaRPr lang="en-GB" dirty="0"/>
          </a:p>
        </p:txBody>
      </p:sp>
    </p:spTree>
    <p:extLst>
      <p:ext uri="{BB962C8B-B14F-4D97-AF65-F5344CB8AC3E}">
        <p14:creationId xmlns:p14="http://schemas.microsoft.com/office/powerpoint/2010/main" val="39819354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838AD3-8487-4B40-A1EA-A2AD58865014}"/>
              </a:ext>
            </a:extLst>
          </p:cNvPr>
          <p:cNvSpPr>
            <a:spLocks noGrp="1"/>
          </p:cNvSpPr>
          <p:nvPr>
            <p:ph type="title"/>
          </p:nvPr>
        </p:nvSpPr>
        <p:spPr/>
        <p:txBody>
          <a:bodyPr/>
          <a:lstStyle/>
          <a:p>
            <a:r>
              <a:rPr lang="en-US" dirty="0"/>
              <a:t>Go – Introduction to testing</a:t>
            </a:r>
            <a:endParaRPr lang="en-GB" dirty="0"/>
          </a:p>
        </p:txBody>
      </p:sp>
      <p:sp>
        <p:nvSpPr>
          <p:cNvPr id="3" name="Content Placeholder 2">
            <a:extLst>
              <a:ext uri="{FF2B5EF4-FFF2-40B4-BE49-F238E27FC236}">
                <a16:creationId xmlns="" xmlns:a16="http://schemas.microsoft.com/office/drawing/2014/main" id="{68E20AA1-1939-49FB-A6F5-8500AE3EA114}"/>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17650020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410863-202F-4317-9235-F7DB792FC955}"/>
              </a:ext>
            </a:extLst>
          </p:cNvPr>
          <p:cNvSpPr>
            <a:spLocks noGrp="1"/>
          </p:cNvSpPr>
          <p:nvPr>
            <p:ph type="title"/>
          </p:nvPr>
        </p:nvSpPr>
        <p:spPr/>
        <p:txBody>
          <a:bodyPr/>
          <a:lstStyle/>
          <a:p>
            <a:r>
              <a:rPr lang="en-US" dirty="0"/>
              <a:t>Questions ???</a:t>
            </a:r>
            <a:r>
              <a:rPr lang="en-GB" dirty="0"/>
              <a:t/>
            </a:r>
            <a:br>
              <a:rPr lang="en-GB" dirty="0"/>
            </a:br>
            <a:endParaRPr lang="en-GB" dirty="0"/>
          </a:p>
        </p:txBody>
      </p:sp>
      <p:sp>
        <p:nvSpPr>
          <p:cNvPr id="3" name="Content Placeholder 2">
            <a:extLst>
              <a:ext uri="{FF2B5EF4-FFF2-40B4-BE49-F238E27FC236}">
                <a16:creationId xmlns="" xmlns:a16="http://schemas.microsoft.com/office/drawing/2014/main" id="{FF9AA3BC-EEA5-4C21-AE99-C8B29CF77AC2}"/>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197316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B3B312-F6AC-43D0-9CCE-91C6DDBF9276}"/>
              </a:ext>
            </a:extLst>
          </p:cNvPr>
          <p:cNvSpPr>
            <a:spLocks noGrp="1"/>
          </p:cNvSpPr>
          <p:nvPr>
            <p:ph type="title"/>
          </p:nvPr>
        </p:nvSpPr>
        <p:spPr/>
        <p:txBody>
          <a:bodyPr/>
          <a:lstStyle/>
          <a:p>
            <a:r>
              <a:rPr lang="en-US" dirty="0" err="1"/>
              <a:t>NodeSDK</a:t>
            </a:r>
            <a:r>
              <a:rPr lang="en-US" dirty="0"/>
              <a:t> - Fabric</a:t>
            </a:r>
            <a:endParaRPr lang="en-GB" dirty="0"/>
          </a:p>
        </p:txBody>
      </p:sp>
      <p:sp>
        <p:nvSpPr>
          <p:cNvPr id="3" name="Content Placeholder 2">
            <a:extLst>
              <a:ext uri="{FF2B5EF4-FFF2-40B4-BE49-F238E27FC236}">
                <a16:creationId xmlns="" xmlns:a16="http://schemas.microsoft.com/office/drawing/2014/main" id="{4620FB54-A733-47AC-9784-B905A7A330CC}"/>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3789048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733B95-0465-4FD3-A9DC-0C6775E88C96}"/>
              </a:ext>
            </a:extLst>
          </p:cNvPr>
          <p:cNvSpPr>
            <a:spLocks noGrp="1"/>
          </p:cNvSpPr>
          <p:nvPr>
            <p:ph type="title"/>
          </p:nvPr>
        </p:nvSpPr>
        <p:spPr/>
        <p:txBody>
          <a:bodyPr/>
          <a:lstStyle/>
          <a:p>
            <a:endParaRPr lang="en-GB"/>
          </a:p>
        </p:txBody>
      </p:sp>
      <p:sp>
        <p:nvSpPr>
          <p:cNvPr id="3" name="Content Placeholder 2">
            <a:extLst>
              <a:ext uri="{FF2B5EF4-FFF2-40B4-BE49-F238E27FC236}">
                <a16:creationId xmlns="" xmlns:a16="http://schemas.microsoft.com/office/drawing/2014/main" id="{F955336C-E403-4A92-95FB-9C1B96A13FC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5273733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8E78DE-329E-4F07-93BD-902ADA2B08F6}"/>
              </a:ext>
            </a:extLst>
          </p:cNvPr>
          <p:cNvSpPr>
            <a:spLocks noGrp="1"/>
          </p:cNvSpPr>
          <p:nvPr>
            <p:ph type="title"/>
          </p:nvPr>
        </p:nvSpPr>
        <p:spPr/>
        <p:txBody>
          <a:bodyPr/>
          <a:lstStyle/>
          <a:p>
            <a:r>
              <a:rPr lang="en-US" dirty="0"/>
              <a:t>Conclusion</a:t>
            </a:r>
            <a:endParaRPr lang="en-GB" dirty="0"/>
          </a:p>
        </p:txBody>
      </p:sp>
      <p:sp>
        <p:nvSpPr>
          <p:cNvPr id="3" name="Content Placeholder 2">
            <a:extLst>
              <a:ext uri="{FF2B5EF4-FFF2-40B4-BE49-F238E27FC236}">
                <a16:creationId xmlns="" xmlns:a16="http://schemas.microsoft.com/office/drawing/2014/main" id="{8E3BC1BE-A99B-483C-861C-5CD13F8CFF17}"/>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880559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C33C10-1CA7-48F9-A281-7B231C06D6E0}"/>
              </a:ext>
            </a:extLst>
          </p:cNvPr>
          <p:cNvSpPr>
            <a:spLocks noGrp="1"/>
          </p:cNvSpPr>
          <p:nvPr>
            <p:ph type="title"/>
          </p:nvPr>
        </p:nvSpPr>
        <p:spPr/>
        <p:txBody>
          <a:bodyPr/>
          <a:lstStyle/>
          <a:p>
            <a:r>
              <a:rPr lang="en-GB" dirty="0" smtClean="0"/>
              <a:t>Key concepts</a:t>
            </a:r>
            <a:endParaRPr lang="en-GB" dirty="0"/>
          </a:p>
        </p:txBody>
      </p:sp>
      <p:sp>
        <p:nvSpPr>
          <p:cNvPr id="3" name="Content Placeholder 2">
            <a:extLst>
              <a:ext uri="{FF2B5EF4-FFF2-40B4-BE49-F238E27FC236}">
                <a16:creationId xmlns="" xmlns:a16="http://schemas.microsoft.com/office/drawing/2014/main" id="{CF94A30D-DE0B-409F-AB25-AF307F6D98AB}"/>
              </a:ext>
            </a:extLst>
          </p:cNvPr>
          <p:cNvSpPr>
            <a:spLocks noGrp="1"/>
          </p:cNvSpPr>
          <p:nvPr>
            <p:ph idx="1"/>
          </p:nvPr>
        </p:nvSpPr>
        <p:spPr/>
        <p:txBody>
          <a:bodyPr>
            <a:normAutofit fontScale="92500" lnSpcReduction="10000"/>
          </a:bodyPr>
          <a:lstStyle/>
          <a:p>
            <a:r>
              <a:rPr lang="en-US" dirty="0"/>
              <a:t>Node </a:t>
            </a:r>
            <a:r>
              <a:rPr lang="en-US" dirty="0" smtClean="0"/>
              <a:t>types</a:t>
            </a:r>
          </a:p>
          <a:p>
            <a:r>
              <a:rPr lang="en-US" dirty="0" smtClean="0"/>
              <a:t>Assets</a:t>
            </a:r>
          </a:p>
          <a:p>
            <a:r>
              <a:rPr lang="en-US" dirty="0" smtClean="0"/>
              <a:t>Identities</a:t>
            </a:r>
            <a:endParaRPr lang="en-US" dirty="0"/>
          </a:p>
          <a:p>
            <a:r>
              <a:rPr lang="en-US" dirty="0"/>
              <a:t>Channels</a:t>
            </a:r>
          </a:p>
          <a:p>
            <a:r>
              <a:rPr lang="en-US" dirty="0"/>
              <a:t>Transaction endorsement</a:t>
            </a:r>
          </a:p>
          <a:p>
            <a:r>
              <a:rPr lang="en-US" dirty="0"/>
              <a:t>Data storage - &gt; Ledger U World State</a:t>
            </a:r>
          </a:p>
          <a:p>
            <a:pPr lvl="1"/>
            <a:r>
              <a:rPr lang="en-US" dirty="0"/>
              <a:t>World state - &gt; CouchDB, </a:t>
            </a:r>
            <a:r>
              <a:rPr lang="en-US" dirty="0" err="1"/>
              <a:t>LevelDB</a:t>
            </a:r>
            <a:endParaRPr lang="en-US" dirty="0"/>
          </a:p>
          <a:p>
            <a:r>
              <a:rPr lang="en-US" dirty="0"/>
              <a:t>Block publishing </a:t>
            </a:r>
            <a:endParaRPr lang="sr-Latn-RS" dirty="0" smtClean="0"/>
          </a:p>
          <a:p>
            <a:r>
              <a:rPr lang="en-US" dirty="0" smtClean="0"/>
              <a:t>Consensus</a:t>
            </a:r>
            <a:endParaRPr lang="en-US" dirty="0"/>
          </a:p>
          <a:p>
            <a:r>
              <a:rPr lang="en-US" dirty="0"/>
              <a:t>Smart Contracts = </a:t>
            </a:r>
            <a:r>
              <a:rPr lang="en-US" dirty="0" err="1"/>
              <a:t>Chaincode</a:t>
            </a:r>
            <a:endParaRPr lang="en-US" dirty="0"/>
          </a:p>
          <a:p>
            <a:endParaRPr lang="en-US" dirty="0"/>
          </a:p>
          <a:p>
            <a:endParaRPr lang="en-GB" dirty="0"/>
          </a:p>
        </p:txBody>
      </p:sp>
    </p:spTree>
    <p:extLst>
      <p:ext uri="{BB962C8B-B14F-4D97-AF65-F5344CB8AC3E}">
        <p14:creationId xmlns:p14="http://schemas.microsoft.com/office/powerpoint/2010/main" val="2673358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CFCE4D-2C1E-4B25-B04E-DF955A45B70E}"/>
              </a:ext>
            </a:extLst>
          </p:cNvPr>
          <p:cNvSpPr>
            <a:spLocks noGrp="1"/>
          </p:cNvSpPr>
          <p:nvPr>
            <p:ph type="title"/>
          </p:nvPr>
        </p:nvSpPr>
        <p:spPr/>
        <p:txBody>
          <a:bodyPr/>
          <a:lstStyle/>
          <a:p>
            <a:r>
              <a:rPr lang="en-US" dirty="0" err="1"/>
              <a:t>Chaincode</a:t>
            </a:r>
            <a:endParaRPr lang="en-GB" dirty="0"/>
          </a:p>
        </p:txBody>
      </p:sp>
      <p:sp>
        <p:nvSpPr>
          <p:cNvPr id="3" name="Content Placeholder 2">
            <a:extLst>
              <a:ext uri="{FF2B5EF4-FFF2-40B4-BE49-F238E27FC236}">
                <a16:creationId xmlns="" xmlns:a16="http://schemas.microsoft.com/office/drawing/2014/main" id="{8C84AEFF-D4E1-4BD9-A267-4FBD49329D5E}"/>
              </a:ext>
            </a:extLst>
          </p:cNvPr>
          <p:cNvSpPr>
            <a:spLocks noGrp="1"/>
          </p:cNvSpPr>
          <p:nvPr>
            <p:ph idx="1"/>
          </p:nvPr>
        </p:nvSpPr>
        <p:spPr/>
        <p:txBody>
          <a:bodyPr/>
          <a:lstStyle/>
          <a:p>
            <a:r>
              <a:rPr lang="en-US" dirty="0" smtClean="0"/>
              <a:t>Smart </a:t>
            </a:r>
            <a:r>
              <a:rPr lang="en-US" dirty="0"/>
              <a:t>contract </a:t>
            </a:r>
            <a:r>
              <a:rPr lang="en-US" dirty="0" smtClean="0"/>
              <a:t>implementation</a:t>
            </a:r>
            <a:r>
              <a:rPr lang="sr-Latn-RS" dirty="0" smtClean="0"/>
              <a:t> is in fact Chaincode </a:t>
            </a:r>
            <a:endParaRPr lang="en-GB" dirty="0"/>
          </a:p>
          <a:p>
            <a:r>
              <a:rPr lang="sr-Latn-RS" dirty="0" smtClean="0"/>
              <a:t>Can be written in Go and JS (as of v1.1)</a:t>
            </a:r>
          </a:p>
          <a:p>
            <a:r>
              <a:rPr lang="sr-Latn-RS" dirty="0" smtClean="0"/>
              <a:t>Support in other languages is coming up</a:t>
            </a:r>
          </a:p>
          <a:p>
            <a:r>
              <a:rPr lang="sr-Latn-RS" dirty="0" smtClean="0"/>
              <a:t>Invoking chaincode can result in ledger changes</a:t>
            </a:r>
          </a:p>
          <a:p>
            <a:r>
              <a:rPr lang="sr-Latn-RS" dirty="0" smtClean="0"/>
              <a:t>Chaincode is also used to query ledger</a:t>
            </a:r>
          </a:p>
          <a:p>
            <a:r>
              <a:rPr lang="sr-Latn-RS" dirty="0" smtClean="0"/>
              <a:t>Chaincode runs in Docker container</a:t>
            </a:r>
          </a:p>
          <a:p>
            <a:endParaRPr lang="en-US" dirty="0"/>
          </a:p>
        </p:txBody>
      </p:sp>
    </p:spTree>
    <p:extLst>
      <p:ext uri="{BB962C8B-B14F-4D97-AF65-F5344CB8AC3E}">
        <p14:creationId xmlns:p14="http://schemas.microsoft.com/office/powerpoint/2010/main" val="3645006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B922DE-E272-4D4C-9B68-79B8A3DD9F1F}"/>
              </a:ext>
            </a:extLst>
          </p:cNvPr>
          <p:cNvSpPr>
            <a:spLocks noGrp="1"/>
          </p:cNvSpPr>
          <p:nvPr>
            <p:ph type="title"/>
          </p:nvPr>
        </p:nvSpPr>
        <p:spPr/>
        <p:txBody>
          <a:bodyPr/>
          <a:lstStyle/>
          <a:p>
            <a:r>
              <a:rPr lang="en-US" dirty="0" smtClean="0"/>
              <a:t>Go - </a:t>
            </a:r>
            <a:r>
              <a:rPr lang="en-US" dirty="0" err="1" smtClean="0"/>
              <a:t>Golang</a:t>
            </a:r>
            <a:endParaRPr lang="en-GB" dirty="0"/>
          </a:p>
        </p:txBody>
      </p:sp>
      <p:sp>
        <p:nvSpPr>
          <p:cNvPr id="3" name="Content Placeholder 2">
            <a:extLst>
              <a:ext uri="{FF2B5EF4-FFF2-40B4-BE49-F238E27FC236}">
                <a16:creationId xmlns="" xmlns:a16="http://schemas.microsoft.com/office/drawing/2014/main" id="{D85C7D50-6201-452C-8DAE-0A3CF0581144}"/>
              </a:ext>
            </a:extLst>
          </p:cNvPr>
          <p:cNvSpPr>
            <a:spLocks noGrp="1"/>
          </p:cNvSpPr>
          <p:nvPr>
            <p:ph idx="1"/>
          </p:nvPr>
        </p:nvSpPr>
        <p:spPr/>
        <p:txBody>
          <a:bodyPr>
            <a:normAutofit/>
          </a:bodyPr>
          <a:lstStyle/>
          <a:p>
            <a:r>
              <a:rPr lang="en-US" b="1" dirty="0"/>
              <a:t>Go</a:t>
            </a:r>
            <a:r>
              <a:rPr lang="en-US" dirty="0"/>
              <a:t> (often referred to as </a:t>
            </a:r>
            <a:r>
              <a:rPr lang="en-US" b="1" dirty="0" err="1"/>
              <a:t>Golang</a:t>
            </a:r>
            <a:r>
              <a:rPr lang="en-US" dirty="0"/>
              <a:t>) is a </a:t>
            </a:r>
            <a:r>
              <a:rPr lang="en-US" dirty="0">
                <a:hlinkClick r:id="rId2" tooltip="Programming language"/>
              </a:rPr>
              <a:t>programming language</a:t>
            </a:r>
            <a:r>
              <a:rPr lang="en-US" dirty="0"/>
              <a:t> created at </a:t>
            </a:r>
            <a:r>
              <a:rPr lang="en-US" dirty="0" smtClean="0">
                <a:hlinkClick r:id="rId3"/>
              </a:rPr>
              <a:t>Google</a:t>
            </a:r>
            <a:endParaRPr lang="en-US" dirty="0" smtClean="0"/>
          </a:p>
          <a:p>
            <a:r>
              <a:rPr lang="en-US" dirty="0" smtClean="0"/>
              <a:t>In 2009 by Robert </a:t>
            </a:r>
            <a:r>
              <a:rPr lang="en-US" dirty="0" err="1" smtClean="0"/>
              <a:t>Griesemer</a:t>
            </a:r>
            <a:r>
              <a:rPr lang="en-US" dirty="0" smtClean="0"/>
              <a:t>, </a:t>
            </a:r>
            <a:r>
              <a:rPr lang="en-US" dirty="0" smtClean="0">
                <a:hlinkClick r:id="rId4" tooltip="Rob Pike"/>
              </a:rPr>
              <a:t>Rob Pike</a:t>
            </a:r>
            <a:r>
              <a:rPr lang="en-US" dirty="0" smtClean="0"/>
              <a:t>, and </a:t>
            </a:r>
            <a:r>
              <a:rPr lang="en-US" dirty="0" smtClean="0">
                <a:hlinkClick r:id="rId5"/>
              </a:rPr>
              <a:t>Ken Thompson</a:t>
            </a:r>
            <a:endParaRPr lang="en-US" dirty="0" smtClean="0"/>
          </a:p>
          <a:p>
            <a:r>
              <a:rPr lang="en-US" dirty="0"/>
              <a:t>Open </a:t>
            </a:r>
            <a:r>
              <a:rPr lang="en-US" dirty="0" smtClean="0"/>
              <a:t>source</a:t>
            </a:r>
          </a:p>
          <a:p>
            <a:r>
              <a:rPr lang="en-US" dirty="0" smtClean="0"/>
              <a:t>Similar to C</a:t>
            </a:r>
          </a:p>
          <a:p>
            <a:r>
              <a:rPr lang="en-US" dirty="0">
                <a:hlinkClick r:id="rId6" tooltip="Communicating sequential processes"/>
              </a:rPr>
              <a:t>CSP</a:t>
            </a:r>
            <a:r>
              <a:rPr lang="en-US" dirty="0"/>
              <a:t>-style </a:t>
            </a:r>
            <a:r>
              <a:rPr lang="en-US" dirty="0">
                <a:hlinkClick r:id="rId7" tooltip="Concurrent programming"/>
              </a:rPr>
              <a:t>concurrent </a:t>
            </a:r>
            <a:r>
              <a:rPr lang="en-US" dirty="0" smtClean="0">
                <a:hlinkClick r:id="rId7" tooltip="Concurrent programming"/>
              </a:rPr>
              <a:t>programming</a:t>
            </a:r>
            <a:endParaRPr lang="en-GB" dirty="0"/>
          </a:p>
        </p:txBody>
      </p:sp>
    </p:spTree>
    <p:extLst>
      <p:ext uri="{BB962C8B-B14F-4D97-AF65-F5344CB8AC3E}">
        <p14:creationId xmlns:p14="http://schemas.microsoft.com/office/powerpoint/2010/main" val="3505677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B922DE-E272-4D4C-9B68-79B8A3DD9F1F}"/>
              </a:ext>
            </a:extLst>
          </p:cNvPr>
          <p:cNvSpPr>
            <a:spLocks noGrp="1"/>
          </p:cNvSpPr>
          <p:nvPr>
            <p:ph type="title"/>
          </p:nvPr>
        </p:nvSpPr>
        <p:spPr/>
        <p:txBody>
          <a:bodyPr/>
          <a:lstStyle/>
          <a:p>
            <a:r>
              <a:rPr lang="en-US" dirty="0"/>
              <a:t>Go</a:t>
            </a:r>
            <a:endParaRPr lang="en-GB" dirty="0"/>
          </a:p>
        </p:txBody>
      </p:sp>
      <p:sp>
        <p:nvSpPr>
          <p:cNvPr id="3" name="Content Placeholder 2">
            <a:extLst>
              <a:ext uri="{FF2B5EF4-FFF2-40B4-BE49-F238E27FC236}">
                <a16:creationId xmlns="" xmlns:a16="http://schemas.microsoft.com/office/drawing/2014/main" id="{D85C7D50-6201-452C-8DAE-0A3CF0581144}"/>
              </a:ext>
            </a:extLst>
          </p:cNvPr>
          <p:cNvSpPr>
            <a:spLocks noGrp="1"/>
          </p:cNvSpPr>
          <p:nvPr>
            <p:ph idx="1"/>
          </p:nvPr>
        </p:nvSpPr>
        <p:spPr/>
        <p:txBody>
          <a:bodyPr>
            <a:normAutofit fontScale="92500" lnSpcReduction="20000"/>
          </a:bodyPr>
          <a:lstStyle/>
          <a:p>
            <a:r>
              <a:rPr lang="en-US" dirty="0"/>
              <a:t>Entry point - &gt; Main </a:t>
            </a:r>
            <a:r>
              <a:rPr lang="en-US" dirty="0" smtClean="0"/>
              <a:t>function</a:t>
            </a:r>
            <a:endParaRPr lang="en-US" dirty="0"/>
          </a:p>
          <a:p>
            <a:pPr marL="914400" lvl="2" indent="0">
              <a:buNone/>
            </a:pPr>
            <a:r>
              <a:rPr lang="en-GB" dirty="0" err="1"/>
              <a:t>func</a:t>
            </a:r>
            <a:r>
              <a:rPr lang="en-GB" dirty="0"/>
              <a:t> main() </a:t>
            </a:r>
            <a:r>
              <a:rPr lang="en-GB" dirty="0" smtClean="0"/>
              <a:t>{</a:t>
            </a:r>
          </a:p>
          <a:p>
            <a:pPr marL="914400" lvl="2" indent="0">
              <a:buNone/>
            </a:pPr>
            <a:r>
              <a:rPr lang="en-GB" dirty="0"/>
              <a:t>	</a:t>
            </a:r>
            <a:r>
              <a:rPr lang="en-GB" dirty="0" err="1" smtClean="0"/>
              <a:t>fmt.Println</a:t>
            </a:r>
            <a:r>
              <a:rPr lang="en-GB" dirty="0" smtClean="0"/>
              <a:t>(“Welcome to Go”)</a:t>
            </a:r>
            <a:endParaRPr lang="en-GB" dirty="0"/>
          </a:p>
          <a:p>
            <a:pPr marL="914400" lvl="2" indent="0">
              <a:buNone/>
            </a:pPr>
            <a:r>
              <a:rPr lang="en-GB" dirty="0" smtClean="0"/>
              <a:t>}</a:t>
            </a:r>
          </a:p>
          <a:p>
            <a:pPr marL="914400" lvl="2" indent="0">
              <a:buNone/>
            </a:pPr>
            <a:endParaRPr lang="en-GB" dirty="0"/>
          </a:p>
          <a:p>
            <a:r>
              <a:rPr lang="en-US" dirty="0" smtClean="0"/>
              <a:t>unused variables result in errors		Leads to cleaner  code</a:t>
            </a:r>
          </a:p>
          <a:p>
            <a:r>
              <a:rPr lang="en-US" dirty="0" smtClean="0"/>
              <a:t>unused imports result in errors</a:t>
            </a:r>
            <a:endParaRPr lang="en-US" dirty="0"/>
          </a:p>
          <a:p>
            <a:endParaRPr lang="en-US" dirty="0" smtClean="0"/>
          </a:p>
          <a:p>
            <a:r>
              <a:rPr lang="en-US" dirty="0" smtClean="0"/>
              <a:t>Nil value instead of Null value</a:t>
            </a:r>
          </a:p>
          <a:p>
            <a:r>
              <a:rPr lang="en-US" dirty="0" smtClean="0"/>
              <a:t>No semicolon at the end of the line like in Java, C and C#.</a:t>
            </a:r>
          </a:p>
          <a:p>
            <a:endParaRPr lang="en-US" dirty="0"/>
          </a:p>
          <a:p>
            <a:r>
              <a:rPr lang="en-GB" dirty="0"/>
              <a:t>https://tour.golang.org</a:t>
            </a:r>
          </a:p>
        </p:txBody>
      </p:sp>
      <p:sp>
        <p:nvSpPr>
          <p:cNvPr id="4" name="Right Brace 3"/>
          <p:cNvSpPr/>
          <p:nvPr/>
        </p:nvSpPr>
        <p:spPr>
          <a:xfrm>
            <a:off x="5860973" y="3260992"/>
            <a:ext cx="286439" cy="9474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70640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t>
            </a:r>
            <a:endParaRPr lang="en-US" dirty="0"/>
          </a:p>
        </p:txBody>
      </p:sp>
      <p:sp>
        <p:nvSpPr>
          <p:cNvPr id="3" name="Content Placeholder 2"/>
          <p:cNvSpPr>
            <a:spLocks noGrp="1"/>
          </p:cNvSpPr>
          <p:nvPr>
            <p:ph idx="1"/>
          </p:nvPr>
        </p:nvSpPr>
        <p:spPr/>
        <p:txBody>
          <a:bodyPr/>
          <a:lstStyle/>
          <a:p>
            <a:r>
              <a:rPr lang="en-US" dirty="0" smtClean="0"/>
              <a:t>Standard input and standard output are being used as in C language</a:t>
            </a:r>
            <a:endParaRPr lang="en-US" dirty="0"/>
          </a:p>
          <a:p>
            <a:pPr lvl="1"/>
            <a:r>
              <a:rPr lang="en-US" dirty="0" smtClean="0"/>
              <a:t>Package </a:t>
            </a:r>
            <a:r>
              <a:rPr lang="en-US" dirty="0" err="1" smtClean="0"/>
              <a:t>fmt</a:t>
            </a:r>
            <a:endParaRPr lang="en-US" dirty="0" smtClean="0"/>
          </a:p>
          <a:p>
            <a:endParaRPr lang="en-US" dirty="0"/>
          </a:p>
          <a:p>
            <a:r>
              <a:rPr lang="en-US" dirty="0" err="1"/>
              <a:t>fmt.Scanf</a:t>
            </a:r>
            <a:r>
              <a:rPr lang="en-US" dirty="0"/>
              <a:t>("%d", </a:t>
            </a:r>
            <a:r>
              <a:rPr lang="en-US" dirty="0" smtClean="0"/>
              <a:t>&amp;n)</a:t>
            </a:r>
          </a:p>
          <a:p>
            <a:r>
              <a:rPr lang="en-US" dirty="0" err="1"/>
              <a:t>f</a:t>
            </a:r>
            <a:r>
              <a:rPr lang="en-US" dirty="0" err="1" smtClean="0"/>
              <a:t>mt.Printf</a:t>
            </a:r>
            <a:r>
              <a:rPr lang="en-US" dirty="0" smtClean="0"/>
              <a:t>(“Number is %d \n ", n)</a:t>
            </a:r>
          </a:p>
          <a:p>
            <a:r>
              <a:rPr lang="en-US" dirty="0" err="1"/>
              <a:t>f</a:t>
            </a:r>
            <a:r>
              <a:rPr lang="en-US" dirty="0" err="1" smtClean="0"/>
              <a:t>mt.Println</a:t>
            </a:r>
            <a:r>
              <a:rPr lang="en-US" dirty="0" smtClean="0"/>
              <a:t>(“Some text”)</a:t>
            </a:r>
            <a:endParaRPr lang="en-US" dirty="0"/>
          </a:p>
          <a:p>
            <a:endParaRPr lang="en-US" dirty="0"/>
          </a:p>
          <a:p>
            <a:endParaRPr lang="en-US" dirty="0"/>
          </a:p>
        </p:txBody>
      </p:sp>
    </p:spTree>
    <p:extLst>
      <p:ext uri="{BB962C8B-B14F-4D97-AF65-F5344CB8AC3E}">
        <p14:creationId xmlns:p14="http://schemas.microsoft.com/office/powerpoint/2010/main" val="3377147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7FBAD4-EC57-4FE5-A7AE-34EA005C6B3D}"/>
              </a:ext>
            </a:extLst>
          </p:cNvPr>
          <p:cNvSpPr>
            <a:spLocks noGrp="1"/>
          </p:cNvSpPr>
          <p:nvPr>
            <p:ph type="title"/>
          </p:nvPr>
        </p:nvSpPr>
        <p:spPr/>
        <p:txBody>
          <a:bodyPr/>
          <a:lstStyle/>
          <a:p>
            <a:r>
              <a:rPr lang="en-US" dirty="0"/>
              <a:t>Go – Data types</a:t>
            </a:r>
            <a:endParaRPr lang="en-GB" dirty="0"/>
          </a:p>
        </p:txBody>
      </p:sp>
      <p:sp>
        <p:nvSpPr>
          <p:cNvPr id="4" name="Rectangle 1">
            <a:extLst>
              <a:ext uri="{FF2B5EF4-FFF2-40B4-BE49-F238E27FC236}">
                <a16:creationId xmlns="" xmlns:a16="http://schemas.microsoft.com/office/drawing/2014/main" id="{C0CB2FE1-A21D-4F35-8EDF-26B72965AEA0}"/>
              </a:ext>
            </a:extLst>
          </p:cNvPr>
          <p:cNvSpPr>
            <a:spLocks noGrp="1" noChangeArrowheads="1"/>
          </p:cNvSpPr>
          <p:nvPr>
            <p:ph idx="1"/>
          </p:nvPr>
        </p:nvSpPr>
        <p:spPr bwMode="auto">
          <a:xfrm>
            <a:off x="838200" y="1946371"/>
            <a:ext cx="5183407" cy="4109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GB" sz="2400" dirty="0"/>
              <a:t>bool</a:t>
            </a:r>
            <a:endParaRPr lang="en" sz="2400" dirty="0"/>
          </a:p>
          <a:p>
            <a:r>
              <a:rPr lang="en-GB" sz="2400" dirty="0"/>
              <a:t>string</a:t>
            </a:r>
            <a:endParaRPr lang="en" sz="2400" dirty="0"/>
          </a:p>
          <a:p>
            <a:r>
              <a:rPr lang="en-GB" sz="2400" dirty="0"/>
              <a:t>int  int8  int16  int32  int64</a:t>
            </a:r>
          </a:p>
          <a:p>
            <a:r>
              <a:rPr lang="nl-NL" sz="2400" dirty="0"/>
              <a:t>uint uint8 uint16 uint32 uint64 uintptr</a:t>
            </a:r>
            <a:endParaRPr lang="en" sz="2400" dirty="0"/>
          </a:p>
          <a:p>
            <a:r>
              <a:rPr lang="en-GB" sz="2400" dirty="0"/>
              <a:t>byte // alias for uint8</a:t>
            </a:r>
            <a:endParaRPr lang="en" sz="2400" dirty="0"/>
          </a:p>
          <a:p>
            <a:r>
              <a:rPr lang="en-GB" sz="2400" dirty="0"/>
              <a:t>rune // alias for int32</a:t>
            </a:r>
          </a:p>
          <a:p>
            <a:r>
              <a:rPr lang="fr-FR" sz="2400" dirty="0"/>
              <a:t>     // </a:t>
            </a:r>
            <a:r>
              <a:rPr lang="fr-FR" sz="2400" dirty="0" err="1"/>
              <a:t>represents</a:t>
            </a:r>
            <a:r>
              <a:rPr lang="fr-FR" sz="2400" dirty="0"/>
              <a:t> a Unicode code point</a:t>
            </a:r>
            <a:endParaRPr lang="en" sz="2400" dirty="0"/>
          </a:p>
          <a:p>
            <a:r>
              <a:rPr lang="en-GB" sz="2400" dirty="0"/>
              <a:t>float32 float64</a:t>
            </a:r>
            <a:endParaRPr lang="en" sz="2400" dirty="0"/>
          </a:p>
          <a:p>
            <a:r>
              <a:rPr lang="en-GB" sz="2400" dirty="0"/>
              <a:t>complex64 complex128</a:t>
            </a:r>
          </a:p>
        </p:txBody>
      </p:sp>
    </p:spTree>
    <p:extLst>
      <p:ext uri="{BB962C8B-B14F-4D97-AF65-F5344CB8AC3E}">
        <p14:creationId xmlns:p14="http://schemas.microsoft.com/office/powerpoint/2010/main" val="296621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2972</TotalTime>
  <Words>790</Words>
  <Application>Microsoft Office PowerPoint</Application>
  <PresentationFormat>Custom</PresentationFormat>
  <Paragraphs>261</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HyperLedger Fabric </vt:lpstr>
      <vt:lpstr>About Hyperledger</vt:lpstr>
      <vt:lpstr>About Hyperledger Fabric</vt:lpstr>
      <vt:lpstr>Key concepts</vt:lpstr>
      <vt:lpstr>Chaincode</vt:lpstr>
      <vt:lpstr>Go - Golang</vt:lpstr>
      <vt:lpstr>Go</vt:lpstr>
      <vt:lpstr>Go</vt:lpstr>
      <vt:lpstr>Go – Data types</vt:lpstr>
      <vt:lpstr>Go - Functions</vt:lpstr>
      <vt:lpstr>Go - Loops</vt:lpstr>
      <vt:lpstr>Go – If</vt:lpstr>
      <vt:lpstr>Go – Switch</vt:lpstr>
      <vt:lpstr>Go - Pointers</vt:lpstr>
      <vt:lpstr>Go - Structs</vt:lpstr>
      <vt:lpstr>Go – Arrays and Slices</vt:lpstr>
      <vt:lpstr>Go – Maps</vt:lpstr>
      <vt:lpstr>Errors and Comments</vt:lpstr>
      <vt:lpstr>Go - Concurrency</vt:lpstr>
      <vt:lpstr>Bussiness logic as it happens…</vt:lpstr>
      <vt:lpstr>PowerPoint Presentation</vt:lpstr>
      <vt:lpstr>Hyperledger Fabric and Go</vt:lpstr>
      <vt:lpstr>Go – Shim Package</vt:lpstr>
      <vt:lpstr>Working with ledger</vt:lpstr>
      <vt:lpstr>PowerPoint Presentation</vt:lpstr>
      <vt:lpstr>PowerPoint Presentation</vt:lpstr>
      <vt:lpstr>Go – Some more information</vt:lpstr>
      <vt:lpstr>Chaincode examples – Marbles application</vt:lpstr>
      <vt:lpstr>Chaincode examples – Car asset ownership change application</vt:lpstr>
      <vt:lpstr>Go – Introduction to testing</vt:lpstr>
      <vt:lpstr>Go – Introduction to testing</vt:lpstr>
      <vt:lpstr>Questions ??? </vt:lpstr>
      <vt:lpstr>NodeSDK - Fabric</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HyperLedger Fabric</dc:title>
  <dc:creator>ALeksa Mirkovic</dc:creator>
  <cp:lastModifiedBy>FUJITSU</cp:lastModifiedBy>
  <cp:revision>53</cp:revision>
  <dcterms:created xsi:type="dcterms:W3CDTF">2018-05-29T10:59:34Z</dcterms:created>
  <dcterms:modified xsi:type="dcterms:W3CDTF">2018-05-31T16:18:59Z</dcterms:modified>
</cp:coreProperties>
</file>