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7" r:id="rId7"/>
    <p:sldId id="262" r:id="rId8"/>
    <p:sldId id="266" r:id="rId9"/>
    <p:sldId id="261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Goals &amp;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 sz="12000" b="0"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grpSp>
        <p:nvGrpSpPr>
          <p:cNvPr id="18" name="Group"/>
          <p:cNvGrpSpPr/>
          <p:nvPr/>
        </p:nvGrpSpPr>
        <p:grpSpPr>
          <a:xfrm>
            <a:off x="280580" y="12842523"/>
            <a:ext cx="2286232" cy="634807"/>
            <a:chOff x="0" y="0"/>
            <a:chExt cx="2286230" cy="634806"/>
          </a:xfrm>
        </p:grpSpPr>
        <p:pic>
          <p:nvPicPr>
            <p:cNvPr id="16" name="tum-logo-outline.pdf" descr="tum-logo-outlin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6"/>
              <a:ext cx="1186451" cy="6340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ls1-logo.pdf" descr="ls1-logo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139" y="0"/>
              <a:ext cx="949092" cy="6348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 sz="12000" b="0"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54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54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54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689100" y="270718"/>
            <a:ext cx="21005800" cy="1651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xfrm>
            <a:off x="710066" y="2405105"/>
            <a:ext cx="22963868" cy="9721637"/>
          </a:xfrm>
          <a:prstGeom prst="rect">
            <a:avLst/>
          </a:prstGeom>
        </p:spPr>
        <p:txBody>
          <a:bodyPr anchor="t"/>
          <a:lstStyle>
            <a:lvl1pPr marL="698500" indent="-698500">
              <a:buSzPct val="150000"/>
              <a:defRPr sz="5000"/>
            </a:lvl1pPr>
            <a:lvl2pPr marL="1333500" indent="-508000">
              <a:defRPr sz="4000"/>
            </a:lvl2pPr>
            <a:lvl3pPr marL="1968500" indent="-508000">
              <a:buSzPct val="115000"/>
              <a:defRPr sz="3500"/>
            </a:lvl3pPr>
            <a:lvl4pPr indent="-508000">
              <a:buSzPct val="115000"/>
              <a:defRPr sz="3500"/>
            </a:lvl4pPr>
            <a:lvl5pPr indent="-508000">
              <a:buSzPct val="115000"/>
              <a:defRPr sz="3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29900" y="12854999"/>
            <a:ext cx="812800" cy="6098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29900" y="12854999"/>
            <a:ext cx="812800" cy="6098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oals &amp; Overview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-71374" y="-28487"/>
            <a:ext cx="24526749" cy="13772973"/>
          </a:xfrm>
          <a:prstGeom prst="rect">
            <a:avLst/>
          </a:prstGeom>
          <a:solidFill>
            <a:srgbClr val="148EFF"/>
          </a:solidFill>
          <a:ln w="12700">
            <a:miter lim="400000"/>
          </a:ln>
        </p:spPr>
        <p:txBody>
          <a:bodyPr lIns="47625" tIns="47625" rIns="47625" bIns="47625" anchor="ctr"/>
          <a:lstStyle/>
          <a:p>
            <a:pPr>
              <a:spcBef>
                <a:spcPts val="5900"/>
              </a:spcBef>
              <a:defRPr sz="38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endParaRPr/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1777999" y="4533900"/>
            <a:ext cx="20828001" cy="4648200"/>
          </a:xfrm>
          <a:prstGeom prst="rect">
            <a:avLst/>
          </a:prstGeom>
        </p:spPr>
        <p:txBody>
          <a:bodyPr/>
          <a:lstStyle>
            <a:lvl1pPr>
              <a:defRPr sz="1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24709" y="12854999"/>
            <a:ext cx="813039" cy="57282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23257467" y="12780672"/>
            <a:ext cx="947519" cy="758508"/>
          </a:xfrm>
          <a:prstGeom prst="roundRect">
            <a:avLst>
              <a:gd name="adj" fmla="val 15470"/>
            </a:avLst>
          </a:prstGeom>
          <a:solidFill>
            <a:srgbClr val="148E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272380"/>
            <a:ext cx="2100580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24708" y="12854999"/>
            <a:ext cx="813039" cy="6098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grpSp>
        <p:nvGrpSpPr>
          <p:cNvPr id="7" name="Group"/>
          <p:cNvGrpSpPr/>
          <p:nvPr/>
        </p:nvGrpSpPr>
        <p:grpSpPr>
          <a:xfrm>
            <a:off x="280580" y="12842523"/>
            <a:ext cx="2286232" cy="634807"/>
            <a:chOff x="0" y="0"/>
            <a:chExt cx="2286230" cy="634806"/>
          </a:xfrm>
        </p:grpSpPr>
        <p:pic>
          <p:nvPicPr>
            <p:cNvPr id="5" name="tum-logo-outline.pdf" descr="tum-logo-outline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386"/>
              <a:ext cx="1186451" cy="6340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ls1-logo.pdf" descr="ls1-logo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7139" y="0"/>
              <a:ext cx="949092" cy="6348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3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3/mb060e/mb060e.pdf" TargetMode="External"/><Relationship Id="rId2" Type="http://schemas.openxmlformats.org/officeDocument/2006/relationships/hyperlink" Target="https://www.un.org/sustainabledevelopment/sustainable-development-goals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.android.com/distribute/marketing-tools/brand-guidelines?hl=de" TargetMode="External"/><Relationship Id="rId4" Type="http://schemas.openxmlformats.org/officeDocument/2006/relationships/hyperlink" Target="https://de.wikipedia.org/wiki/Lebensmittelvergeudu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Header.png" descr="Header.png"/>
          <p:cNvPicPr>
            <a:picLocks noChangeAspect="1"/>
          </p:cNvPicPr>
          <p:nvPr/>
        </p:nvPicPr>
        <p:blipFill>
          <a:blip r:embed="rId2"/>
          <a:srcRect t="28803"/>
          <a:stretch>
            <a:fillRect/>
          </a:stretch>
        </p:blipFill>
        <p:spPr>
          <a:xfrm>
            <a:off x="-10868" y="-38753"/>
            <a:ext cx="24406423" cy="5417666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Applied Machine Learning"/>
          <p:cNvSpPr txBox="1"/>
          <p:nvPr/>
        </p:nvSpPr>
        <p:spPr>
          <a:xfrm>
            <a:off x="-11312" y="2086333"/>
            <a:ext cx="24406623" cy="3319489"/>
          </a:xfrm>
          <a:prstGeom prst="rect">
            <a:avLst/>
          </a:prstGeom>
          <a:gradFill>
            <a:gsLst>
              <a:gs pos="66166">
                <a:srgbClr val="FFFFFF">
                  <a:alpha val="0"/>
                </a:srgbClr>
              </a:gs>
              <a:gs pos="76929">
                <a:srgbClr val="FFFFFF">
                  <a:alpha val="50000"/>
                </a:srgbClr>
              </a:gs>
              <a:gs pos="97932">
                <a:srgbClr val="FFFFF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457200">
              <a:lnSpc>
                <a:spcPct val="60000"/>
              </a:lnSpc>
              <a:defRPr sz="13400" b="1"/>
            </a:lvl1pPr>
          </a:lstStyle>
          <a:p>
            <a:r>
              <a:t>Applied Machine Learning</a:t>
            </a:r>
          </a:p>
        </p:txBody>
      </p:sp>
      <p:sp>
        <p:nvSpPr>
          <p:cNvPr id="72" name="Chair for Applied Software Engineering…"/>
          <p:cNvSpPr txBox="1"/>
          <p:nvPr/>
        </p:nvSpPr>
        <p:spPr>
          <a:xfrm>
            <a:off x="1264595" y="353332"/>
            <a:ext cx="5349546" cy="713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 defTabSz="457200">
              <a:defRPr sz="2300">
                <a:solidFill>
                  <a:srgbClr val="FC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Chair for Applied Software Engineering</a:t>
            </a:r>
          </a:p>
          <a:p>
            <a:pPr algn="l" defTabSz="457200">
              <a:defRPr sz="2300">
                <a:solidFill>
                  <a:srgbClr val="FC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Prof. Dr. Bernd Brügge</a:t>
            </a:r>
          </a:p>
        </p:txBody>
      </p:sp>
      <p:pic>
        <p:nvPicPr>
          <p:cNvPr id="73" name="Image" descr="Image"/>
          <p:cNvPicPr>
            <a:picLocks noChangeAspect="1"/>
          </p:cNvPicPr>
          <p:nvPr/>
        </p:nvPicPr>
        <p:blipFill>
          <a:blip r:embed="rId3">
            <a:alphaModFix amt="0"/>
          </a:blip>
          <a:srcRect r="75741"/>
          <a:stretch>
            <a:fillRect/>
          </a:stretch>
        </p:blipFill>
        <p:spPr>
          <a:xfrm>
            <a:off x="136800" y="343956"/>
            <a:ext cx="1021983" cy="732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LS_Angewandte_Softwaretechnik_SR_neg_RGB.png" descr="LS_Angewandte_Softwaretechnik_SR_neg_RGB.png"/>
          <p:cNvPicPr>
            <a:picLocks noChangeAspect="1"/>
          </p:cNvPicPr>
          <p:nvPr/>
        </p:nvPicPr>
        <p:blipFill>
          <a:blip r:embed="rId4"/>
          <a:srcRect t="10500" r="75317" b="16095"/>
          <a:stretch>
            <a:fillRect/>
          </a:stretch>
        </p:blipFill>
        <p:spPr>
          <a:xfrm>
            <a:off x="184028" y="410235"/>
            <a:ext cx="923936" cy="599685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Your Name + Topic"/>
          <p:cNvSpPr txBox="1"/>
          <p:nvPr/>
        </p:nvSpPr>
        <p:spPr>
          <a:xfrm>
            <a:off x="3902192" y="7198415"/>
            <a:ext cx="16579614" cy="112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spcBef>
                <a:spcPts val="1100"/>
              </a:spcBef>
              <a:defRPr sz="5500"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rPr lang="en-US" dirty="0"/>
              <a:t>Food waste due to inefficient food consumption</a:t>
            </a:r>
          </a:p>
          <a:p>
            <a:endParaRPr lang="de-DE" dirty="0"/>
          </a:p>
          <a:p>
            <a:r>
              <a:rPr lang="de-DE" sz="4000" dirty="0"/>
              <a:t>Aleksandar Aleksandrov</a:t>
            </a:r>
            <a:endParaRPr sz="4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roblem Statement"/>
          <p:cNvSpPr txBox="1">
            <a:spLocks noGrp="1"/>
          </p:cNvSpPr>
          <p:nvPr>
            <p:ph type="title"/>
          </p:nvPr>
        </p:nvSpPr>
        <p:spPr>
          <a:xfrm>
            <a:off x="1689100" y="270718"/>
            <a:ext cx="21005800" cy="1651001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Problem Statement</a:t>
            </a:r>
          </a:p>
        </p:txBody>
      </p:sp>
      <p:sp>
        <p:nvSpPr>
          <p:cNvPr id="80" name="Body"/>
          <p:cNvSpPr txBox="1">
            <a:spLocks noGrp="1"/>
          </p:cNvSpPr>
          <p:nvPr>
            <p:ph type="body" idx="1"/>
          </p:nvPr>
        </p:nvSpPr>
        <p:spPr>
          <a:xfrm>
            <a:off x="710066" y="2405105"/>
            <a:ext cx="22963868" cy="9721637"/>
          </a:xfrm>
          <a:prstGeom prst="rect">
            <a:avLst/>
          </a:prstGeom>
        </p:spPr>
        <p:txBody>
          <a:bodyPr/>
          <a:lstStyle/>
          <a:p>
            <a:r>
              <a:rPr lang="en-US" sz="4800" dirty="0"/>
              <a:t>Problem: </a:t>
            </a:r>
            <a:r>
              <a:rPr lang="en-US" sz="4800" b="1" i="1" dirty="0"/>
              <a:t>Food waste due to inefficient food consumption</a:t>
            </a:r>
          </a:p>
          <a:p>
            <a:endParaRPr lang="en-US" sz="4800" b="1" i="1" dirty="0"/>
          </a:p>
          <a:p>
            <a:r>
              <a:rPr lang="en-US" sz="4800" dirty="0"/>
              <a:t>Hard facts:</a:t>
            </a:r>
          </a:p>
          <a:p>
            <a:pPr lvl="1"/>
            <a:r>
              <a:rPr lang="en-US" dirty="0"/>
              <a:t>~7.5B people</a:t>
            </a:r>
          </a:p>
          <a:p>
            <a:pPr lvl="1"/>
            <a:r>
              <a:rPr lang="en-US" b="1" dirty="0"/>
              <a:t>&gt;0.8B malnourished people </a:t>
            </a:r>
            <a:r>
              <a:rPr lang="en-US" sz="4400" baseline="30000" dirty="0"/>
              <a:t>[1]</a:t>
            </a:r>
          </a:p>
          <a:p>
            <a:pPr lvl="1"/>
            <a:r>
              <a:rPr lang="en-US" b="1" dirty="0"/>
              <a:t>Food production for &gt;12.5B people</a:t>
            </a:r>
            <a:r>
              <a:rPr lang="en-US" baseline="30000" dirty="0"/>
              <a:t> [3]</a:t>
            </a:r>
          </a:p>
          <a:p>
            <a:pPr lvl="1"/>
            <a:r>
              <a:rPr lang="en-US" dirty="0"/>
              <a:t>Only 1/3 of produced food is being consumed </a:t>
            </a:r>
            <a:r>
              <a:rPr lang="en-US" baseline="30000" dirty="0"/>
              <a:t>[1]</a:t>
            </a:r>
          </a:p>
          <a:p>
            <a:pPr lvl="1"/>
            <a:r>
              <a:rPr lang="en-US" b="1" dirty="0"/>
              <a:t>&gt;100 kg food waste per end consumer </a:t>
            </a:r>
            <a:r>
              <a:rPr lang="en-US" dirty="0"/>
              <a:t>on average per year (developed countries) 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Direct correlation to two of the </a:t>
            </a:r>
            <a:r>
              <a:rPr lang="en-US" b="1" dirty="0"/>
              <a:t>sustainability goals </a:t>
            </a:r>
            <a:r>
              <a:rPr lang="en-US" baseline="30000" dirty="0"/>
              <a:t>[1]</a:t>
            </a:r>
          </a:p>
          <a:p>
            <a:endParaRPr lang="en-US" dirty="0"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2DA9AB-33C8-4EDD-9166-757E22F51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540" y="3567820"/>
            <a:ext cx="7005915" cy="52544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roblem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Problem Statement</a:t>
            </a:r>
            <a:r>
              <a:rPr lang="de-DE" dirty="0"/>
              <a:t> – </a:t>
            </a:r>
            <a:r>
              <a:rPr lang="de-DE" dirty="0" err="1"/>
              <a:t>Causes</a:t>
            </a:r>
            <a:r>
              <a:rPr lang="de-DE" dirty="0"/>
              <a:t> &amp; Solutions</a:t>
            </a:r>
            <a:endParaRPr dirty="0"/>
          </a:p>
        </p:txBody>
      </p:sp>
      <p:sp>
        <p:nvSpPr>
          <p:cNvPr id="8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Some causes of the problem: </a:t>
            </a:r>
            <a:r>
              <a:rPr lang="en-AU" baseline="30000" dirty="0"/>
              <a:t>[2]</a:t>
            </a:r>
          </a:p>
          <a:p>
            <a:pPr lvl="1"/>
            <a:r>
              <a:rPr lang="en-AU" dirty="0"/>
              <a:t>Poor Planning</a:t>
            </a:r>
          </a:p>
          <a:p>
            <a:pPr lvl="1"/>
            <a:r>
              <a:rPr lang="en-AU" dirty="0"/>
              <a:t>Inefficient food production</a:t>
            </a:r>
          </a:p>
          <a:p>
            <a:pPr lvl="1"/>
            <a:r>
              <a:rPr lang="en-AU" b="1" i="1" dirty="0"/>
              <a:t>Inefficient food usage</a:t>
            </a:r>
          </a:p>
          <a:p>
            <a:pPr lvl="1"/>
            <a:r>
              <a:rPr lang="en-AU" dirty="0"/>
              <a:t>Overconsumption</a:t>
            </a:r>
          </a:p>
          <a:p>
            <a:pPr lvl="1"/>
            <a:endParaRPr lang="en-AU" b="1" i="1" dirty="0"/>
          </a:p>
          <a:p>
            <a:r>
              <a:rPr lang="en-AU" dirty="0"/>
              <a:t>Solution: Optimize eating habits by providing a easy-to-use recipe recommendation system based on visual identification of available ingredients</a:t>
            </a:r>
            <a:endParaRPr lang="en-AU" b="1" i="1" dirty="0"/>
          </a:p>
          <a:p>
            <a:endParaRPr dirty="0"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69287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lated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Related Work</a:t>
            </a:r>
          </a:p>
        </p:txBody>
      </p:sp>
      <p:sp>
        <p:nvSpPr>
          <p:cNvPr id="85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Implemented solutions:</a:t>
            </a:r>
          </a:p>
          <a:p>
            <a:pPr lvl="1"/>
            <a:r>
              <a:rPr lang="en-AU" dirty="0"/>
              <a:t>Recipe recommendation by visual identification of ingredients @IJIM </a:t>
            </a:r>
            <a:r>
              <a:rPr lang="en-AU" baseline="30000" dirty="0"/>
              <a:t>[4]</a:t>
            </a:r>
          </a:p>
          <a:p>
            <a:pPr lvl="1"/>
            <a:r>
              <a:rPr lang="en-AU" dirty="0"/>
              <a:t>Recipe discovery based on ingredients using </a:t>
            </a:r>
            <a:r>
              <a:rPr lang="en-AU" dirty="0" err="1"/>
              <a:t>kNN</a:t>
            </a:r>
            <a:r>
              <a:rPr lang="en-AU" dirty="0"/>
              <a:t> @</a:t>
            </a:r>
            <a:r>
              <a:rPr lang="de-DE" dirty="0"/>
              <a:t>IRJET</a:t>
            </a:r>
            <a:r>
              <a:rPr lang="en-AU" dirty="0"/>
              <a:t> </a:t>
            </a:r>
            <a:r>
              <a:rPr lang="en-AU" baseline="30000" dirty="0"/>
              <a:t>[10]</a:t>
            </a:r>
          </a:p>
          <a:p>
            <a:pPr lvl="1"/>
            <a:r>
              <a:rPr lang="en-AU" dirty="0"/>
              <a:t>Generating recipes based on ingredients with LSTM @Stanford </a:t>
            </a:r>
            <a:r>
              <a:rPr lang="en-AU" baseline="30000" dirty="0"/>
              <a:t>[9]</a:t>
            </a:r>
          </a:p>
          <a:p>
            <a:r>
              <a:rPr lang="en-AU" dirty="0"/>
              <a:t>Available</a:t>
            </a:r>
            <a:r>
              <a:rPr lang="de-DE" dirty="0"/>
              <a:t> Datasets</a:t>
            </a:r>
          </a:p>
          <a:p>
            <a:pPr lvl="1"/>
            <a:r>
              <a:rPr lang="de-DE" dirty="0"/>
              <a:t>Recipe Datasets:</a:t>
            </a:r>
          </a:p>
          <a:p>
            <a:pPr lvl="2"/>
            <a:r>
              <a:rPr lang="de-DE" dirty="0" err="1"/>
              <a:t>Meal-Master</a:t>
            </a:r>
            <a:r>
              <a:rPr lang="de-DE" baseline="30000" dirty="0" err="1"/>
              <a:t>TM</a:t>
            </a:r>
            <a:r>
              <a:rPr lang="de-DE" dirty="0"/>
              <a:t> Recipe Dataset </a:t>
            </a:r>
            <a:r>
              <a:rPr lang="de-DE" baseline="30000" dirty="0"/>
              <a:t>[11]</a:t>
            </a:r>
          </a:p>
          <a:p>
            <a:pPr lvl="1"/>
            <a:r>
              <a:rPr lang="de-DE" dirty="0"/>
              <a:t>Image Datasets:</a:t>
            </a:r>
          </a:p>
          <a:p>
            <a:pPr lvl="2"/>
            <a:r>
              <a:rPr lang="de-DE" dirty="0"/>
              <a:t>Freiburg </a:t>
            </a:r>
            <a:r>
              <a:rPr lang="en-AU" dirty="0"/>
              <a:t>Groceries</a:t>
            </a:r>
            <a:r>
              <a:rPr lang="de-DE" dirty="0"/>
              <a:t> Dataset </a:t>
            </a:r>
            <a:r>
              <a:rPr lang="de-DE" baseline="30000" dirty="0"/>
              <a:t>[5]</a:t>
            </a:r>
          </a:p>
          <a:p>
            <a:pPr lvl="2"/>
            <a:r>
              <a:rPr lang="de-DE" dirty="0"/>
              <a:t>Grozi-120 (in situ and in vitro) </a:t>
            </a:r>
            <a:r>
              <a:rPr lang="de-DE" baseline="30000" dirty="0"/>
              <a:t>[6]</a:t>
            </a:r>
            <a:endParaRPr baseline="30000"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xpected Outco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Expected Outcome</a:t>
            </a:r>
            <a:r>
              <a:rPr lang="de-DE" dirty="0"/>
              <a:t> - Workflow</a:t>
            </a:r>
            <a:endParaRPr dirty="0"/>
          </a:p>
        </p:txBody>
      </p:sp>
      <p:sp>
        <p:nvSpPr>
          <p:cNvPr id="89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dirty="0"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261B6C-C2FF-423F-930A-37F9320C8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50" y="2794462"/>
            <a:ext cx="20832250" cy="8127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xpected Outco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Expected Outcome</a:t>
            </a:r>
            <a:r>
              <a:rPr lang="de-DE" dirty="0"/>
              <a:t> – Tech </a:t>
            </a:r>
            <a:r>
              <a:rPr lang="de-DE" dirty="0" err="1"/>
              <a:t>side</a:t>
            </a:r>
            <a:endParaRPr dirty="0"/>
          </a:p>
        </p:txBody>
      </p:sp>
      <p:sp>
        <p:nvSpPr>
          <p:cNvPr id="89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CNN for ingredients detection (</a:t>
            </a:r>
            <a:r>
              <a:rPr lang="en-AU" dirty="0" err="1"/>
              <a:t>MobileNets</a:t>
            </a:r>
            <a:r>
              <a:rPr lang="en-AU" dirty="0"/>
              <a:t>)</a:t>
            </a:r>
          </a:p>
          <a:p>
            <a:r>
              <a:rPr lang="en-AU" dirty="0"/>
              <a:t>R-CNN/YOLO for multi-object detection</a:t>
            </a:r>
          </a:p>
          <a:p>
            <a:r>
              <a:rPr lang="en-AU" dirty="0" err="1"/>
              <a:t>kNN</a:t>
            </a:r>
            <a:r>
              <a:rPr lang="en-AU" dirty="0"/>
              <a:t> or RNN for recipe recommendation</a:t>
            </a:r>
          </a:p>
          <a:p>
            <a:r>
              <a:rPr lang="en-AU" dirty="0"/>
              <a:t>Packaged as an Android Application consisting of 3-4 views with TF Lite for the integration of ML models</a:t>
            </a:r>
          </a:p>
          <a:p>
            <a:endParaRPr lang="en-AU" dirty="0"/>
          </a:p>
          <a:p>
            <a:endParaRPr dirty="0"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8C0679-BB7F-4B99-B866-9D741FEC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4577">
            <a:off x="2292215" y="8755963"/>
            <a:ext cx="5178628" cy="29264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C25AEFA-3DE1-4EB5-824C-875611096CB8}"/>
              </a:ext>
            </a:extLst>
          </p:cNvPr>
          <p:cNvSpPr txBox="1"/>
          <p:nvPr/>
        </p:nvSpPr>
        <p:spPr>
          <a:xfrm rot="21036216" flipH="1">
            <a:off x="2302080" y="12045814"/>
            <a:ext cx="22940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Source:[7]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DB8767-1006-48EE-9510-A14D9D5B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417" y="7639646"/>
            <a:ext cx="11098314" cy="422144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E94038E-FC65-4939-A927-23FFA6FF744E}"/>
              </a:ext>
            </a:extLst>
          </p:cNvPr>
          <p:cNvSpPr txBox="1"/>
          <p:nvPr/>
        </p:nvSpPr>
        <p:spPr>
          <a:xfrm flipH="1">
            <a:off x="19313478" y="12126742"/>
            <a:ext cx="22940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Source: [8]</a:t>
            </a:r>
          </a:p>
        </p:txBody>
      </p:sp>
    </p:spTree>
    <p:extLst>
      <p:ext uri="{BB962C8B-B14F-4D97-AF65-F5344CB8AC3E}">
        <p14:creationId xmlns:p14="http://schemas.microsoft.com/office/powerpoint/2010/main" val="18812359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xpected Outco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Expected Outcome</a:t>
            </a:r>
            <a:r>
              <a:rPr lang="de-DE" dirty="0"/>
              <a:t> – Acceptance </a:t>
            </a:r>
            <a:r>
              <a:rPr lang="en-AU" dirty="0"/>
              <a:t>criteria</a:t>
            </a:r>
          </a:p>
        </p:txBody>
      </p:sp>
      <p:sp>
        <p:nvSpPr>
          <p:cNvPr id="89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Research:</a:t>
            </a:r>
          </a:p>
          <a:p>
            <a:pPr lvl="1"/>
            <a:r>
              <a:rPr lang="en-AU" dirty="0"/>
              <a:t>Define the problem and identify it‘s causes</a:t>
            </a:r>
          </a:p>
          <a:p>
            <a:pPr lvl="1"/>
            <a:r>
              <a:rPr lang="en-AU" dirty="0"/>
              <a:t>Get familiar with implemented solutions and identify room for improvement</a:t>
            </a:r>
          </a:p>
          <a:p>
            <a:pPr lvl="1"/>
            <a:r>
              <a:rPr lang="en-AU" dirty="0"/>
              <a:t>Search for state-of-the-art solutions for problems of similar solution and identify cross-over components</a:t>
            </a:r>
          </a:p>
          <a:p>
            <a:r>
              <a:rPr lang="en-AU" dirty="0"/>
              <a:t>Technical side:</a:t>
            </a:r>
          </a:p>
          <a:p>
            <a:pPr lvl="1"/>
            <a:r>
              <a:rPr lang="en-AU" dirty="0"/>
              <a:t>Train a sufficiently good CNN model</a:t>
            </a:r>
          </a:p>
          <a:p>
            <a:pPr lvl="1"/>
            <a:r>
              <a:rPr lang="en-AU" dirty="0"/>
              <a:t>Train a sufficiently good recipe recommendation model</a:t>
            </a:r>
          </a:p>
          <a:p>
            <a:pPr lvl="1"/>
            <a:r>
              <a:rPr lang="en-AU" dirty="0"/>
              <a:t>Develop a multi-view Android application with integrated models</a:t>
            </a:r>
          </a:p>
          <a:p>
            <a:pPr lvl="1"/>
            <a:r>
              <a:rPr lang="en-AU" dirty="0"/>
              <a:t>[Optional] Deploy the Android application to the Google Play Store</a:t>
            </a:r>
          </a:p>
          <a:p>
            <a:endParaRPr lang="de-DE" dirty="0"/>
          </a:p>
          <a:p>
            <a:endParaRPr lang="de-DE" dirty="0"/>
          </a:p>
          <a:p>
            <a:endParaRPr dirty="0"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249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8800" kern="1200" dirty="0">
                <a:solidFill>
                  <a:schemeClr val="tx1"/>
                </a:solidFill>
              </a:rPr>
              <a:t>Time Schedule</a:t>
            </a:r>
            <a:endParaRPr lang="de-DE" dirty="0"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DDD02C-683D-4959-8357-27DED1A1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66" y="3571875"/>
            <a:ext cx="21031198" cy="65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21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References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0985F2-D11E-4C60-97BF-E8A065DD6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de-DE" sz="2400" dirty="0"/>
              <a:t>United </a:t>
            </a:r>
            <a:r>
              <a:rPr lang="de-DE" sz="2400" dirty="0" err="1"/>
              <a:t>Nations</a:t>
            </a:r>
            <a:r>
              <a:rPr lang="de-DE" sz="2400" dirty="0"/>
              <a:t>, About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Sustainable</a:t>
            </a:r>
            <a:r>
              <a:rPr lang="de-DE" sz="2400" dirty="0"/>
              <a:t> Development Goals, 2019. URL </a:t>
            </a:r>
            <a:r>
              <a:rPr lang="de-DE" sz="2400" dirty="0">
                <a:hlinkClick r:id="rId2"/>
              </a:rPr>
              <a:t>https://www.un.org/sustainabledevelopment/sustainable-development-goals/</a:t>
            </a:r>
            <a:r>
              <a:rPr lang="de-DE" sz="2400" dirty="0"/>
              <a:t> 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2400" dirty="0"/>
              <a:t>Jenny </a:t>
            </a:r>
            <a:r>
              <a:rPr lang="de-DE" sz="2400" dirty="0" err="1"/>
              <a:t>Gustavsson</a:t>
            </a:r>
            <a:r>
              <a:rPr lang="de-DE" sz="2400" dirty="0"/>
              <a:t>, Jenny, </a:t>
            </a:r>
            <a:r>
              <a:rPr lang="de-DE" sz="2400" dirty="0" err="1"/>
              <a:t>Cederberg</a:t>
            </a:r>
            <a:r>
              <a:rPr lang="de-DE" sz="2400" dirty="0"/>
              <a:t>, Christel, </a:t>
            </a:r>
            <a:r>
              <a:rPr lang="de-DE" sz="2400" dirty="0" err="1"/>
              <a:t>Sonesson</a:t>
            </a:r>
            <a:r>
              <a:rPr lang="de-DE" sz="2400" dirty="0"/>
              <a:t>, Ulf, Ulf, </a:t>
            </a:r>
            <a:r>
              <a:rPr lang="nl-NL" sz="2400" dirty="0"/>
              <a:t>van Otterdijk, Robert, Meybeck, Alexandre. “Global Food Losses and Food Waste: Extent, Causes and Prevention”, 2011. URL </a:t>
            </a:r>
            <a:r>
              <a:rPr lang="de-DE" sz="2400" dirty="0">
                <a:hlinkClick r:id="rId3"/>
              </a:rPr>
              <a:t>http://www.fao.org/3/mb060e/mb060e.pdf</a:t>
            </a:r>
            <a:r>
              <a:rPr lang="de-DE" sz="2400" dirty="0"/>
              <a:t> 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2400" dirty="0"/>
              <a:t>Wikipedia, Lebensmittelvergeudung --- Wikipedia{,} Die freie Enzyklopädie, 2019. URL </a:t>
            </a:r>
            <a:r>
              <a:rPr lang="de-DE" sz="2400" dirty="0">
                <a:hlinkClick r:id="rId4"/>
              </a:rPr>
              <a:t>https://de.wikipedia.org/wiki/Lebensmittelvergeudung</a:t>
            </a:r>
            <a:r>
              <a:rPr lang="de-DE" sz="2400" dirty="0"/>
              <a:t> 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2400" dirty="0" err="1"/>
              <a:t>Yanai</a:t>
            </a:r>
            <a:r>
              <a:rPr lang="de-DE" sz="2400" dirty="0"/>
              <a:t>, </a:t>
            </a:r>
            <a:r>
              <a:rPr lang="de-DE" sz="2400" dirty="0" err="1"/>
              <a:t>Keiji</a:t>
            </a:r>
            <a:r>
              <a:rPr lang="de-DE" sz="2400" dirty="0"/>
              <a:t>, </a:t>
            </a:r>
            <a:r>
              <a:rPr lang="de-DE" sz="2400" dirty="0" err="1"/>
              <a:t>Takuma</a:t>
            </a:r>
            <a:r>
              <a:rPr lang="de-DE" sz="2400" dirty="0"/>
              <a:t> </a:t>
            </a:r>
            <a:r>
              <a:rPr lang="de-DE" sz="2400" dirty="0" err="1"/>
              <a:t>Maruyama</a:t>
            </a:r>
            <a:r>
              <a:rPr lang="de-DE" sz="2400" dirty="0"/>
              <a:t>, and </a:t>
            </a:r>
            <a:r>
              <a:rPr lang="de-DE" sz="2400" dirty="0" err="1"/>
              <a:t>Yoshiyuki</a:t>
            </a:r>
            <a:r>
              <a:rPr lang="de-DE" sz="2400" dirty="0"/>
              <a:t> </a:t>
            </a:r>
            <a:r>
              <a:rPr lang="de-DE" sz="2400" dirty="0" err="1"/>
              <a:t>Kawano</a:t>
            </a:r>
            <a:r>
              <a:rPr lang="de-DE" sz="2400" dirty="0"/>
              <a:t>. "A Cooking Recipe </a:t>
            </a:r>
            <a:r>
              <a:rPr lang="de-DE" sz="2400" dirty="0" err="1"/>
              <a:t>Recommendation</a:t>
            </a:r>
            <a:r>
              <a:rPr lang="de-DE" sz="2400" dirty="0"/>
              <a:t> System </a:t>
            </a:r>
            <a:r>
              <a:rPr lang="de-DE" sz="2400" dirty="0" err="1"/>
              <a:t>with</a:t>
            </a:r>
            <a:r>
              <a:rPr lang="de-DE" sz="2400" dirty="0"/>
              <a:t> Visual Recognition </a:t>
            </a:r>
            <a:r>
              <a:rPr lang="de-DE" sz="2400" dirty="0" err="1"/>
              <a:t>of</a:t>
            </a:r>
            <a:r>
              <a:rPr lang="de-DE" sz="2400" dirty="0"/>
              <a:t> Food </a:t>
            </a:r>
            <a:r>
              <a:rPr lang="de-DE" sz="2400" dirty="0" err="1"/>
              <a:t>Ingredients</a:t>
            </a:r>
            <a:r>
              <a:rPr lang="de-DE" sz="2400" dirty="0"/>
              <a:t>." </a:t>
            </a:r>
            <a:r>
              <a:rPr lang="de-DE" sz="2400" i="1" dirty="0"/>
              <a:t>International Journal </a:t>
            </a:r>
            <a:r>
              <a:rPr lang="de-DE" sz="2400" i="1" dirty="0" err="1"/>
              <a:t>of</a:t>
            </a:r>
            <a:r>
              <a:rPr lang="de-DE" sz="2400" i="1" dirty="0"/>
              <a:t> Interactive Mobile Technologies (</a:t>
            </a:r>
            <a:r>
              <a:rPr lang="de-DE" sz="2400" i="1" dirty="0" err="1"/>
              <a:t>iJIM</a:t>
            </a:r>
            <a:r>
              <a:rPr lang="de-DE" sz="2400" i="1" dirty="0"/>
              <a:t>)</a:t>
            </a:r>
            <a:r>
              <a:rPr lang="de-DE" sz="2400" dirty="0"/>
              <a:t> 8.2 (2014): 28-34.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2400" dirty="0" err="1"/>
              <a:t>Jund</a:t>
            </a:r>
            <a:r>
              <a:rPr lang="de-DE" sz="2400" dirty="0"/>
              <a:t>, Philipp, et al. "The </a:t>
            </a:r>
            <a:r>
              <a:rPr lang="de-DE" sz="2400" dirty="0" err="1"/>
              <a:t>freiburg</a:t>
            </a:r>
            <a:r>
              <a:rPr lang="de-DE" sz="2400" dirty="0"/>
              <a:t> </a:t>
            </a:r>
            <a:r>
              <a:rPr lang="de-DE" sz="2400" dirty="0" err="1"/>
              <a:t>groceries</a:t>
            </a:r>
            <a:r>
              <a:rPr lang="de-DE" sz="2400" dirty="0"/>
              <a:t> </a:t>
            </a:r>
            <a:r>
              <a:rPr lang="de-DE" sz="2400" dirty="0" err="1"/>
              <a:t>dataset</a:t>
            </a:r>
            <a:r>
              <a:rPr lang="de-DE" sz="2400" dirty="0"/>
              <a:t>." 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arXiv:1611.05799</a:t>
            </a:r>
            <a:r>
              <a:rPr lang="de-DE" sz="2400" dirty="0"/>
              <a:t> (2016).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2400" dirty="0" err="1"/>
              <a:t>Merler</a:t>
            </a:r>
            <a:r>
              <a:rPr lang="de-DE" sz="2400" dirty="0"/>
              <a:t>, Michele, Carolina </a:t>
            </a:r>
            <a:r>
              <a:rPr lang="de-DE" sz="2400" dirty="0" err="1"/>
              <a:t>Galleguillos</a:t>
            </a:r>
            <a:r>
              <a:rPr lang="de-DE" sz="2400" dirty="0"/>
              <a:t>, and Serge </a:t>
            </a:r>
            <a:r>
              <a:rPr lang="de-DE" sz="2400" dirty="0" err="1"/>
              <a:t>Belongie</a:t>
            </a:r>
            <a:r>
              <a:rPr lang="de-DE" sz="2400" dirty="0"/>
              <a:t>. "</a:t>
            </a:r>
            <a:r>
              <a:rPr lang="de-DE" sz="2400" dirty="0" err="1"/>
              <a:t>Recognizing</a:t>
            </a:r>
            <a:r>
              <a:rPr lang="de-DE" sz="2400" dirty="0"/>
              <a:t> </a:t>
            </a:r>
            <a:r>
              <a:rPr lang="de-DE" sz="2400" dirty="0" err="1"/>
              <a:t>groceries</a:t>
            </a:r>
            <a:r>
              <a:rPr lang="de-DE" sz="2400" dirty="0"/>
              <a:t> in situ </a:t>
            </a:r>
            <a:r>
              <a:rPr lang="de-DE" sz="2400" dirty="0" err="1"/>
              <a:t>using</a:t>
            </a:r>
            <a:r>
              <a:rPr lang="de-DE" sz="2400" dirty="0"/>
              <a:t> in vitro </a:t>
            </a:r>
            <a:r>
              <a:rPr lang="de-DE" sz="2400" dirty="0" err="1"/>
              <a:t>training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." </a:t>
            </a:r>
            <a:r>
              <a:rPr lang="de-DE" sz="2400" i="1" dirty="0"/>
              <a:t>2007 IEEE Conference on Computer Vision and Pattern Recognition</a:t>
            </a:r>
            <a:r>
              <a:rPr lang="de-DE" sz="2400" dirty="0"/>
              <a:t>. IEEE, 2007.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2400" dirty="0"/>
              <a:t>Android logo, 2019. URL </a:t>
            </a:r>
            <a:r>
              <a:rPr lang="de-DE" sz="2400" dirty="0">
                <a:hlinkClick r:id="rId5"/>
              </a:rPr>
              <a:t>https://developer.android.com/distribute/marketing-tools/brand-guidelines?hl=de</a:t>
            </a:r>
            <a:endParaRPr lang="de-DE" sz="2400" dirty="0"/>
          </a:p>
          <a:p>
            <a:pPr marL="914400" indent="-914400">
              <a:buFont typeface="+mj-lt"/>
              <a:buAutoNum type="arabicPeriod"/>
            </a:pPr>
            <a:r>
              <a:rPr lang="de-DE" sz="2400" dirty="0"/>
              <a:t>Howard, Andrew G., et al. "</a:t>
            </a:r>
            <a:r>
              <a:rPr lang="de-DE" sz="2400" dirty="0" err="1"/>
              <a:t>Mobilenets</a:t>
            </a:r>
            <a:r>
              <a:rPr lang="de-DE" sz="2400" dirty="0"/>
              <a:t>: </a:t>
            </a:r>
            <a:r>
              <a:rPr lang="de-DE" sz="2400" dirty="0" err="1"/>
              <a:t>Efficient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mobile </a:t>
            </a:r>
            <a:r>
              <a:rPr lang="de-DE" sz="2400" dirty="0" err="1"/>
              <a:t>vision</a:t>
            </a:r>
            <a:r>
              <a:rPr lang="de-DE" sz="2400" dirty="0"/>
              <a:t> </a:t>
            </a:r>
            <a:r>
              <a:rPr lang="de-DE" sz="2400" dirty="0" err="1"/>
              <a:t>applications</a:t>
            </a:r>
            <a:r>
              <a:rPr lang="de-DE" sz="2400" dirty="0"/>
              <a:t>." </a:t>
            </a:r>
            <a:r>
              <a:rPr lang="de-DE" sz="2400" dirty="0" err="1"/>
              <a:t>arXiv</a:t>
            </a:r>
            <a:r>
              <a:rPr lang="de-DE" sz="2400" dirty="0"/>
              <a:t> </a:t>
            </a:r>
            <a:r>
              <a:rPr lang="de-DE" sz="2400" dirty="0" err="1"/>
              <a:t>preprint</a:t>
            </a:r>
            <a:r>
              <a:rPr lang="de-DE" sz="2400" dirty="0"/>
              <a:t> arXiv:1704.04861 (2017).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Willis, Angelica, Elbert Lin, and Brian Zhang. "Forage: Optimizing Food Use With Machine Learning Generated Recipes.“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Praveen, S., </a:t>
            </a:r>
            <a:r>
              <a:rPr lang="en-US" sz="2400" dirty="0" err="1"/>
              <a:t>Prithivi</a:t>
            </a:r>
            <a:r>
              <a:rPr lang="en-US" sz="2400" dirty="0"/>
              <a:t> Raj, M.V., </a:t>
            </a:r>
            <a:r>
              <a:rPr lang="en-US" sz="2400" dirty="0" err="1"/>
              <a:t>Poovarasan</a:t>
            </a:r>
            <a:r>
              <a:rPr lang="en-US" sz="2400" dirty="0"/>
              <a:t>, R., </a:t>
            </a:r>
            <a:r>
              <a:rPr lang="en-US" sz="2400" dirty="0" err="1"/>
              <a:t>Thiruvenkadam</a:t>
            </a:r>
            <a:r>
              <a:rPr lang="en-US" sz="2400" dirty="0"/>
              <a:t>, V., </a:t>
            </a:r>
            <a:r>
              <a:rPr lang="en-US" sz="2400" dirty="0" err="1"/>
              <a:t>Kavinkumar</a:t>
            </a:r>
            <a:r>
              <a:rPr lang="en-US" sz="2400" dirty="0"/>
              <a:t>, M. “Discovery of Recipes Based on Ingredients using Machine Learning” IRJET, Volume 06, Issue 02, 2019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Meal-Master. Now you’re cooking! recipe software, 2013. URL http://www.ffts.com/</a:t>
            </a:r>
            <a:endParaRPr lang="de-DE" sz="2400" dirty="0"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Benutzerdefiniert</PresentationFormat>
  <Paragraphs>75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Helvetica Neue</vt:lpstr>
      <vt:lpstr>Helvetica Neue Medium</vt:lpstr>
      <vt:lpstr>White</vt:lpstr>
      <vt:lpstr>PowerPoint-Präsentation</vt:lpstr>
      <vt:lpstr>Problem Statement</vt:lpstr>
      <vt:lpstr>Problem Statement – Causes &amp; Solutions</vt:lpstr>
      <vt:lpstr>Related Work</vt:lpstr>
      <vt:lpstr>Expected Outcome - Workflow</vt:lpstr>
      <vt:lpstr>Expected Outcome – Tech side</vt:lpstr>
      <vt:lpstr>Expected Outcome – Acceptance criteria</vt:lpstr>
      <vt:lpstr>Time 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Aleksandar Aleksandrov</dc:creator>
  <cp:lastModifiedBy>Aleksandar Aleksandrov</cp:lastModifiedBy>
  <cp:revision>38</cp:revision>
  <dcterms:created xsi:type="dcterms:W3CDTF">2019-11-15T21:35:48Z</dcterms:created>
  <dcterms:modified xsi:type="dcterms:W3CDTF">2019-11-17T17:38:30Z</dcterms:modified>
</cp:coreProperties>
</file>