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848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96" algn="l" defTabSz="848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990" algn="l" defTabSz="848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486" algn="l" defTabSz="848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982" algn="l" defTabSz="848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476" algn="l" defTabSz="848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972" algn="l" defTabSz="848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1468" algn="l" defTabSz="848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962" algn="l" defTabSz="848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588" y="-1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5F871-141D-4A12-97BC-6EC6AFB1639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3062-1BB1-4BC9-BA80-77D34ADF5F3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53062-1BB1-4BC9-BA80-77D34ADF5F33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75354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4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8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17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4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89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34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79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24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69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14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59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496" indent="0">
              <a:buNone/>
              <a:defRPr sz="1900" b="1"/>
            </a:lvl2pPr>
            <a:lvl3pPr marL="848990" indent="0">
              <a:buNone/>
              <a:defRPr sz="1700" b="1"/>
            </a:lvl3pPr>
            <a:lvl4pPr marL="1273486" indent="0">
              <a:buNone/>
              <a:defRPr sz="1500" b="1"/>
            </a:lvl4pPr>
            <a:lvl5pPr marL="1697982" indent="0">
              <a:buNone/>
              <a:defRPr sz="1500" b="1"/>
            </a:lvl5pPr>
            <a:lvl6pPr marL="2122476" indent="0">
              <a:buNone/>
              <a:defRPr sz="1500" b="1"/>
            </a:lvl6pPr>
            <a:lvl7pPr marL="2546972" indent="0">
              <a:buNone/>
              <a:defRPr sz="1500" b="1"/>
            </a:lvl7pPr>
            <a:lvl8pPr marL="2971468" indent="0">
              <a:buNone/>
              <a:defRPr sz="1500" b="1"/>
            </a:lvl8pPr>
            <a:lvl9pPr marL="339596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496" indent="0">
              <a:buNone/>
              <a:defRPr sz="1900" b="1"/>
            </a:lvl2pPr>
            <a:lvl3pPr marL="848990" indent="0">
              <a:buNone/>
              <a:defRPr sz="1700" b="1"/>
            </a:lvl3pPr>
            <a:lvl4pPr marL="1273486" indent="0">
              <a:buNone/>
              <a:defRPr sz="1500" b="1"/>
            </a:lvl4pPr>
            <a:lvl5pPr marL="1697982" indent="0">
              <a:buNone/>
              <a:defRPr sz="1500" b="1"/>
            </a:lvl5pPr>
            <a:lvl6pPr marL="2122476" indent="0">
              <a:buNone/>
              <a:defRPr sz="1500" b="1"/>
            </a:lvl6pPr>
            <a:lvl7pPr marL="2546972" indent="0">
              <a:buNone/>
              <a:defRPr sz="1500" b="1"/>
            </a:lvl7pPr>
            <a:lvl8pPr marL="2971468" indent="0">
              <a:buNone/>
              <a:defRPr sz="1500" b="1"/>
            </a:lvl8pPr>
            <a:lvl9pPr marL="339596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3" cy="96837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4496" indent="0">
              <a:buNone/>
              <a:defRPr sz="1100"/>
            </a:lvl2pPr>
            <a:lvl3pPr marL="848990" indent="0">
              <a:buNone/>
              <a:defRPr sz="900"/>
            </a:lvl3pPr>
            <a:lvl4pPr marL="1273486" indent="0">
              <a:buNone/>
              <a:defRPr sz="800"/>
            </a:lvl4pPr>
            <a:lvl5pPr marL="1697982" indent="0">
              <a:buNone/>
              <a:defRPr sz="800"/>
            </a:lvl5pPr>
            <a:lvl6pPr marL="2122476" indent="0">
              <a:buNone/>
              <a:defRPr sz="800"/>
            </a:lvl6pPr>
            <a:lvl7pPr marL="2546972" indent="0">
              <a:buNone/>
              <a:defRPr sz="800"/>
            </a:lvl7pPr>
            <a:lvl8pPr marL="2971468" indent="0">
              <a:buNone/>
              <a:defRPr sz="800"/>
            </a:lvl8pPr>
            <a:lvl9pPr marL="33959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4496" indent="0">
              <a:buNone/>
              <a:defRPr sz="2600"/>
            </a:lvl2pPr>
            <a:lvl3pPr marL="848990" indent="0">
              <a:buNone/>
              <a:defRPr sz="2200"/>
            </a:lvl3pPr>
            <a:lvl4pPr marL="1273486" indent="0">
              <a:buNone/>
              <a:defRPr sz="1900"/>
            </a:lvl4pPr>
            <a:lvl5pPr marL="1697982" indent="0">
              <a:buNone/>
              <a:defRPr sz="1900"/>
            </a:lvl5pPr>
            <a:lvl6pPr marL="2122476" indent="0">
              <a:buNone/>
              <a:defRPr sz="1900"/>
            </a:lvl6pPr>
            <a:lvl7pPr marL="2546972" indent="0">
              <a:buNone/>
              <a:defRPr sz="1900"/>
            </a:lvl7pPr>
            <a:lvl8pPr marL="2971468" indent="0">
              <a:buNone/>
              <a:defRPr sz="1900"/>
            </a:lvl8pPr>
            <a:lvl9pPr marL="3395962" indent="0">
              <a:buNone/>
              <a:defRPr sz="1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300"/>
            </a:lvl1pPr>
            <a:lvl2pPr marL="424496" indent="0">
              <a:buNone/>
              <a:defRPr sz="1100"/>
            </a:lvl2pPr>
            <a:lvl3pPr marL="848990" indent="0">
              <a:buNone/>
              <a:defRPr sz="900"/>
            </a:lvl3pPr>
            <a:lvl4pPr marL="1273486" indent="0">
              <a:buNone/>
              <a:defRPr sz="800"/>
            </a:lvl4pPr>
            <a:lvl5pPr marL="1697982" indent="0">
              <a:buNone/>
              <a:defRPr sz="800"/>
            </a:lvl5pPr>
            <a:lvl6pPr marL="2122476" indent="0">
              <a:buNone/>
              <a:defRPr sz="800"/>
            </a:lvl6pPr>
            <a:lvl7pPr marL="2546972" indent="0">
              <a:buNone/>
              <a:defRPr sz="800"/>
            </a:lvl7pPr>
            <a:lvl8pPr marL="2971468" indent="0">
              <a:buNone/>
              <a:defRPr sz="800"/>
            </a:lvl8pPr>
            <a:lvl9pPr marL="33959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84899" tIns="42449" rIns="84899" bIns="424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84899" tIns="42449" rIns="84899" bIns="424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59"/>
            <a:ext cx="2133600" cy="304271"/>
          </a:xfrm>
          <a:prstGeom prst="rect">
            <a:avLst/>
          </a:prstGeom>
        </p:spPr>
        <p:txBody>
          <a:bodyPr vert="horz" lIns="84899" tIns="42449" rIns="84899" bIns="4244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84899" tIns="42449" rIns="84899" bIns="4244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84899" tIns="42449" rIns="84899" bIns="4244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8990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372" indent="-318372" algn="l" defTabSz="84899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9805" indent="-265309" algn="l" defTabSz="84899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239" indent="-212247" algn="l" defTabSz="848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733" indent="-212247" algn="l" defTabSz="84899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0229" indent="-212247" algn="l" defTabSz="84899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4725" indent="-212247" algn="l" defTabSz="8489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9219" indent="-212247" algn="l" defTabSz="8489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715" indent="-212247" algn="l" defTabSz="8489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8211" indent="-212247" algn="l" defTabSz="8489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8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96" algn="l" defTabSz="848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990" algn="l" defTabSz="848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486" algn="l" defTabSz="848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982" algn="l" defTabSz="848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476" algn="l" defTabSz="848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972" algn="l" defTabSz="848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1468" algn="l" defTabSz="848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962" algn="l" defTabSz="848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700"/>
            <a:ext cx="7772400" cy="38099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Prepoznavanje registracionih oznaka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9100"/>
            <a:ext cx="1905000" cy="23622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Motivacija</a:t>
            </a:r>
            <a:r>
              <a:rPr lang="en-US" sz="1600" b="1" dirty="0" smtClean="0">
                <a:solidFill>
                  <a:schemeClr val="bg1"/>
                </a:solidFill>
              </a:rPr>
              <a:t> : 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Sa </a:t>
            </a:r>
            <a:r>
              <a:rPr lang="en-US" sz="1600" dirty="0" smtClean="0">
                <a:solidFill>
                  <a:schemeClr val="bg1"/>
                </a:solidFill>
              </a:rPr>
              <a:t>napretkom </a:t>
            </a:r>
            <a:r>
              <a:rPr lang="en-US" sz="1600" dirty="0" smtClean="0">
                <a:solidFill>
                  <a:schemeClr val="bg1"/>
                </a:solidFill>
              </a:rPr>
              <a:t>tehnologije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javljaja</a:t>
            </a:r>
            <a:r>
              <a:rPr lang="en-US" sz="1600" dirty="0" smtClean="0">
                <a:solidFill>
                  <a:schemeClr val="bg1"/>
                </a:solidFill>
              </a:rPr>
              <a:t> se </a:t>
            </a:r>
            <a:r>
              <a:rPr lang="en-US" sz="1600" dirty="0" smtClean="0">
                <a:solidFill>
                  <a:schemeClr val="bg1"/>
                </a:solidFill>
              </a:rPr>
              <a:t>ogroman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broj</a:t>
            </a:r>
            <a:r>
              <a:rPr lang="en-US" sz="1600" dirty="0" smtClean="0">
                <a:solidFill>
                  <a:schemeClr val="bg1"/>
                </a:solidFill>
              </a:rPr>
              <a:t> novih mogucnosti za unapredjenje svakodnevnog zivota. 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Tako </a:t>
            </a:r>
            <a:r>
              <a:rPr lang="en-US" sz="1600" dirty="0" smtClean="0">
                <a:solidFill>
                  <a:schemeClr val="bg1"/>
                </a:solidFill>
              </a:rPr>
              <a:t>i napretkom kamera i kompijutera, sada je moguce odraditi neke stvari automatski, tipa prepoznati registraciju nekog automobila u daljini, na video snimku ili pak slepim osobama spelovati karakter po karakter u nekim specijalnim slucajevima.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Zbog toga smo </a:t>
            </a:r>
            <a:r>
              <a:rPr lang="en-US" sz="1600" dirty="0" smtClean="0">
                <a:solidFill>
                  <a:schemeClr val="bg1"/>
                </a:solidFill>
              </a:rPr>
              <a:t>se odlucili za </a:t>
            </a:r>
            <a:r>
              <a:rPr lang="en-US" sz="1600" dirty="0" smtClean="0">
                <a:solidFill>
                  <a:schemeClr val="bg1"/>
                </a:solidFill>
              </a:rPr>
              <a:t>dalji rad na </a:t>
            </a:r>
            <a:r>
              <a:rPr lang="en-US" sz="1600" dirty="0" smtClean="0">
                <a:solidFill>
                  <a:schemeClr val="bg1"/>
                </a:solidFill>
              </a:rPr>
              <a:t>ovu temu, da bi uvideli nacine za njenu implementaciju i primenu u </a:t>
            </a:r>
            <a:r>
              <a:rPr lang="en-US" sz="1600" dirty="0" smtClean="0">
                <a:solidFill>
                  <a:schemeClr val="bg1"/>
                </a:solidFill>
              </a:rPr>
              <a:t>odredjenim </a:t>
            </a:r>
            <a:r>
              <a:rPr lang="en-US" sz="1600" dirty="0" smtClean="0">
                <a:solidFill>
                  <a:schemeClr val="bg1"/>
                </a:solidFill>
              </a:rPr>
              <a:t>sistemu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375077"/>
            <a:ext cx="2590800" cy="4662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 smtClean="0"/>
              <a:t>Algoritam </a:t>
            </a:r>
            <a:r>
              <a:rPr lang="en-US" sz="900" b="1" dirty="0" smtClean="0"/>
              <a:t>:</a:t>
            </a:r>
            <a:endParaRPr lang="en-US" sz="900" dirty="0" smtClean="0"/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Cilj algoritma jeste da bez korisnickih parametara moze da izdvoji zeljeni tekst iz odabrane slike. </a:t>
            </a:r>
          </a:p>
          <a:p>
            <a:endParaRPr lang="en-US" sz="900" dirty="0" smtClean="0"/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Zasniva</a:t>
            </a:r>
            <a:r>
              <a:rPr lang="en-US" sz="900" dirty="0" smtClean="0"/>
              <a:t> se na prepoznavanju kontura karaktera slicnih proporcija, tako da nisu previse kockasti (registracioni karakteri su obicno malo izduzeni), ne sadrze vise od 2 unutrasnje konture, pri cemu ih sam algoritam odbacuje. </a:t>
            </a:r>
          </a:p>
          <a:p>
            <a:endParaRPr lang="en-US" sz="900" dirty="0" smtClean="0"/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Takodje algoritam odbacuje I karaktere koji su preveliki ili neproporcionalni da bi bili pravi karakteri. Sama kontura se reprezentuje sa zatvorenom izlomljenom linijom, ukoliko nije zatvorena, algoritam je odbacuje.  </a:t>
            </a:r>
          </a:p>
          <a:p>
            <a:pPr>
              <a:buFont typeface="Arial" pitchFamily="34" charset="0"/>
              <a:buChar char="•"/>
            </a:pPr>
            <a:endParaRPr lang="en-US" sz="900" dirty="0" smtClean="0"/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Za sve preostale konture, racuna se prosecna visina, ukoliko je preveliko odstupanje od nje, I oni ce biti eliminisani.</a:t>
            </a:r>
          </a:p>
          <a:p>
            <a:pPr>
              <a:buFont typeface="Arial" pitchFamily="34" charset="0"/>
              <a:buChar char="•"/>
            </a:pPr>
            <a:endParaRPr lang="en-US" sz="900" dirty="0" smtClean="0"/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</a:t>
            </a:r>
            <a:r>
              <a:rPr lang="en-US" sz="900" dirty="0" smtClean="0"/>
              <a:t>Preostale konture na kraju prolaze kroz filtere za odredjivanje pozadine I prvog plana,</a:t>
            </a:r>
            <a:r>
              <a:rPr lang="sr-Latn-RS" sz="900" dirty="0" smtClean="0"/>
              <a:t> Intenzitet prvog plana se izracunava kao srednja vrednost intenziteta piksela na ivicama (videti sliku, slovo uokvireno), a intenzitet pozadine se izracunava uzimajuci u obzir 3 piksela u svakom od uglova edge boxova. U odnosu na ove 2 vrednosti se vrsi filtriranje</a:t>
            </a:r>
            <a:r>
              <a:rPr lang="sr-Latn-RS" sz="900" dirty="0" smtClean="0"/>
              <a:t>.</a:t>
            </a:r>
            <a:endParaRPr lang="en-US" sz="900" dirty="0" smtClean="0"/>
          </a:p>
          <a:p>
            <a:pPr>
              <a:buFont typeface="Arial" pitchFamily="34" charset="0"/>
              <a:buChar char="•"/>
            </a:pPr>
            <a:endParaRPr lang="en-US" sz="900" dirty="0" smtClean="0"/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Kranji izlaz algoritma je slika sa crnim konturama (karakterima) I belom pozadinom, a cilj je da sto vise bude bele boje, da se sto je bolje moguce izoluju bitni karakteri</a:t>
            </a:r>
            <a:endParaRPr lang="en-US" sz="900" dirty="0" smtClean="0"/>
          </a:p>
        </p:txBody>
      </p:sp>
      <p:pic>
        <p:nvPicPr>
          <p:cNvPr id="6" name="Picture 5" descr="input5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2857500"/>
            <a:ext cx="1828800" cy="1295400"/>
          </a:xfrm>
          <a:prstGeom prst="rect">
            <a:avLst/>
          </a:prstGeom>
        </p:spPr>
      </p:pic>
      <p:pic>
        <p:nvPicPr>
          <p:cNvPr id="7" name="Picture 6" descr="C:\Users\Alek\Desktop\contour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81500"/>
            <a:ext cx="2514599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Alek\Desktop\output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2628900"/>
            <a:ext cx="1295400" cy="902153"/>
          </a:xfrm>
          <a:prstGeom prst="rect">
            <a:avLst/>
          </a:prstGeom>
          <a:solidFill>
            <a:schemeClr val="accent1">
              <a:alpha val="8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562600" y="419101"/>
            <a:ext cx="3276600" cy="2092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Filtriranje obradjene slike: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Takva, crno-bela slika se dalje filtrira koriscenjem </a:t>
            </a:r>
            <a:r>
              <a:rPr lang="en-US" sz="1300" i="1" dirty="0" smtClean="0"/>
              <a:t>tesseract </a:t>
            </a:r>
            <a:r>
              <a:rPr lang="en-US" sz="1300" dirty="0" smtClean="0"/>
              <a:t>biblioteke koja na osnovu predefinisanih vrednosti za prepoznavanje karaktera ispisuje tekst koji prepoznaje na slici.</a:t>
            </a:r>
          </a:p>
          <a:p>
            <a:pPr>
              <a:buFont typeface="Arial" pitchFamily="34" charset="0"/>
              <a:buChar char="•"/>
            </a:pPr>
            <a:endParaRPr lang="en-US" sz="1300" i="1" dirty="0" smtClean="0"/>
          </a:p>
          <a:p>
            <a:pPr>
              <a:buFont typeface="Arial" pitchFamily="34" charset="0"/>
              <a:buChar char="•"/>
            </a:pPr>
            <a:r>
              <a:rPr lang="en-US" sz="1300" i="1" dirty="0" smtClean="0"/>
              <a:t> </a:t>
            </a:r>
            <a:r>
              <a:rPr lang="en-US" sz="1300" dirty="0" smtClean="0"/>
              <a:t>Za neke slike bolje rezultate daje obrada jedne</a:t>
            </a:r>
            <a:r>
              <a:rPr lang="en-US" sz="1300" dirty="0" smtClean="0"/>
              <a:t> </a:t>
            </a:r>
            <a:r>
              <a:rPr lang="en-US" sz="1300" dirty="0" smtClean="0"/>
              <a:t>po jedne konture, a za neke citavog niza.</a:t>
            </a:r>
          </a:p>
        </p:txBody>
      </p:sp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5257800" y="3771900"/>
            <a:ext cx="1828800" cy="1362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4152900"/>
            <a:ext cx="1828800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Pocetna slika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3543300"/>
            <a:ext cx="1295400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Izlazna slika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5067300"/>
            <a:ext cx="1905000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Izdvajanje kontura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2628900"/>
            <a:ext cx="1828800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Rezultat: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Tekst sa karakterima prepoznatim na slici koji dalje moze biti upotrebljen za potrebe sistema ili korisnika.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Odlicnu primenu ovoga uvidjamo u prepoznavanju odbeglih automobila, automobila pred udesima koje  je uhvatila kamera, ili interakciju sa slepim korisnicima.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838700"/>
            <a:ext cx="16002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Filtriranje prednje I zadnje strane</a:t>
            </a:r>
            <a:endParaRPr lang="en-US" sz="100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05000" y="5410729"/>
            <a:ext cx="7239000" cy="304271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*Oslanjajuci se na rad : Font and Background Color Independent Text Binarization by T Kasar, J Kumar and A G Ramakrishnan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400</Words>
  <Application>Microsoft Office PowerPoint</Application>
  <PresentationFormat>On-screen Show (16:10)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Prepoznavanje registracionih oznaka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registracionih oznaka</dc:title>
  <dc:creator>Alek</dc:creator>
  <cp:lastModifiedBy>Alek</cp:lastModifiedBy>
  <cp:revision>11</cp:revision>
  <dcterms:created xsi:type="dcterms:W3CDTF">2006-08-16T00:00:00Z</dcterms:created>
  <dcterms:modified xsi:type="dcterms:W3CDTF">2017-02-20T04:37:33Z</dcterms:modified>
</cp:coreProperties>
</file>