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62" r:id="rId6"/>
    <p:sldId id="266" r:id="rId7"/>
    <p:sldId id="267" r:id="rId8"/>
    <p:sldId id="274" r:id="rId9"/>
    <p:sldId id="268" r:id="rId10"/>
    <p:sldId id="269" r:id="rId11"/>
    <p:sldId id="271" r:id="rId12"/>
    <p:sldId id="265" r:id="rId13"/>
    <p:sldId id="273" r:id="rId14"/>
    <p:sldId id="278" r:id="rId15"/>
    <p:sldId id="270" r:id="rId16"/>
    <p:sldId id="275" r:id="rId17"/>
    <p:sldId id="276" r:id="rId18"/>
    <p:sldId id="277" r:id="rId19"/>
    <p:sldId id="279" r:id="rId20"/>
    <p:sldId id="25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ontour.ro/" TargetMode="External"/><Relationship Id="rId2" Type="http://schemas.openxmlformats.org/officeDocument/2006/relationships/hyperlink" Target="https://www.linkedin.com/in/aleksandar-bosnjak-812956101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licktotweet.com/9eMkg" TargetMode="External"/><Relationship Id="rId7" Type="http://schemas.openxmlformats.org/officeDocument/2006/relationships/hyperlink" Target="http://clicktotweet.com/R62K0" TargetMode="External"/><Relationship Id="rId2" Type="http://schemas.openxmlformats.org/officeDocument/2006/relationships/hyperlink" Target="http://clicktotweet.com/dNhf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licktotweet.com/3Utdx" TargetMode="External"/><Relationship Id="rId5" Type="http://schemas.openxmlformats.org/officeDocument/2006/relationships/hyperlink" Target="http://clicktotweet.com/53O1f" TargetMode="External"/><Relationship Id="rId4" Type="http://schemas.openxmlformats.org/officeDocument/2006/relationships/hyperlink" Target="http://clicktotweet.com/4AaF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mailto:aleksandarbos.ns@gmail.com" TargetMode="External"/><Relationship Id="rId3" Type="http://schemas.microsoft.com/office/2007/relationships/hdphoto" Target="../media/hdphoto4.wdp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aleksandar-bosnjak-812956101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github.com/aleksandarb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penlawlib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6-reasons-why-you-should-go-for-a-static-website" TargetMode="External"/><Relationship Id="rId3" Type="http://schemas.openxmlformats.org/officeDocument/2006/relationships/hyperlink" Target="https://www.search3w.com/hello-world-2/" TargetMode="External"/><Relationship Id="rId7" Type="http://schemas.openxmlformats.org/officeDocument/2006/relationships/hyperlink" Target="https://blog.zipboard.co/how-to-start-with-static-sites-807b8ddfecc" TargetMode="External"/><Relationship Id="rId2" Type="http://schemas.openxmlformats.org/officeDocument/2006/relationships/hyperlink" Target="http://justmobiledev.com/evolution-of-web-service-architectur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zipboard.co/do-i-need-a-static-site-generator-dd6f7e7e9e41" TargetMode="External"/><Relationship Id="rId5" Type="http://schemas.openxmlformats.org/officeDocument/2006/relationships/hyperlink" Target="http://softcybernet.blogspot.com/2015/07/static-vs-dynamic-websites.html" TargetMode="External"/><Relationship Id="rId4" Type="http://schemas.openxmlformats.org/officeDocument/2006/relationships/hyperlink" Target="http://www.learnwebskill.com/guide/static-website-dynamic-website" TargetMode="External"/><Relationship Id="rId9" Type="http://schemas.openxmlformats.org/officeDocument/2006/relationships/hyperlink" Target="https://www.keycdn.com/support/static-site-generato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ipboard.co/do-i-need-a-static-site-generator-dd6f7e7e9e41" TargetMode="External"/><Relationship Id="rId2" Type="http://schemas.openxmlformats.org/officeDocument/2006/relationships/hyperlink" Target="https://learn.cloudcannon.com/jekyll/why-use-a-static-site-gener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lawlib.org/" TargetMode="External"/><Relationship Id="rId5" Type="http://schemas.openxmlformats.org/officeDocument/2006/relationships/hyperlink" Target="https://github.com/DCCouncil/dc-law-xml" TargetMode="External"/><Relationship Id="rId4" Type="http://schemas.openxmlformats.org/officeDocument/2006/relationships/hyperlink" Target="https://neilpatel.com/blog/loading-tim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sitegenerators.ne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2767-0447-471E-A1B9-3AC57F06A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cap="none" dirty="0"/>
              <a:t>Static websites in 2018?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9541D-1499-46F4-81D5-E3068AC00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Application on legislative branch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2E38-CF0B-4AF8-84BE-9E54DDE638CA}"/>
              </a:ext>
            </a:extLst>
          </p:cNvPr>
          <p:cNvSpPr txBox="1"/>
          <p:nvPr/>
        </p:nvSpPr>
        <p:spPr>
          <a:xfrm>
            <a:off x="7469840" y="4788949"/>
            <a:ext cx="297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Aleksandar Bo</a:t>
            </a:r>
            <a:r>
              <a:rPr lang="sr-Latn-RS" dirty="0">
                <a:hlinkClick r:id="rId2"/>
              </a:rPr>
              <a:t>šnjak</a:t>
            </a:r>
            <a:r>
              <a:rPr lang="sr-Latn-RS" dirty="0"/>
              <a:t> </a:t>
            </a:r>
          </a:p>
          <a:p>
            <a:r>
              <a:rPr lang="sr-Latn-RS" dirty="0">
                <a:hlinkClick r:id="rId3"/>
              </a:rPr>
              <a:t>Geeks On Tour</a:t>
            </a:r>
            <a:r>
              <a:rPr lang="sr-Latn-RS" dirty="0"/>
              <a:t>, </a:t>
            </a:r>
            <a:r>
              <a:rPr lang="en-US" dirty="0"/>
              <a:t>08/12/</a:t>
            </a:r>
            <a:r>
              <a:rPr lang="sr-Latn-RS" dirty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9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73C9-DCF4-4EA9-86B3-EA1CBA33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site generators</a:t>
            </a:r>
          </a:p>
        </p:txBody>
      </p:sp>
      <p:pic>
        <p:nvPicPr>
          <p:cNvPr id="10242" name="Picture 2" descr="https://cdn-images-1.medium.com/max/800/0*ClXfLBUCv5hs8-XR.png">
            <a:extLst>
              <a:ext uri="{FF2B5EF4-FFF2-40B4-BE49-F238E27FC236}">
                <a16:creationId xmlns:a16="http://schemas.microsoft.com/office/drawing/2014/main" id="{7A3DF1E4-65CD-4049-B9D0-9F1B27A9B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71700"/>
            <a:ext cx="7162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ABC32-A0FC-48F0-A2F8-8FCD5AD4D508}"/>
              </a:ext>
            </a:extLst>
          </p:cNvPr>
          <p:cNvSpPr txBox="1"/>
          <p:nvPr/>
        </p:nvSpPr>
        <p:spPr>
          <a:xfrm>
            <a:off x="4227616" y="5802868"/>
            <a:ext cx="443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view of static site generator </a:t>
            </a:r>
          </a:p>
        </p:txBody>
      </p:sp>
    </p:spTree>
    <p:extLst>
      <p:ext uri="{BB962C8B-B14F-4D97-AF65-F5344CB8AC3E}">
        <p14:creationId xmlns:p14="http://schemas.microsoft.com/office/powerpoint/2010/main" val="55802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78B5-AD6E-457C-A46C-84AD9C8F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60813"/>
          </a:xfrm>
        </p:spPr>
        <p:txBody>
          <a:bodyPr/>
          <a:lstStyle/>
          <a:p>
            <a:r>
              <a:rPr lang="en-US" dirty="0"/>
              <a:t>Static vs dynamic websites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D52A3-AB90-4F16-8ECC-5C4BA546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34657"/>
            <a:ext cx="4443984" cy="823912"/>
          </a:xfrm>
        </p:spPr>
        <p:txBody>
          <a:bodyPr/>
          <a:lstStyle/>
          <a:p>
            <a:r>
              <a:rPr lang="en-US" dirty="0"/>
              <a:t>static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A4B32-298A-4B8E-872A-39627D24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99000"/>
            <a:ext cx="4443984" cy="35327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performance</a:t>
            </a:r>
          </a:p>
          <a:p>
            <a:pPr lvl="1"/>
            <a:r>
              <a:rPr lang="en-US" b="1" dirty="0"/>
              <a:t>security</a:t>
            </a:r>
          </a:p>
          <a:p>
            <a:pPr lvl="1"/>
            <a:r>
              <a:rPr lang="en-US" b="1" dirty="0"/>
              <a:t>reliability</a:t>
            </a:r>
          </a:p>
          <a:p>
            <a:pPr lvl="1"/>
            <a:r>
              <a:rPr lang="en-US" dirty="0"/>
              <a:t>free </a:t>
            </a:r>
            <a:r>
              <a:rPr lang="en-US" b="1" dirty="0"/>
              <a:t>hosting</a:t>
            </a:r>
            <a:r>
              <a:rPr lang="en-US" dirty="0"/>
              <a:t> (usually GitHub, or similar)</a:t>
            </a:r>
          </a:p>
          <a:p>
            <a:pPr lvl="1"/>
            <a:r>
              <a:rPr lang="en-US" dirty="0"/>
              <a:t>simple</a:t>
            </a:r>
            <a:endParaRPr lang="en-US" b="1" dirty="0"/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technological advancements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losing interactivity with user (no profiles, favorites, suggestions etc.)</a:t>
            </a:r>
          </a:p>
          <a:p>
            <a:pPr lvl="1"/>
            <a:r>
              <a:rPr lang="en-US" dirty="0"/>
              <a:t>how long does it take to see the updated changes on the website? (generation time?)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7D676-6E26-4370-B2AB-5E77FA8B5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434657"/>
            <a:ext cx="4443984" cy="823912"/>
          </a:xfrm>
        </p:spPr>
        <p:txBody>
          <a:bodyPr/>
          <a:lstStyle/>
          <a:p>
            <a:r>
              <a:rPr lang="en-US" dirty="0"/>
              <a:t>dynamic website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6A3E2-E4D4-4512-8CE4-A42D2D30A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99000"/>
            <a:ext cx="4443984" cy="35327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user interactivity (content generated per user)</a:t>
            </a:r>
          </a:p>
          <a:p>
            <a:pPr lvl="1"/>
            <a:r>
              <a:rPr lang="en-US" dirty="0"/>
              <a:t>supports complex features like login, payment, real-time updates and many others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hosting</a:t>
            </a:r>
          </a:p>
          <a:p>
            <a:pPr lvl="1"/>
            <a:r>
              <a:rPr lang="en-US" dirty="0"/>
              <a:t>3th party dependencies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5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A00B-A48B-4F15-8F79-24E9D627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then, will generated static websites solve all our problems?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7C0B18-2535-4A41-99FD-69DAB80F32E8}"/>
              </a:ext>
            </a:extLst>
          </p:cNvPr>
          <p:cNvSpPr txBox="1">
            <a:spLocks/>
          </p:cNvSpPr>
          <p:nvPr/>
        </p:nvSpPr>
        <p:spPr>
          <a:xfrm>
            <a:off x="4892634" y="3200401"/>
            <a:ext cx="2802577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dirty="0"/>
              <a:t>NO!</a:t>
            </a:r>
          </a:p>
        </p:txBody>
      </p:sp>
      <p:pic>
        <p:nvPicPr>
          <p:cNvPr id="9218" name="Picture 2" descr="Image result for no!">
            <a:extLst>
              <a:ext uri="{FF2B5EF4-FFF2-40B4-BE49-F238E27FC236}">
                <a16:creationId xmlns:a16="http://schemas.microsoft.com/office/drawing/2014/main" id="{006ECE4B-C49C-47B5-9104-9537630D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3" b="98265" l="750" r="98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48" y="3111336"/>
            <a:ext cx="1373579" cy="122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2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39F0-B0EB-4992-9096-75376225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weapon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91F1-A716-40D6-A21C-BAD4D30A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2555"/>
            <a:ext cx="9601200" cy="43760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dynamic websites</a:t>
            </a:r>
          </a:p>
          <a:p>
            <a:pPr lvl="1"/>
            <a:r>
              <a:rPr lang="en-US" dirty="0"/>
              <a:t>if our system is part of </a:t>
            </a:r>
            <a:r>
              <a:rPr lang="en-US" b="1" dirty="0"/>
              <a:t>fast-changing category</a:t>
            </a:r>
            <a:r>
              <a:rPr lang="en-US" dirty="0"/>
              <a:t>, </a:t>
            </a:r>
            <a:r>
              <a:rPr lang="en-US" b="1" dirty="0"/>
              <a:t>where data is being updated in real-time</a:t>
            </a:r>
            <a:endParaRPr lang="en-US" dirty="0"/>
          </a:p>
          <a:p>
            <a:pPr lvl="1"/>
            <a:r>
              <a:rPr lang="en-US" dirty="0"/>
              <a:t>where page content depends on the current user</a:t>
            </a:r>
          </a:p>
          <a:p>
            <a:pPr lvl="1"/>
            <a:r>
              <a:rPr lang="en-US" dirty="0"/>
              <a:t>if there’s integration between multiple systems</a:t>
            </a:r>
          </a:p>
          <a:p>
            <a:pPr lvl="1"/>
            <a:r>
              <a:rPr lang="en-US" dirty="0"/>
              <a:t>and many others</a:t>
            </a:r>
          </a:p>
          <a:p>
            <a:r>
              <a:rPr lang="en-US" dirty="0"/>
              <a:t>static website</a:t>
            </a:r>
          </a:p>
          <a:p>
            <a:pPr lvl="1"/>
            <a:r>
              <a:rPr lang="en-US" dirty="0"/>
              <a:t>If our system is part of </a:t>
            </a:r>
            <a:r>
              <a:rPr lang="en-US" b="1" dirty="0"/>
              <a:t>slow-changing category</a:t>
            </a:r>
            <a:r>
              <a:rPr lang="en-US" dirty="0"/>
              <a:t>, where data is being updated from time to time</a:t>
            </a:r>
          </a:p>
          <a:p>
            <a:pPr lvl="2"/>
            <a:r>
              <a:rPr lang="en-US" dirty="0"/>
              <a:t>if we can store our data directly into static HTML pages, and update data periodically</a:t>
            </a:r>
          </a:p>
          <a:p>
            <a:pPr lvl="2"/>
            <a:r>
              <a:rPr lang="en-US" dirty="0"/>
              <a:t>an example:  adding a post to the blog, adding or amending new law, etc.</a:t>
            </a:r>
          </a:p>
          <a:p>
            <a:pPr lvl="1"/>
            <a:r>
              <a:rPr lang="en-US" dirty="0"/>
              <a:t>when </a:t>
            </a:r>
            <a:r>
              <a:rPr lang="en-US" b="1" dirty="0"/>
              <a:t>response time</a:t>
            </a:r>
            <a:r>
              <a:rPr lang="en-US" dirty="0"/>
              <a:t> is on top of our priorities, and we cannot afford time to read data from some source and use that data to generate proper response per request</a:t>
            </a:r>
          </a:p>
          <a:p>
            <a:pPr lvl="1"/>
            <a:r>
              <a:rPr lang="en-US" dirty="0"/>
              <a:t>when </a:t>
            </a:r>
            <a:r>
              <a:rPr lang="en-US" b="1" dirty="0"/>
              <a:t>security</a:t>
            </a:r>
            <a:r>
              <a:rPr lang="en-US" dirty="0"/>
              <a:t> is on top of our priorities, hacking static websites? sounds challenging at least</a:t>
            </a:r>
          </a:p>
        </p:txBody>
      </p:sp>
    </p:spTree>
    <p:extLst>
      <p:ext uri="{BB962C8B-B14F-4D97-AF65-F5344CB8AC3E}">
        <p14:creationId xmlns:p14="http://schemas.microsoft.com/office/powerpoint/2010/main" val="273020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638D-852C-4D8B-9DE3-13546ACE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7374"/>
          </a:xfrm>
        </p:spPr>
        <p:txBody>
          <a:bodyPr/>
          <a:lstStyle/>
          <a:p>
            <a:r>
              <a:rPr lang="en-US" dirty="0"/>
              <a:t>Facts about performance expectations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85902B-D5B7-4AED-B904-4B2499EA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73% of mobile internet users say that they’ve encountered a website that was too slow to load. </a:t>
            </a:r>
            <a:r>
              <a:rPr lang="en-US" dirty="0">
                <a:hlinkClick r:id="rId2"/>
              </a:rPr>
              <a:t>»tweet«</a:t>
            </a:r>
            <a:endParaRPr lang="en-US" dirty="0"/>
          </a:p>
          <a:p>
            <a:pPr fontAlgn="base"/>
            <a:r>
              <a:rPr lang="en-US" dirty="0"/>
              <a:t>51% of mobile internet users say that they’ve encountered a website that crashed, froze, or received an error. </a:t>
            </a:r>
            <a:r>
              <a:rPr lang="en-US" dirty="0">
                <a:hlinkClick r:id="rId3"/>
              </a:rPr>
              <a:t>»tweet«</a:t>
            </a:r>
            <a:endParaRPr lang="en-US" dirty="0"/>
          </a:p>
          <a:p>
            <a:pPr fontAlgn="base"/>
            <a:r>
              <a:rPr lang="en-US" dirty="0"/>
              <a:t>38% of mobile internet users say that they’ve encountered a website that wasn’t available. </a:t>
            </a:r>
            <a:r>
              <a:rPr lang="en-US" dirty="0">
                <a:hlinkClick r:id="rId4"/>
              </a:rPr>
              <a:t>»tweet«</a:t>
            </a:r>
            <a:endParaRPr lang="en-US" dirty="0"/>
          </a:p>
          <a:p>
            <a:pPr fontAlgn="base"/>
            <a:r>
              <a:rPr lang="en-US" dirty="0"/>
              <a:t>47% of consumers expect a web page to load in 2 seconds or less. </a:t>
            </a:r>
            <a:r>
              <a:rPr lang="en-US" dirty="0">
                <a:hlinkClick r:id="rId5"/>
              </a:rPr>
              <a:t>»tweet«</a:t>
            </a:r>
            <a:endParaRPr lang="en-US" dirty="0"/>
          </a:p>
          <a:p>
            <a:pPr fontAlgn="base"/>
            <a:r>
              <a:rPr lang="en-US" dirty="0"/>
              <a:t>40% of people abandon a website that takes more than 3 seconds to load. </a:t>
            </a:r>
            <a:r>
              <a:rPr lang="en-US" dirty="0">
                <a:hlinkClick r:id="rId6"/>
              </a:rPr>
              <a:t>»tweet«</a:t>
            </a:r>
            <a:endParaRPr lang="en-US" dirty="0"/>
          </a:p>
          <a:p>
            <a:pPr fontAlgn="base"/>
            <a:r>
              <a:rPr lang="en-US" dirty="0"/>
              <a:t>A 1 second delay in page response can result in a 7% reduction in conversions. </a:t>
            </a:r>
            <a:r>
              <a:rPr lang="en-US" dirty="0">
                <a:hlinkClick r:id="rId7"/>
              </a:rPr>
              <a:t>»tweet«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5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A717-DFB1-46A5-B0A3-F8E49594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xml-based static website generator for legislation use - intro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CB03-8D73-488A-BDCF-2E9429650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416140" cy="3581400"/>
          </a:xfrm>
        </p:spPr>
        <p:txBody>
          <a:bodyPr/>
          <a:lstStyle/>
          <a:p>
            <a:r>
              <a:rPr lang="en-US" dirty="0"/>
              <a:t>Laws, ordinances, regulations and statutes data is always provided in a document form</a:t>
            </a:r>
          </a:p>
          <a:p>
            <a:r>
              <a:rPr lang="en-US" dirty="0"/>
              <a:t>Since user input is document oriented, for data manipulation and control, we’ll use XML technologies</a:t>
            </a:r>
          </a:p>
          <a:p>
            <a:r>
              <a:rPr lang="en-US" dirty="0"/>
              <a:t>Many governments offer XML version of the laws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D764B-08BD-41A3-9744-20E9D9A9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76" y="4263349"/>
            <a:ext cx="1807337" cy="2170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FD79D-7280-47A0-A979-AA6166C99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94"/>
          <a:stretch/>
        </p:blipFill>
        <p:spPr>
          <a:xfrm>
            <a:off x="7261761" y="4449998"/>
            <a:ext cx="1807337" cy="198360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05EF473-D48D-41BB-B175-171D90A88E24}"/>
              </a:ext>
            </a:extLst>
          </p:cNvPr>
          <p:cNvSpPr/>
          <p:nvPr/>
        </p:nvSpPr>
        <p:spPr>
          <a:xfrm>
            <a:off x="5848597" y="5085220"/>
            <a:ext cx="1045029" cy="665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AA21C-0FB0-4AA3-915B-DA4E81167F19}"/>
              </a:ext>
            </a:extLst>
          </p:cNvPr>
          <p:cNvSpPr txBox="1"/>
          <p:nvPr/>
        </p:nvSpPr>
        <p:spPr>
          <a:xfrm>
            <a:off x="3870104" y="6433605"/>
            <a:ext cx="49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Representation of  legal docs as XML documents</a:t>
            </a:r>
          </a:p>
        </p:txBody>
      </p:sp>
    </p:spTree>
    <p:extLst>
      <p:ext uri="{BB962C8B-B14F-4D97-AF65-F5344CB8AC3E}">
        <p14:creationId xmlns:p14="http://schemas.microsoft.com/office/powerpoint/2010/main" val="258475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CE0D-CBFF-4513-8A60-1A421103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xml-based static website generator –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7DFF-7DAE-400C-93C7-37657F4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input</a:t>
            </a:r>
          </a:p>
          <a:p>
            <a:pPr lvl="1"/>
            <a:r>
              <a:rPr lang="en-US" dirty="0"/>
              <a:t>XML documents</a:t>
            </a:r>
          </a:p>
          <a:p>
            <a:r>
              <a:rPr lang="en-US" dirty="0"/>
              <a:t>Generator development platform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Template language</a:t>
            </a:r>
          </a:p>
          <a:p>
            <a:pPr lvl="1"/>
            <a:r>
              <a:rPr lang="en-US" dirty="0"/>
              <a:t>XSLT</a:t>
            </a:r>
          </a:p>
          <a:p>
            <a:r>
              <a:rPr lang="en-US" dirty="0"/>
              <a:t> Output</a:t>
            </a:r>
          </a:p>
          <a:p>
            <a:pPr lvl="1"/>
            <a:r>
              <a:rPr lang="en-US" dirty="0"/>
              <a:t>HTML – generated as result of the XSLT transformation</a:t>
            </a:r>
          </a:p>
          <a:p>
            <a:pPr lvl="1"/>
            <a:r>
              <a:rPr lang="en-US" dirty="0"/>
              <a:t>CSS – predefined assets used by generated HTML</a:t>
            </a:r>
          </a:p>
          <a:p>
            <a:pPr lvl="1"/>
            <a:r>
              <a:rPr lang="en-US" dirty="0"/>
              <a:t>JS – predefined JavaScript snippets that will be used by HTML pages to support some user-interactivity features</a:t>
            </a:r>
          </a:p>
        </p:txBody>
      </p:sp>
    </p:spTree>
    <p:extLst>
      <p:ext uri="{BB962C8B-B14F-4D97-AF65-F5344CB8AC3E}">
        <p14:creationId xmlns:p14="http://schemas.microsoft.com/office/powerpoint/2010/main" val="244692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F95512F-1A45-477E-9B1D-4988958DCD18}"/>
              </a:ext>
            </a:extLst>
          </p:cNvPr>
          <p:cNvSpPr/>
          <p:nvPr/>
        </p:nvSpPr>
        <p:spPr>
          <a:xfrm>
            <a:off x="4999513" y="1894119"/>
            <a:ext cx="5820888" cy="44859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F23D3-F385-46B3-A379-E3B0FA01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xml-based static website generator -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53E1F-C550-4868-BD06-1B859AD54CCA}"/>
              </a:ext>
            </a:extLst>
          </p:cNvPr>
          <p:cNvSpPr/>
          <p:nvPr/>
        </p:nvSpPr>
        <p:spPr>
          <a:xfrm>
            <a:off x="1698171" y="3230093"/>
            <a:ext cx="128847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RTF Documents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10DA3-17C8-4799-8BC3-39AEF3EB0331}"/>
              </a:ext>
            </a:extLst>
          </p:cNvPr>
          <p:cNvSpPr/>
          <p:nvPr/>
        </p:nvSpPr>
        <p:spPr>
          <a:xfrm>
            <a:off x="3479470" y="3230093"/>
            <a:ext cx="128847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009F3-8E71-41E1-B40B-1AE956D55EBC}"/>
              </a:ext>
            </a:extLst>
          </p:cNvPr>
          <p:cNvSpPr/>
          <p:nvPr/>
        </p:nvSpPr>
        <p:spPr>
          <a:xfrm>
            <a:off x="5254832" y="3230093"/>
            <a:ext cx="128847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5BC6C-EA25-4B97-8BD7-CA8225F58DC7}"/>
              </a:ext>
            </a:extLst>
          </p:cNvPr>
          <p:cNvSpPr txBox="1"/>
          <p:nvPr/>
        </p:nvSpPr>
        <p:spPr>
          <a:xfrm>
            <a:off x="1816924" y="2860761"/>
            <a:ext cx="116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law docs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1D86-CE61-4CF9-AA37-3F347C3CAE5F}"/>
              </a:ext>
            </a:extLst>
          </p:cNvPr>
          <p:cNvSpPr txBox="1"/>
          <p:nvPr/>
        </p:nvSpPr>
        <p:spPr>
          <a:xfrm>
            <a:off x="5297876" y="2946118"/>
            <a:ext cx="116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prepared input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0A3997-3DF8-4185-A063-63B58715D580}"/>
              </a:ext>
            </a:extLst>
          </p:cNvPr>
          <p:cNvSpPr/>
          <p:nvPr/>
        </p:nvSpPr>
        <p:spPr>
          <a:xfrm>
            <a:off x="2986643" y="3586353"/>
            <a:ext cx="492827" cy="13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21D2B25-898F-4824-8D6A-BF561A51B0C5}"/>
              </a:ext>
            </a:extLst>
          </p:cNvPr>
          <p:cNvSpPr/>
          <p:nvPr/>
        </p:nvSpPr>
        <p:spPr>
          <a:xfrm>
            <a:off x="4762006" y="3586352"/>
            <a:ext cx="492827" cy="13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786A8D-7D37-41F0-A6CB-5231DAF6A915}"/>
              </a:ext>
            </a:extLst>
          </p:cNvPr>
          <p:cNvSpPr/>
          <p:nvPr/>
        </p:nvSpPr>
        <p:spPr>
          <a:xfrm>
            <a:off x="7024260" y="3230093"/>
            <a:ext cx="128847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manipulation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E2A61F-01C2-4F14-86F8-56C47E0BA992}"/>
              </a:ext>
            </a:extLst>
          </p:cNvPr>
          <p:cNvSpPr/>
          <p:nvPr/>
        </p:nvSpPr>
        <p:spPr>
          <a:xfrm>
            <a:off x="6537369" y="3577444"/>
            <a:ext cx="492827" cy="13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D8B76193-A50D-42B1-B172-8BD1D1CC883C}"/>
              </a:ext>
            </a:extLst>
          </p:cNvPr>
          <p:cNvSpPr/>
          <p:nvPr/>
        </p:nvSpPr>
        <p:spPr>
          <a:xfrm>
            <a:off x="6783782" y="2267761"/>
            <a:ext cx="961899" cy="473815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editing</a:t>
            </a: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5F1EBA34-9573-4BEE-949E-ABFE08E85E3C}"/>
              </a:ext>
            </a:extLst>
          </p:cNvPr>
          <p:cNvSpPr/>
          <p:nvPr/>
        </p:nvSpPr>
        <p:spPr>
          <a:xfrm>
            <a:off x="7916392" y="2267761"/>
            <a:ext cx="961899" cy="473815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Creating new data based on existing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E9F8E761-183B-457A-97B3-340151A1B975}"/>
              </a:ext>
            </a:extLst>
          </p:cNvPr>
          <p:cNvSpPr/>
          <p:nvPr/>
        </p:nvSpPr>
        <p:spPr>
          <a:xfrm>
            <a:off x="9034160" y="2860761"/>
            <a:ext cx="961899" cy="473815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validation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1A3AA9-F908-4EFF-8014-4164FB0B64DC}"/>
              </a:ext>
            </a:extLst>
          </p:cNvPr>
          <p:cNvCxnSpPr>
            <a:stCxn id="11" idx="0"/>
            <a:endCxn id="14" idx="1"/>
          </p:cNvCxnSpPr>
          <p:nvPr/>
        </p:nvCxnSpPr>
        <p:spPr>
          <a:xfrm flipH="1" flipV="1">
            <a:off x="7264732" y="2741576"/>
            <a:ext cx="403764" cy="48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8EF28-5845-41BE-A23A-0FB32117D88E}"/>
              </a:ext>
            </a:extLst>
          </p:cNvPr>
          <p:cNvCxnSpPr>
            <a:endCxn id="15" idx="1"/>
          </p:cNvCxnSpPr>
          <p:nvPr/>
        </p:nvCxnSpPr>
        <p:spPr>
          <a:xfrm flipV="1">
            <a:off x="8045532" y="2741576"/>
            <a:ext cx="351810" cy="48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B3FBC6-800C-4186-94E4-BE108EFC420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312732" y="3097669"/>
            <a:ext cx="721428" cy="36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59B7D79-C2C2-46C4-AE02-AF3B00E800DA}"/>
              </a:ext>
            </a:extLst>
          </p:cNvPr>
          <p:cNvSpPr/>
          <p:nvPr/>
        </p:nvSpPr>
        <p:spPr>
          <a:xfrm>
            <a:off x="8722432" y="4293692"/>
            <a:ext cx="128847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XSLT</a:t>
            </a:r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39A3957-93FA-4E56-9282-C3E113B8F79D}"/>
              </a:ext>
            </a:extLst>
          </p:cNvPr>
          <p:cNvSpPr/>
          <p:nvPr/>
        </p:nvSpPr>
        <p:spPr>
          <a:xfrm rot="1384671">
            <a:off x="8258179" y="4126518"/>
            <a:ext cx="492827" cy="13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34299A-6B05-4504-88E6-778694C9ABCC}"/>
              </a:ext>
            </a:extLst>
          </p:cNvPr>
          <p:cNvSpPr txBox="1"/>
          <p:nvPr/>
        </p:nvSpPr>
        <p:spPr>
          <a:xfrm>
            <a:off x="8673446" y="5186241"/>
            <a:ext cx="1836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generator theme</a:t>
            </a:r>
          </a:p>
          <a:p>
            <a:r>
              <a:rPr lang="en-US" sz="1200" b="1" dirty="0"/>
              <a:t>covers HTML document structure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54BEC8-0DE7-449D-8A04-3D140A31DF5F}"/>
              </a:ext>
            </a:extLst>
          </p:cNvPr>
          <p:cNvSpPr txBox="1"/>
          <p:nvPr/>
        </p:nvSpPr>
        <p:spPr>
          <a:xfrm>
            <a:off x="7264731" y="6041193"/>
            <a:ext cx="38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xml-based static website generator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57EF0-490A-434A-918A-D426B546BB91}"/>
              </a:ext>
            </a:extLst>
          </p:cNvPr>
          <p:cNvSpPr/>
          <p:nvPr/>
        </p:nvSpPr>
        <p:spPr>
          <a:xfrm>
            <a:off x="5250380" y="4635837"/>
            <a:ext cx="128847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website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C125F37-8649-42DE-81A4-C321DF80AED2}"/>
              </a:ext>
            </a:extLst>
          </p:cNvPr>
          <p:cNvSpPr/>
          <p:nvPr/>
        </p:nvSpPr>
        <p:spPr>
          <a:xfrm rot="16200000">
            <a:off x="7401300" y="4862284"/>
            <a:ext cx="492827" cy="13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AFEFF-C5C8-4135-8B4A-EA201C983746}"/>
              </a:ext>
            </a:extLst>
          </p:cNvPr>
          <p:cNvSpPr/>
          <p:nvPr/>
        </p:nvSpPr>
        <p:spPr>
          <a:xfrm>
            <a:off x="7030196" y="5087840"/>
            <a:ext cx="128847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CSS/JS generator theme</a:t>
            </a:r>
            <a:endParaRPr lang="en-US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9047B3D-F353-4FDB-82B0-4D9124FE226C}"/>
              </a:ext>
            </a:extLst>
          </p:cNvPr>
          <p:cNvSpPr/>
          <p:nvPr/>
        </p:nvSpPr>
        <p:spPr>
          <a:xfrm rot="10800000">
            <a:off x="6538851" y="4649529"/>
            <a:ext cx="2190999" cy="13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1C503E-CEE5-4E7C-9733-850FA86794E0}"/>
              </a:ext>
            </a:extLst>
          </p:cNvPr>
          <p:cNvSpPr txBox="1"/>
          <p:nvPr/>
        </p:nvSpPr>
        <p:spPr>
          <a:xfrm>
            <a:off x="6707339" y="4422667"/>
            <a:ext cx="192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copying all output assets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7B4D29-75F0-423F-B062-DA0E782D41C1}"/>
              </a:ext>
            </a:extLst>
          </p:cNvPr>
          <p:cNvSpPr txBox="1"/>
          <p:nvPr/>
        </p:nvSpPr>
        <p:spPr>
          <a:xfrm>
            <a:off x="3093064" y="6428625"/>
            <a:ext cx="615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architecture of xml-based static website generator</a:t>
            </a:r>
          </a:p>
        </p:txBody>
      </p:sp>
    </p:spTree>
    <p:extLst>
      <p:ext uri="{BB962C8B-B14F-4D97-AF65-F5344CB8AC3E}">
        <p14:creationId xmlns:p14="http://schemas.microsoft.com/office/powerpoint/2010/main" val="2074070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19DA-EC38-4875-A1AE-8DD1E098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5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768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19DA-EC38-4875-A1AE-8DD1E098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912" y="215024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you.</a:t>
            </a:r>
          </a:p>
        </p:txBody>
      </p:sp>
      <p:pic>
        <p:nvPicPr>
          <p:cNvPr id="12290" name="Picture 2" descr="Image result for github icon">
            <a:extLst>
              <a:ext uri="{FF2B5EF4-FFF2-40B4-BE49-F238E27FC236}">
                <a16:creationId xmlns:a16="http://schemas.microsoft.com/office/drawing/2014/main" id="{54DF1A79-92E5-4BE7-802C-3EA147BC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431" y="3672531"/>
            <a:ext cx="880794" cy="88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3B259F3B-1A05-44F7-8AEC-FD4EFEBD6DCC}"/>
              </a:ext>
            </a:extLst>
          </p:cNvPr>
          <p:cNvSpPr txBox="1"/>
          <p:nvPr/>
        </p:nvSpPr>
        <p:spPr>
          <a:xfrm>
            <a:off x="8157399" y="4528157"/>
            <a:ext cx="32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github.com/</a:t>
            </a:r>
            <a:r>
              <a:rPr lang="en-US" dirty="0" err="1"/>
              <a:t>aleksandarbos</a:t>
            </a:r>
            <a:endParaRPr lang="en-US" dirty="0"/>
          </a:p>
        </p:txBody>
      </p:sp>
      <p:pic>
        <p:nvPicPr>
          <p:cNvPr id="12292" name="Picture 4" descr="Image result for linked in logo">
            <a:extLst>
              <a:ext uri="{FF2B5EF4-FFF2-40B4-BE49-F238E27FC236}">
                <a16:creationId xmlns:a16="http://schemas.microsoft.com/office/drawing/2014/main" id="{716E6452-6360-447F-BED8-43C749F38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44" y="3895175"/>
            <a:ext cx="616031" cy="6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hlinkClick r:id="rId6"/>
            <a:extLst>
              <a:ext uri="{FF2B5EF4-FFF2-40B4-BE49-F238E27FC236}">
                <a16:creationId xmlns:a16="http://schemas.microsoft.com/office/drawing/2014/main" id="{EB290302-84A8-4F99-8667-0E89102E5808}"/>
              </a:ext>
            </a:extLst>
          </p:cNvPr>
          <p:cNvSpPr/>
          <p:nvPr/>
        </p:nvSpPr>
        <p:spPr>
          <a:xfrm>
            <a:off x="1101703" y="4561893"/>
            <a:ext cx="4691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linkedin.com/in/</a:t>
            </a:r>
            <a:r>
              <a:rPr lang="en-US" sz="1100" dirty="0"/>
              <a:t>aleksandar-bosnjak-812956101/</a:t>
            </a:r>
          </a:p>
        </p:txBody>
      </p:sp>
      <p:pic>
        <p:nvPicPr>
          <p:cNvPr id="12294" name="Picture 6" descr="Image result for gmail logo">
            <a:extLst>
              <a:ext uri="{FF2B5EF4-FFF2-40B4-BE49-F238E27FC236}">
                <a16:creationId xmlns:a16="http://schemas.microsoft.com/office/drawing/2014/main" id="{9E8216E4-A8D0-45A4-BCB4-71C3719D4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74" y="3843896"/>
            <a:ext cx="656066" cy="6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8"/>
            <a:extLst>
              <a:ext uri="{FF2B5EF4-FFF2-40B4-BE49-F238E27FC236}">
                <a16:creationId xmlns:a16="http://schemas.microsoft.com/office/drawing/2014/main" id="{0C115EA9-80E7-4E7F-A760-D3182ECA46D0}"/>
              </a:ext>
            </a:extLst>
          </p:cNvPr>
          <p:cNvSpPr txBox="1"/>
          <p:nvPr/>
        </p:nvSpPr>
        <p:spPr>
          <a:xfrm>
            <a:off x="4661065" y="4553325"/>
            <a:ext cx="425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aleksandarbos.ns</a:t>
            </a:r>
            <a:r>
              <a:rPr lang="en-US" sz="1400" dirty="0"/>
              <a:t>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16D8-B028-4F69-B7F5-D43D86A8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B6C-3DEC-4B22-8D26-024FE5EB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for 2 years as teaching assistant on Faculty of Technical Sciences, University of Novi Sad </a:t>
            </a:r>
          </a:p>
          <a:p>
            <a:r>
              <a:rPr lang="en-US" dirty="0"/>
              <a:t>First year of PhD studies</a:t>
            </a:r>
            <a:r>
              <a:rPr lang="sr-Latn-RS" dirty="0"/>
              <a:t>, probably </a:t>
            </a:r>
            <a:r>
              <a:rPr lang="en-US" dirty="0"/>
              <a:t>will be </a:t>
            </a:r>
            <a:r>
              <a:rPr lang="sr-Latn-RS" dirty="0"/>
              <a:t>forever</a:t>
            </a:r>
            <a:r>
              <a:rPr lang="en-US" dirty="0"/>
              <a:t>…</a:t>
            </a:r>
          </a:p>
          <a:p>
            <a:r>
              <a:rPr lang="sr-Latn-RS" dirty="0"/>
              <a:t>Proud</a:t>
            </a:r>
            <a:r>
              <a:rPr lang="en-US" dirty="0"/>
              <a:t> </a:t>
            </a:r>
            <a:r>
              <a:rPr lang="sr-Latn-RS" dirty="0"/>
              <a:t>member of </a:t>
            </a:r>
            <a:r>
              <a:rPr lang="sr-Latn-RS" dirty="0">
                <a:hlinkClick r:id="rId2"/>
              </a:rPr>
              <a:t>Open Law Library</a:t>
            </a:r>
            <a:r>
              <a:rPr lang="sr-Latn-RS" dirty="0"/>
              <a:t> crew, trying to </a:t>
            </a:r>
            <a:r>
              <a:rPr lang="sr-Latn-RS" b="1" dirty="0"/>
              <a:t>make law accessible to anyone, for free !</a:t>
            </a:r>
          </a:p>
          <a:p>
            <a:r>
              <a:rPr lang="sr-Latn-RS" dirty="0"/>
              <a:t>Mostly intrested in </a:t>
            </a:r>
            <a:r>
              <a:rPr lang="en-US" dirty="0"/>
              <a:t>code</a:t>
            </a:r>
            <a:r>
              <a:rPr lang="sr-Latn-RS" dirty="0"/>
              <a:t> generators, and web technologies</a:t>
            </a:r>
            <a:endParaRPr lang="en-US" dirty="0"/>
          </a:p>
        </p:txBody>
      </p:sp>
      <p:pic>
        <p:nvPicPr>
          <p:cNvPr id="6146" name="Picture 2" descr="Image result for sloth clipart">
            <a:extLst>
              <a:ext uri="{FF2B5EF4-FFF2-40B4-BE49-F238E27FC236}">
                <a16:creationId xmlns:a16="http://schemas.microsoft.com/office/drawing/2014/main" id="{767776F7-FBE5-405D-A4CC-BAE94180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0" b="9937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850" y="4557650"/>
            <a:ext cx="23431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189C1-7AE3-4A9C-AB54-BAB63F73EF8C}"/>
              </a:ext>
            </a:extLst>
          </p:cNvPr>
          <p:cNvSpPr txBox="1"/>
          <p:nvPr/>
        </p:nvSpPr>
        <p:spPr>
          <a:xfrm>
            <a:off x="10203996" y="6143995"/>
            <a:ext cx="1775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created presentation last night</a:t>
            </a:r>
          </a:p>
        </p:txBody>
      </p:sp>
    </p:spTree>
    <p:extLst>
      <p:ext uri="{BB962C8B-B14F-4D97-AF65-F5344CB8AC3E}">
        <p14:creationId xmlns:p14="http://schemas.microsoft.com/office/powerpoint/2010/main" val="206937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DFE3-5719-49A3-9831-36CEE20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F0E7-DFAF-4969-B820-186540E4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104" y="1490353"/>
            <a:ext cx="9601200" cy="4815443"/>
          </a:xfrm>
        </p:spPr>
        <p:txBody>
          <a:bodyPr>
            <a:normAutofit/>
          </a:bodyPr>
          <a:lstStyle/>
          <a:p>
            <a:r>
              <a:rPr lang="en-US" dirty="0"/>
              <a:t>Evolution of web technologies (</a:t>
            </a:r>
            <a:r>
              <a:rPr lang="en-US" dirty="0">
                <a:hlinkClick r:id="rId2"/>
              </a:rPr>
              <a:t>http://justmobiledev.com/evolution-of-web-service-architectures/</a:t>
            </a:r>
            <a:r>
              <a:rPr lang="en-US" dirty="0"/>
              <a:t>)</a:t>
            </a:r>
          </a:p>
          <a:p>
            <a:r>
              <a:rPr lang="en-US" dirty="0"/>
              <a:t>Basic static website functionalities (</a:t>
            </a:r>
            <a:r>
              <a:rPr lang="en-US" dirty="0">
                <a:hlinkClick r:id="rId3"/>
              </a:rPr>
              <a:t>https://www.search3w.com/hello-world-2/</a:t>
            </a:r>
            <a:r>
              <a:rPr lang="en-US" dirty="0"/>
              <a:t>)</a:t>
            </a:r>
          </a:p>
          <a:p>
            <a:r>
              <a:rPr lang="en-US" dirty="0"/>
              <a:t>Static and dynamic websites (</a:t>
            </a:r>
            <a:r>
              <a:rPr lang="en-US" dirty="0">
                <a:hlinkClick r:id="rId4"/>
              </a:rPr>
              <a:t>http://www.learnwebskill.com/guide/static-website-dynamic-website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http://softcybernet.blogspot.com/2015/07/static-vs-dynamic-websites.html</a:t>
            </a:r>
            <a:r>
              <a:rPr lang="en-US" dirty="0"/>
              <a:t>)</a:t>
            </a:r>
          </a:p>
          <a:p>
            <a:r>
              <a:rPr lang="en-US" dirty="0"/>
              <a:t>Do I need static website generator (</a:t>
            </a:r>
            <a:r>
              <a:rPr lang="en-US" dirty="0">
                <a:hlinkClick r:id="rId6"/>
              </a:rPr>
              <a:t>https://blog.zipboard.co/do-i-need-a-static-site-generator-dd6f7e7e9e41</a:t>
            </a:r>
            <a:r>
              <a:rPr lang="en-US" dirty="0"/>
              <a:t>)</a:t>
            </a:r>
          </a:p>
          <a:p>
            <a:r>
              <a:rPr lang="en-US" dirty="0"/>
              <a:t>How to start with static websites (</a:t>
            </a:r>
            <a:r>
              <a:rPr lang="en-US" dirty="0">
                <a:hlinkClick r:id="rId7"/>
              </a:rPr>
              <a:t>https://blog.zipboard.co/how-to-start-with-static-sites-807b8ddfecc</a:t>
            </a:r>
            <a:r>
              <a:rPr lang="en-US" dirty="0"/>
              <a:t>)</a:t>
            </a:r>
          </a:p>
          <a:p>
            <a:r>
              <a:rPr lang="en-US" dirty="0"/>
              <a:t>6 reasons why you should go for static website (</a:t>
            </a:r>
            <a:r>
              <a:rPr lang="en-US" dirty="0">
                <a:hlinkClick r:id="rId8"/>
              </a:rPr>
              <a:t>https://dzone.com/articles/6-reasons-why-you-should-go-for-a-static-website</a:t>
            </a:r>
            <a:r>
              <a:rPr lang="en-US" dirty="0"/>
              <a:t>)</a:t>
            </a:r>
          </a:p>
          <a:p>
            <a:r>
              <a:rPr lang="en-US" dirty="0"/>
              <a:t>Static site generator (</a:t>
            </a:r>
            <a:r>
              <a:rPr lang="en-US" dirty="0">
                <a:hlinkClick r:id="rId9"/>
              </a:rPr>
              <a:t>https://www.keycdn.com/support/static-site-generator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88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DFE3-5719-49A3-9831-36CEE20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F0E7-DFAF-4969-B820-186540E4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104" y="1490353"/>
            <a:ext cx="9601200" cy="4815443"/>
          </a:xfrm>
        </p:spPr>
        <p:txBody>
          <a:bodyPr>
            <a:normAutofit/>
          </a:bodyPr>
          <a:lstStyle/>
          <a:p>
            <a:r>
              <a:rPr lang="en-US" dirty="0"/>
              <a:t>Why use a static generator (</a:t>
            </a:r>
            <a:r>
              <a:rPr lang="en-US" dirty="0">
                <a:hlinkClick r:id="rId2"/>
              </a:rPr>
              <a:t>https://learn.cloudcannon.com/jekyll/why-use-a-static-site-generator/</a:t>
            </a:r>
            <a:r>
              <a:rPr lang="en-US" dirty="0"/>
              <a:t>)</a:t>
            </a:r>
          </a:p>
          <a:p>
            <a:r>
              <a:rPr lang="en-US" dirty="0"/>
              <a:t>Do I need static generator? (</a:t>
            </a:r>
            <a:r>
              <a:rPr lang="en-US" dirty="0">
                <a:hlinkClick r:id="rId3"/>
              </a:rPr>
              <a:t>https://blog.zipboard.co/do-i-need-a-static-site-generator-dd6f7e7e9e41</a:t>
            </a:r>
            <a:r>
              <a:rPr lang="en-US" dirty="0"/>
              <a:t>)</a:t>
            </a:r>
          </a:p>
          <a:p>
            <a:r>
              <a:rPr lang="en-US" dirty="0"/>
              <a:t>Loading time expectations (</a:t>
            </a:r>
            <a:r>
              <a:rPr lang="en-US" dirty="0">
                <a:hlinkClick r:id="rId4"/>
              </a:rPr>
              <a:t>https://neilpatel.com/blog/loading-time/</a:t>
            </a:r>
            <a:r>
              <a:rPr lang="en-US" dirty="0"/>
              <a:t>)</a:t>
            </a:r>
          </a:p>
          <a:p>
            <a:r>
              <a:rPr lang="en-US" dirty="0"/>
              <a:t>Official Code of the DC Council (</a:t>
            </a:r>
            <a:r>
              <a:rPr lang="en-US" dirty="0">
                <a:hlinkClick r:id="rId5"/>
              </a:rPr>
              <a:t>https://github.com/DCCouncil/dc-law-xml</a:t>
            </a:r>
            <a:r>
              <a:rPr lang="en-US" dirty="0"/>
              <a:t>)</a:t>
            </a:r>
          </a:p>
          <a:p>
            <a:r>
              <a:rPr lang="en-US" dirty="0"/>
              <a:t>Open Law Library (</a:t>
            </a:r>
            <a:r>
              <a:rPr lang="en-US" dirty="0">
                <a:hlinkClick r:id="rId6"/>
              </a:rPr>
              <a:t>http://openlawlib.org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0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176B-B5C6-4125-B63E-5E24CC9F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web technologies</a:t>
            </a:r>
          </a:p>
        </p:txBody>
      </p:sp>
      <p:pic>
        <p:nvPicPr>
          <p:cNvPr id="1026" name="Picture 2" descr="Image result for static dynamic website evolution">
            <a:extLst>
              <a:ext uri="{FF2B5EF4-FFF2-40B4-BE49-F238E27FC236}">
                <a16:creationId xmlns:a16="http://schemas.microsoft.com/office/drawing/2014/main" id="{61968D56-15A5-4A3C-874A-E485C74F6C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553" y="1732808"/>
            <a:ext cx="6451294" cy="448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C0825-05C6-4263-BDAE-482AE3EE0988}"/>
              </a:ext>
            </a:extLst>
          </p:cNvPr>
          <p:cNvSpPr txBox="1"/>
          <p:nvPr/>
        </p:nvSpPr>
        <p:spPr>
          <a:xfrm>
            <a:off x="4390901" y="6265253"/>
            <a:ext cx="595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Quick overview of web technology evolution</a:t>
            </a:r>
          </a:p>
        </p:txBody>
      </p:sp>
    </p:spTree>
    <p:extLst>
      <p:ext uri="{BB962C8B-B14F-4D97-AF65-F5344CB8AC3E}">
        <p14:creationId xmlns:p14="http://schemas.microsoft.com/office/powerpoint/2010/main" val="280811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6706CB1-6895-411A-8BFE-A01B15C66807}"/>
              </a:ext>
            </a:extLst>
          </p:cNvPr>
          <p:cNvSpPr/>
          <p:nvPr/>
        </p:nvSpPr>
        <p:spPr>
          <a:xfrm>
            <a:off x="1555668" y="1359725"/>
            <a:ext cx="2933205" cy="2078181"/>
          </a:xfrm>
          <a:custGeom>
            <a:avLst/>
            <a:gdLst>
              <a:gd name="connsiteX0" fmla="*/ 83127 w 2933205"/>
              <a:gd name="connsiteY0" fmla="*/ 1068779 h 2078181"/>
              <a:gd name="connsiteX1" fmla="*/ 53438 w 2933205"/>
              <a:gd name="connsiteY1" fmla="*/ 1080654 h 2078181"/>
              <a:gd name="connsiteX2" fmla="*/ 41563 w 2933205"/>
              <a:gd name="connsiteY2" fmla="*/ 1098467 h 2078181"/>
              <a:gd name="connsiteX3" fmla="*/ 23750 w 2933205"/>
              <a:gd name="connsiteY3" fmla="*/ 1122218 h 2078181"/>
              <a:gd name="connsiteX4" fmla="*/ 17813 w 2933205"/>
              <a:gd name="connsiteY4" fmla="*/ 1151906 h 2078181"/>
              <a:gd name="connsiteX5" fmla="*/ 5937 w 2933205"/>
              <a:gd name="connsiteY5" fmla="*/ 1181594 h 2078181"/>
              <a:gd name="connsiteX6" fmla="*/ 0 w 2933205"/>
              <a:gd name="connsiteY6" fmla="*/ 1199407 h 2078181"/>
              <a:gd name="connsiteX7" fmla="*/ 5937 w 2933205"/>
              <a:gd name="connsiteY7" fmla="*/ 1430976 h 2078181"/>
              <a:gd name="connsiteX8" fmla="*/ 11875 w 2933205"/>
              <a:gd name="connsiteY8" fmla="*/ 1490353 h 2078181"/>
              <a:gd name="connsiteX9" fmla="*/ 23750 w 2933205"/>
              <a:gd name="connsiteY9" fmla="*/ 1520041 h 2078181"/>
              <a:gd name="connsiteX10" fmla="*/ 41563 w 2933205"/>
              <a:gd name="connsiteY10" fmla="*/ 1561605 h 2078181"/>
              <a:gd name="connsiteX11" fmla="*/ 59376 w 2933205"/>
              <a:gd name="connsiteY11" fmla="*/ 1609106 h 2078181"/>
              <a:gd name="connsiteX12" fmla="*/ 83127 w 2933205"/>
              <a:gd name="connsiteY12" fmla="*/ 1668483 h 2078181"/>
              <a:gd name="connsiteX13" fmla="*/ 95002 w 2933205"/>
              <a:gd name="connsiteY13" fmla="*/ 1686296 h 2078181"/>
              <a:gd name="connsiteX14" fmla="*/ 100940 w 2933205"/>
              <a:gd name="connsiteY14" fmla="*/ 1710046 h 2078181"/>
              <a:gd name="connsiteX15" fmla="*/ 118753 w 2933205"/>
              <a:gd name="connsiteY15" fmla="*/ 1727859 h 2078181"/>
              <a:gd name="connsiteX16" fmla="*/ 148441 w 2933205"/>
              <a:gd name="connsiteY16" fmla="*/ 1775361 h 2078181"/>
              <a:gd name="connsiteX17" fmla="*/ 178129 w 2933205"/>
              <a:gd name="connsiteY17" fmla="*/ 1840675 h 2078181"/>
              <a:gd name="connsiteX18" fmla="*/ 213755 w 2933205"/>
              <a:gd name="connsiteY18" fmla="*/ 1888176 h 2078181"/>
              <a:gd name="connsiteX19" fmla="*/ 231568 w 2933205"/>
              <a:gd name="connsiteY19" fmla="*/ 1911927 h 2078181"/>
              <a:gd name="connsiteX20" fmla="*/ 243444 w 2933205"/>
              <a:gd name="connsiteY20" fmla="*/ 1935678 h 2078181"/>
              <a:gd name="connsiteX21" fmla="*/ 267194 w 2933205"/>
              <a:gd name="connsiteY21" fmla="*/ 1947553 h 2078181"/>
              <a:gd name="connsiteX22" fmla="*/ 290945 w 2933205"/>
              <a:gd name="connsiteY22" fmla="*/ 1971304 h 2078181"/>
              <a:gd name="connsiteX23" fmla="*/ 344384 w 2933205"/>
              <a:gd name="connsiteY23" fmla="*/ 2006930 h 2078181"/>
              <a:gd name="connsiteX24" fmla="*/ 380010 w 2933205"/>
              <a:gd name="connsiteY24" fmla="*/ 2018805 h 2078181"/>
              <a:gd name="connsiteX25" fmla="*/ 409698 w 2933205"/>
              <a:gd name="connsiteY25" fmla="*/ 2030680 h 2078181"/>
              <a:gd name="connsiteX26" fmla="*/ 445324 w 2933205"/>
              <a:gd name="connsiteY26" fmla="*/ 2036618 h 2078181"/>
              <a:gd name="connsiteX27" fmla="*/ 463137 w 2933205"/>
              <a:gd name="connsiteY27" fmla="*/ 2048493 h 2078181"/>
              <a:gd name="connsiteX28" fmla="*/ 480950 w 2933205"/>
              <a:gd name="connsiteY28" fmla="*/ 2054431 h 2078181"/>
              <a:gd name="connsiteX29" fmla="*/ 564077 w 2933205"/>
              <a:gd name="connsiteY29" fmla="*/ 2066306 h 2078181"/>
              <a:gd name="connsiteX30" fmla="*/ 653142 w 2933205"/>
              <a:gd name="connsiteY30" fmla="*/ 2078181 h 2078181"/>
              <a:gd name="connsiteX31" fmla="*/ 807522 w 2933205"/>
              <a:gd name="connsiteY31" fmla="*/ 2072244 h 2078181"/>
              <a:gd name="connsiteX32" fmla="*/ 849085 w 2933205"/>
              <a:gd name="connsiteY32" fmla="*/ 2060369 h 2078181"/>
              <a:gd name="connsiteX33" fmla="*/ 920337 w 2933205"/>
              <a:gd name="connsiteY33" fmla="*/ 2036618 h 2078181"/>
              <a:gd name="connsiteX34" fmla="*/ 991589 w 2933205"/>
              <a:gd name="connsiteY34" fmla="*/ 2012867 h 2078181"/>
              <a:gd name="connsiteX35" fmla="*/ 1033153 w 2933205"/>
              <a:gd name="connsiteY35" fmla="*/ 1989117 h 2078181"/>
              <a:gd name="connsiteX36" fmla="*/ 1068779 w 2933205"/>
              <a:gd name="connsiteY36" fmla="*/ 1971304 h 2078181"/>
              <a:gd name="connsiteX37" fmla="*/ 1163781 w 2933205"/>
              <a:gd name="connsiteY37" fmla="*/ 1888176 h 2078181"/>
              <a:gd name="connsiteX38" fmla="*/ 1240971 w 2933205"/>
              <a:gd name="connsiteY38" fmla="*/ 1799111 h 2078181"/>
              <a:gd name="connsiteX39" fmla="*/ 1258784 w 2933205"/>
              <a:gd name="connsiteY39" fmla="*/ 1775361 h 2078181"/>
              <a:gd name="connsiteX40" fmla="*/ 1294410 w 2933205"/>
              <a:gd name="connsiteY40" fmla="*/ 1721922 h 2078181"/>
              <a:gd name="connsiteX41" fmla="*/ 1306285 w 2933205"/>
              <a:gd name="connsiteY41" fmla="*/ 1686296 h 2078181"/>
              <a:gd name="connsiteX42" fmla="*/ 1335974 w 2933205"/>
              <a:gd name="connsiteY42" fmla="*/ 1615044 h 2078181"/>
              <a:gd name="connsiteX43" fmla="*/ 1341911 w 2933205"/>
              <a:gd name="connsiteY43" fmla="*/ 1585356 h 2078181"/>
              <a:gd name="connsiteX44" fmla="*/ 1365662 w 2933205"/>
              <a:gd name="connsiteY44" fmla="*/ 1514104 h 2078181"/>
              <a:gd name="connsiteX45" fmla="*/ 1389413 w 2933205"/>
              <a:gd name="connsiteY45" fmla="*/ 1466602 h 2078181"/>
              <a:gd name="connsiteX46" fmla="*/ 1401288 w 2933205"/>
              <a:gd name="connsiteY46" fmla="*/ 1442852 h 2078181"/>
              <a:gd name="connsiteX47" fmla="*/ 1413163 w 2933205"/>
              <a:gd name="connsiteY47" fmla="*/ 1413163 h 2078181"/>
              <a:gd name="connsiteX48" fmla="*/ 1430976 w 2933205"/>
              <a:gd name="connsiteY48" fmla="*/ 1365662 h 2078181"/>
              <a:gd name="connsiteX49" fmla="*/ 1460664 w 2933205"/>
              <a:gd name="connsiteY49" fmla="*/ 1318161 h 2078181"/>
              <a:gd name="connsiteX50" fmla="*/ 1466602 w 2933205"/>
              <a:gd name="connsiteY50" fmla="*/ 1294410 h 2078181"/>
              <a:gd name="connsiteX51" fmla="*/ 1490353 w 2933205"/>
              <a:gd name="connsiteY51" fmla="*/ 1264722 h 2078181"/>
              <a:gd name="connsiteX52" fmla="*/ 1514103 w 2933205"/>
              <a:gd name="connsiteY52" fmla="*/ 1229096 h 2078181"/>
              <a:gd name="connsiteX53" fmla="*/ 1543792 w 2933205"/>
              <a:gd name="connsiteY53" fmla="*/ 1181594 h 2078181"/>
              <a:gd name="connsiteX54" fmla="*/ 1591293 w 2933205"/>
              <a:gd name="connsiteY54" fmla="*/ 1122218 h 2078181"/>
              <a:gd name="connsiteX55" fmla="*/ 1620981 w 2933205"/>
              <a:gd name="connsiteY55" fmla="*/ 1104405 h 2078181"/>
              <a:gd name="connsiteX56" fmla="*/ 1644732 w 2933205"/>
              <a:gd name="connsiteY56" fmla="*/ 1086592 h 2078181"/>
              <a:gd name="connsiteX57" fmla="*/ 1710046 w 2933205"/>
              <a:gd name="connsiteY57" fmla="*/ 1050966 h 2078181"/>
              <a:gd name="connsiteX58" fmla="*/ 1781298 w 2933205"/>
              <a:gd name="connsiteY58" fmla="*/ 1027215 h 2078181"/>
              <a:gd name="connsiteX59" fmla="*/ 1840675 w 2933205"/>
              <a:gd name="connsiteY59" fmla="*/ 1015340 h 2078181"/>
              <a:gd name="connsiteX60" fmla="*/ 1876301 w 2933205"/>
              <a:gd name="connsiteY60" fmla="*/ 1009402 h 2078181"/>
              <a:gd name="connsiteX61" fmla="*/ 2262249 w 2933205"/>
              <a:gd name="connsiteY61" fmla="*/ 1003465 h 2078181"/>
              <a:gd name="connsiteX62" fmla="*/ 2381002 w 2933205"/>
              <a:gd name="connsiteY62" fmla="*/ 985652 h 2078181"/>
              <a:gd name="connsiteX63" fmla="*/ 2481942 w 2933205"/>
              <a:gd name="connsiteY63" fmla="*/ 955963 h 2078181"/>
              <a:gd name="connsiteX64" fmla="*/ 2565070 w 2933205"/>
              <a:gd name="connsiteY64" fmla="*/ 932213 h 2078181"/>
              <a:gd name="connsiteX65" fmla="*/ 2636322 w 2933205"/>
              <a:gd name="connsiteY65" fmla="*/ 896587 h 2078181"/>
              <a:gd name="connsiteX66" fmla="*/ 2677885 w 2933205"/>
              <a:gd name="connsiteY66" fmla="*/ 878774 h 2078181"/>
              <a:gd name="connsiteX67" fmla="*/ 2701636 w 2933205"/>
              <a:gd name="connsiteY67" fmla="*/ 860961 h 2078181"/>
              <a:gd name="connsiteX68" fmla="*/ 2719449 w 2933205"/>
              <a:gd name="connsiteY68" fmla="*/ 849085 h 2078181"/>
              <a:gd name="connsiteX69" fmla="*/ 2743200 w 2933205"/>
              <a:gd name="connsiteY69" fmla="*/ 825335 h 2078181"/>
              <a:gd name="connsiteX70" fmla="*/ 2802576 w 2933205"/>
              <a:gd name="connsiteY70" fmla="*/ 771896 h 2078181"/>
              <a:gd name="connsiteX71" fmla="*/ 2814451 w 2933205"/>
              <a:gd name="connsiteY71" fmla="*/ 754083 h 2078181"/>
              <a:gd name="connsiteX72" fmla="*/ 2844140 w 2933205"/>
              <a:gd name="connsiteY72" fmla="*/ 730332 h 2078181"/>
              <a:gd name="connsiteX73" fmla="*/ 2873828 w 2933205"/>
              <a:gd name="connsiteY73" fmla="*/ 688769 h 2078181"/>
              <a:gd name="connsiteX74" fmla="*/ 2885703 w 2933205"/>
              <a:gd name="connsiteY74" fmla="*/ 665018 h 2078181"/>
              <a:gd name="connsiteX75" fmla="*/ 2903516 w 2933205"/>
              <a:gd name="connsiteY75" fmla="*/ 647205 h 2078181"/>
              <a:gd name="connsiteX76" fmla="*/ 2915392 w 2933205"/>
              <a:gd name="connsiteY76" fmla="*/ 617517 h 2078181"/>
              <a:gd name="connsiteX77" fmla="*/ 2927267 w 2933205"/>
              <a:gd name="connsiteY77" fmla="*/ 599704 h 2078181"/>
              <a:gd name="connsiteX78" fmla="*/ 2933205 w 2933205"/>
              <a:gd name="connsiteY78" fmla="*/ 570015 h 2078181"/>
              <a:gd name="connsiteX79" fmla="*/ 2927267 w 2933205"/>
              <a:gd name="connsiteY79" fmla="*/ 374072 h 2078181"/>
              <a:gd name="connsiteX80" fmla="*/ 2915392 w 2933205"/>
              <a:gd name="connsiteY80" fmla="*/ 344384 h 2078181"/>
              <a:gd name="connsiteX81" fmla="*/ 2885703 w 2933205"/>
              <a:gd name="connsiteY81" fmla="*/ 279070 h 2078181"/>
              <a:gd name="connsiteX82" fmla="*/ 2850077 w 2933205"/>
              <a:gd name="connsiteY82" fmla="*/ 243444 h 2078181"/>
              <a:gd name="connsiteX83" fmla="*/ 2820389 w 2933205"/>
              <a:gd name="connsiteY83" fmla="*/ 213756 h 2078181"/>
              <a:gd name="connsiteX84" fmla="*/ 2790701 w 2933205"/>
              <a:gd name="connsiteY84" fmla="*/ 190005 h 2078181"/>
              <a:gd name="connsiteX85" fmla="*/ 2772888 w 2933205"/>
              <a:gd name="connsiteY85" fmla="*/ 184067 h 2078181"/>
              <a:gd name="connsiteX86" fmla="*/ 2683823 w 2933205"/>
              <a:gd name="connsiteY86" fmla="*/ 142504 h 2078181"/>
              <a:gd name="connsiteX87" fmla="*/ 2576945 w 2933205"/>
              <a:gd name="connsiteY87" fmla="*/ 118753 h 2078181"/>
              <a:gd name="connsiteX88" fmla="*/ 2386940 w 2933205"/>
              <a:gd name="connsiteY88" fmla="*/ 59376 h 2078181"/>
              <a:gd name="connsiteX89" fmla="*/ 2179122 w 2933205"/>
              <a:gd name="connsiteY89" fmla="*/ 17813 h 2078181"/>
              <a:gd name="connsiteX90" fmla="*/ 2006929 w 2933205"/>
              <a:gd name="connsiteY90" fmla="*/ 0 h 2078181"/>
              <a:gd name="connsiteX91" fmla="*/ 1525979 w 2933205"/>
              <a:gd name="connsiteY91" fmla="*/ 5937 h 2078181"/>
              <a:gd name="connsiteX92" fmla="*/ 1490353 w 2933205"/>
              <a:gd name="connsiteY92" fmla="*/ 17813 h 2078181"/>
              <a:gd name="connsiteX93" fmla="*/ 1472540 w 2933205"/>
              <a:gd name="connsiteY93" fmla="*/ 29688 h 2078181"/>
              <a:gd name="connsiteX94" fmla="*/ 1395350 w 2933205"/>
              <a:gd name="connsiteY94" fmla="*/ 65314 h 2078181"/>
              <a:gd name="connsiteX95" fmla="*/ 1365662 w 2933205"/>
              <a:gd name="connsiteY95" fmla="*/ 89065 h 2078181"/>
              <a:gd name="connsiteX96" fmla="*/ 1347849 w 2933205"/>
              <a:gd name="connsiteY96" fmla="*/ 106878 h 2078181"/>
              <a:gd name="connsiteX97" fmla="*/ 1312223 w 2933205"/>
              <a:gd name="connsiteY97" fmla="*/ 130628 h 2078181"/>
              <a:gd name="connsiteX98" fmla="*/ 1282535 w 2933205"/>
              <a:gd name="connsiteY98" fmla="*/ 154379 h 2078181"/>
              <a:gd name="connsiteX99" fmla="*/ 1229096 w 2933205"/>
              <a:gd name="connsiteY99" fmla="*/ 184067 h 2078181"/>
              <a:gd name="connsiteX100" fmla="*/ 1211283 w 2933205"/>
              <a:gd name="connsiteY100" fmla="*/ 201880 h 2078181"/>
              <a:gd name="connsiteX101" fmla="*/ 1140031 w 2933205"/>
              <a:gd name="connsiteY101" fmla="*/ 255319 h 2078181"/>
              <a:gd name="connsiteX102" fmla="*/ 1056903 w 2933205"/>
              <a:gd name="connsiteY102" fmla="*/ 314696 h 2078181"/>
              <a:gd name="connsiteX103" fmla="*/ 1039090 w 2933205"/>
              <a:gd name="connsiteY103" fmla="*/ 326571 h 2078181"/>
              <a:gd name="connsiteX104" fmla="*/ 1021277 w 2933205"/>
              <a:gd name="connsiteY104" fmla="*/ 332509 h 2078181"/>
              <a:gd name="connsiteX105" fmla="*/ 955963 w 2933205"/>
              <a:gd name="connsiteY105" fmla="*/ 350322 h 2078181"/>
              <a:gd name="connsiteX106" fmla="*/ 938150 w 2933205"/>
              <a:gd name="connsiteY106" fmla="*/ 362197 h 2078181"/>
              <a:gd name="connsiteX107" fmla="*/ 872836 w 2933205"/>
              <a:gd name="connsiteY107" fmla="*/ 380010 h 2078181"/>
              <a:gd name="connsiteX108" fmla="*/ 849085 w 2933205"/>
              <a:gd name="connsiteY108" fmla="*/ 385948 h 2078181"/>
              <a:gd name="connsiteX109" fmla="*/ 819397 w 2933205"/>
              <a:gd name="connsiteY109" fmla="*/ 391885 h 2078181"/>
              <a:gd name="connsiteX110" fmla="*/ 795646 w 2933205"/>
              <a:gd name="connsiteY110" fmla="*/ 397823 h 2078181"/>
              <a:gd name="connsiteX111" fmla="*/ 659080 w 2933205"/>
              <a:gd name="connsiteY111" fmla="*/ 403761 h 2078181"/>
              <a:gd name="connsiteX112" fmla="*/ 635329 w 2933205"/>
              <a:gd name="connsiteY112" fmla="*/ 409698 h 2078181"/>
              <a:gd name="connsiteX113" fmla="*/ 617516 w 2933205"/>
              <a:gd name="connsiteY113" fmla="*/ 415636 h 2078181"/>
              <a:gd name="connsiteX114" fmla="*/ 558140 w 2933205"/>
              <a:gd name="connsiteY114" fmla="*/ 421574 h 2078181"/>
              <a:gd name="connsiteX115" fmla="*/ 510638 w 2933205"/>
              <a:gd name="connsiteY115" fmla="*/ 439387 h 2078181"/>
              <a:gd name="connsiteX116" fmla="*/ 463137 w 2933205"/>
              <a:gd name="connsiteY116" fmla="*/ 451262 h 2078181"/>
              <a:gd name="connsiteX117" fmla="*/ 403761 w 2933205"/>
              <a:gd name="connsiteY117" fmla="*/ 480950 h 2078181"/>
              <a:gd name="connsiteX118" fmla="*/ 385948 w 2933205"/>
              <a:gd name="connsiteY118" fmla="*/ 486888 h 2078181"/>
              <a:gd name="connsiteX119" fmla="*/ 368135 w 2933205"/>
              <a:gd name="connsiteY119" fmla="*/ 498763 h 2078181"/>
              <a:gd name="connsiteX120" fmla="*/ 344384 w 2933205"/>
              <a:gd name="connsiteY120" fmla="*/ 510639 h 2078181"/>
              <a:gd name="connsiteX121" fmla="*/ 302820 w 2933205"/>
              <a:gd name="connsiteY121" fmla="*/ 534389 h 2078181"/>
              <a:gd name="connsiteX122" fmla="*/ 267194 w 2933205"/>
              <a:gd name="connsiteY122" fmla="*/ 570015 h 2078181"/>
              <a:gd name="connsiteX123" fmla="*/ 255319 w 2933205"/>
              <a:gd name="connsiteY123" fmla="*/ 587828 h 2078181"/>
              <a:gd name="connsiteX124" fmla="*/ 231568 w 2933205"/>
              <a:gd name="connsiteY124" fmla="*/ 617517 h 2078181"/>
              <a:gd name="connsiteX125" fmla="*/ 213755 w 2933205"/>
              <a:gd name="connsiteY125" fmla="*/ 653143 h 2078181"/>
              <a:gd name="connsiteX126" fmla="*/ 201880 w 2933205"/>
              <a:gd name="connsiteY126" fmla="*/ 688769 h 2078181"/>
              <a:gd name="connsiteX127" fmla="*/ 172192 w 2933205"/>
              <a:gd name="connsiteY127" fmla="*/ 736270 h 2078181"/>
              <a:gd name="connsiteX128" fmla="*/ 166254 w 2933205"/>
              <a:gd name="connsiteY128" fmla="*/ 754083 h 2078181"/>
              <a:gd name="connsiteX129" fmla="*/ 154379 w 2933205"/>
              <a:gd name="connsiteY129" fmla="*/ 777833 h 2078181"/>
              <a:gd name="connsiteX130" fmla="*/ 142503 w 2933205"/>
              <a:gd name="connsiteY130" fmla="*/ 813459 h 2078181"/>
              <a:gd name="connsiteX131" fmla="*/ 130628 w 2933205"/>
              <a:gd name="connsiteY131" fmla="*/ 831272 h 2078181"/>
              <a:gd name="connsiteX132" fmla="*/ 124690 w 2933205"/>
              <a:gd name="connsiteY132" fmla="*/ 849085 h 2078181"/>
              <a:gd name="connsiteX133" fmla="*/ 100940 w 2933205"/>
              <a:gd name="connsiteY133" fmla="*/ 884711 h 2078181"/>
              <a:gd name="connsiteX134" fmla="*/ 83127 w 2933205"/>
              <a:gd name="connsiteY134" fmla="*/ 932213 h 2078181"/>
              <a:gd name="connsiteX135" fmla="*/ 71251 w 2933205"/>
              <a:gd name="connsiteY135" fmla="*/ 967839 h 2078181"/>
              <a:gd name="connsiteX136" fmla="*/ 65314 w 2933205"/>
              <a:gd name="connsiteY136" fmla="*/ 985652 h 2078181"/>
              <a:gd name="connsiteX137" fmla="*/ 59376 w 2933205"/>
              <a:gd name="connsiteY137" fmla="*/ 1003465 h 2078181"/>
              <a:gd name="connsiteX138" fmla="*/ 83127 w 2933205"/>
              <a:gd name="connsiteY138" fmla="*/ 1068779 h 207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2933205" h="2078181">
                <a:moveTo>
                  <a:pt x="83127" y="1068779"/>
                </a:moveTo>
                <a:cubicBezTo>
                  <a:pt x="73231" y="1072737"/>
                  <a:pt x="62111" y="1074459"/>
                  <a:pt x="53438" y="1080654"/>
                </a:cubicBezTo>
                <a:cubicBezTo>
                  <a:pt x="47631" y="1084802"/>
                  <a:pt x="45711" y="1092660"/>
                  <a:pt x="41563" y="1098467"/>
                </a:cubicBezTo>
                <a:cubicBezTo>
                  <a:pt x="35811" y="1106520"/>
                  <a:pt x="29688" y="1114301"/>
                  <a:pt x="23750" y="1122218"/>
                </a:cubicBezTo>
                <a:cubicBezTo>
                  <a:pt x="21771" y="1132114"/>
                  <a:pt x="20713" y="1142240"/>
                  <a:pt x="17813" y="1151906"/>
                </a:cubicBezTo>
                <a:cubicBezTo>
                  <a:pt x="14750" y="1162115"/>
                  <a:pt x="9679" y="1171614"/>
                  <a:pt x="5937" y="1181594"/>
                </a:cubicBezTo>
                <a:cubicBezTo>
                  <a:pt x="3739" y="1187454"/>
                  <a:pt x="1979" y="1193469"/>
                  <a:pt x="0" y="1199407"/>
                </a:cubicBezTo>
                <a:cubicBezTo>
                  <a:pt x="1979" y="1276597"/>
                  <a:pt x="2788" y="1353825"/>
                  <a:pt x="5937" y="1430976"/>
                </a:cubicBezTo>
                <a:cubicBezTo>
                  <a:pt x="6748" y="1450851"/>
                  <a:pt x="7974" y="1470848"/>
                  <a:pt x="11875" y="1490353"/>
                </a:cubicBezTo>
                <a:cubicBezTo>
                  <a:pt x="13965" y="1500804"/>
                  <a:pt x="20008" y="1510061"/>
                  <a:pt x="23750" y="1520041"/>
                </a:cubicBezTo>
                <a:cubicBezTo>
                  <a:pt x="45702" y="1578578"/>
                  <a:pt x="8201" y="1486539"/>
                  <a:pt x="41563" y="1561605"/>
                </a:cubicBezTo>
                <a:cubicBezTo>
                  <a:pt x="63734" y="1611491"/>
                  <a:pt x="45386" y="1572733"/>
                  <a:pt x="59376" y="1609106"/>
                </a:cubicBezTo>
                <a:cubicBezTo>
                  <a:pt x="67028" y="1629002"/>
                  <a:pt x="71303" y="1650746"/>
                  <a:pt x="83127" y="1668483"/>
                </a:cubicBezTo>
                <a:lnTo>
                  <a:pt x="95002" y="1686296"/>
                </a:lnTo>
                <a:cubicBezTo>
                  <a:pt x="96981" y="1694213"/>
                  <a:pt x="96891" y="1702961"/>
                  <a:pt x="100940" y="1710046"/>
                </a:cubicBezTo>
                <a:cubicBezTo>
                  <a:pt x="105106" y="1717337"/>
                  <a:pt x="113288" y="1721483"/>
                  <a:pt x="118753" y="1727859"/>
                </a:cubicBezTo>
                <a:cubicBezTo>
                  <a:pt x="134114" y="1745780"/>
                  <a:pt x="139084" y="1754306"/>
                  <a:pt x="148441" y="1775361"/>
                </a:cubicBezTo>
                <a:cubicBezTo>
                  <a:pt x="159696" y="1800686"/>
                  <a:pt x="162464" y="1816307"/>
                  <a:pt x="178129" y="1840675"/>
                </a:cubicBezTo>
                <a:cubicBezTo>
                  <a:pt x="188832" y="1857324"/>
                  <a:pt x="201880" y="1872342"/>
                  <a:pt x="213755" y="1888176"/>
                </a:cubicBezTo>
                <a:cubicBezTo>
                  <a:pt x="219693" y="1896093"/>
                  <a:pt x="227142" y="1903076"/>
                  <a:pt x="231568" y="1911927"/>
                </a:cubicBezTo>
                <a:cubicBezTo>
                  <a:pt x="235527" y="1919844"/>
                  <a:pt x="237185" y="1929419"/>
                  <a:pt x="243444" y="1935678"/>
                </a:cubicBezTo>
                <a:cubicBezTo>
                  <a:pt x="249703" y="1941937"/>
                  <a:pt x="260113" y="1942242"/>
                  <a:pt x="267194" y="1947553"/>
                </a:cubicBezTo>
                <a:cubicBezTo>
                  <a:pt x="276151" y="1954271"/>
                  <a:pt x="282071" y="1964477"/>
                  <a:pt x="290945" y="1971304"/>
                </a:cubicBezTo>
                <a:cubicBezTo>
                  <a:pt x="307914" y="1984357"/>
                  <a:pt x="324074" y="2000160"/>
                  <a:pt x="344384" y="2006930"/>
                </a:cubicBezTo>
                <a:cubicBezTo>
                  <a:pt x="356259" y="2010888"/>
                  <a:pt x="368246" y="2014527"/>
                  <a:pt x="380010" y="2018805"/>
                </a:cubicBezTo>
                <a:cubicBezTo>
                  <a:pt x="390027" y="2022447"/>
                  <a:pt x="399415" y="2027876"/>
                  <a:pt x="409698" y="2030680"/>
                </a:cubicBezTo>
                <a:cubicBezTo>
                  <a:pt x="421313" y="2033848"/>
                  <a:pt x="433449" y="2034639"/>
                  <a:pt x="445324" y="2036618"/>
                </a:cubicBezTo>
                <a:cubicBezTo>
                  <a:pt x="451262" y="2040576"/>
                  <a:pt x="456754" y="2045302"/>
                  <a:pt x="463137" y="2048493"/>
                </a:cubicBezTo>
                <a:cubicBezTo>
                  <a:pt x="468735" y="2051292"/>
                  <a:pt x="474786" y="2053343"/>
                  <a:pt x="480950" y="2054431"/>
                </a:cubicBezTo>
                <a:cubicBezTo>
                  <a:pt x="508514" y="2059295"/>
                  <a:pt x="536630" y="2060816"/>
                  <a:pt x="564077" y="2066306"/>
                </a:cubicBezTo>
                <a:cubicBezTo>
                  <a:pt x="613270" y="2076145"/>
                  <a:pt x="583724" y="2071240"/>
                  <a:pt x="653142" y="2078181"/>
                </a:cubicBezTo>
                <a:cubicBezTo>
                  <a:pt x="704602" y="2076202"/>
                  <a:pt x="756235" y="2076906"/>
                  <a:pt x="807522" y="2072244"/>
                </a:cubicBezTo>
                <a:cubicBezTo>
                  <a:pt x="821872" y="2070940"/>
                  <a:pt x="835345" y="2064708"/>
                  <a:pt x="849085" y="2060369"/>
                </a:cubicBezTo>
                <a:cubicBezTo>
                  <a:pt x="872958" y="2052830"/>
                  <a:pt x="896586" y="2044535"/>
                  <a:pt x="920337" y="2036618"/>
                </a:cubicBezTo>
                <a:lnTo>
                  <a:pt x="991589" y="2012867"/>
                </a:lnTo>
                <a:cubicBezTo>
                  <a:pt x="1005444" y="2004950"/>
                  <a:pt x="1019103" y="1996682"/>
                  <a:pt x="1033153" y="1989117"/>
                </a:cubicBezTo>
                <a:cubicBezTo>
                  <a:pt x="1044843" y="1982822"/>
                  <a:pt x="1057732" y="1978669"/>
                  <a:pt x="1068779" y="1971304"/>
                </a:cubicBezTo>
                <a:cubicBezTo>
                  <a:pt x="1114720" y="1940677"/>
                  <a:pt x="1126200" y="1925757"/>
                  <a:pt x="1163781" y="1888176"/>
                </a:cubicBezTo>
                <a:cubicBezTo>
                  <a:pt x="1199401" y="1852556"/>
                  <a:pt x="1200598" y="1852940"/>
                  <a:pt x="1240971" y="1799111"/>
                </a:cubicBezTo>
                <a:cubicBezTo>
                  <a:pt x="1246909" y="1791194"/>
                  <a:pt x="1253295" y="1783595"/>
                  <a:pt x="1258784" y="1775361"/>
                </a:cubicBezTo>
                <a:cubicBezTo>
                  <a:pt x="1304593" y="1706648"/>
                  <a:pt x="1250033" y="1781090"/>
                  <a:pt x="1294410" y="1721922"/>
                </a:cubicBezTo>
                <a:cubicBezTo>
                  <a:pt x="1298368" y="1710047"/>
                  <a:pt x="1301471" y="1697851"/>
                  <a:pt x="1306285" y="1686296"/>
                </a:cubicBezTo>
                <a:cubicBezTo>
                  <a:pt x="1328114" y="1633906"/>
                  <a:pt x="1321391" y="1668515"/>
                  <a:pt x="1335974" y="1615044"/>
                </a:cubicBezTo>
                <a:cubicBezTo>
                  <a:pt x="1338629" y="1605308"/>
                  <a:pt x="1339463" y="1595147"/>
                  <a:pt x="1341911" y="1585356"/>
                </a:cubicBezTo>
                <a:cubicBezTo>
                  <a:pt x="1348442" y="1559234"/>
                  <a:pt x="1354556" y="1538168"/>
                  <a:pt x="1365662" y="1514104"/>
                </a:cubicBezTo>
                <a:cubicBezTo>
                  <a:pt x="1373081" y="1498030"/>
                  <a:pt x="1381496" y="1482436"/>
                  <a:pt x="1389413" y="1466602"/>
                </a:cubicBezTo>
                <a:cubicBezTo>
                  <a:pt x="1393371" y="1458685"/>
                  <a:pt x="1398001" y="1451070"/>
                  <a:pt x="1401288" y="1442852"/>
                </a:cubicBezTo>
                <a:cubicBezTo>
                  <a:pt x="1405246" y="1432956"/>
                  <a:pt x="1409421" y="1423143"/>
                  <a:pt x="1413163" y="1413163"/>
                </a:cubicBezTo>
                <a:cubicBezTo>
                  <a:pt x="1419680" y="1395783"/>
                  <a:pt x="1421530" y="1383205"/>
                  <a:pt x="1430976" y="1365662"/>
                </a:cubicBezTo>
                <a:cubicBezTo>
                  <a:pt x="1439828" y="1349222"/>
                  <a:pt x="1460664" y="1318161"/>
                  <a:pt x="1460664" y="1318161"/>
                </a:cubicBezTo>
                <a:cubicBezTo>
                  <a:pt x="1462643" y="1310244"/>
                  <a:pt x="1463387" y="1301911"/>
                  <a:pt x="1466602" y="1294410"/>
                </a:cubicBezTo>
                <a:cubicBezTo>
                  <a:pt x="1472221" y="1281300"/>
                  <a:pt x="1480775" y="1274299"/>
                  <a:pt x="1490353" y="1264722"/>
                </a:cubicBezTo>
                <a:cubicBezTo>
                  <a:pt x="1506047" y="1217635"/>
                  <a:pt x="1482336" y="1279923"/>
                  <a:pt x="1514103" y="1229096"/>
                </a:cubicBezTo>
                <a:cubicBezTo>
                  <a:pt x="1575357" y="1131090"/>
                  <a:pt x="1481998" y="1254623"/>
                  <a:pt x="1543792" y="1181594"/>
                </a:cubicBezTo>
                <a:cubicBezTo>
                  <a:pt x="1560164" y="1162245"/>
                  <a:pt x="1569559" y="1135259"/>
                  <a:pt x="1591293" y="1122218"/>
                </a:cubicBezTo>
                <a:cubicBezTo>
                  <a:pt x="1601189" y="1116280"/>
                  <a:pt x="1611379" y="1110807"/>
                  <a:pt x="1620981" y="1104405"/>
                </a:cubicBezTo>
                <a:cubicBezTo>
                  <a:pt x="1629215" y="1098916"/>
                  <a:pt x="1636498" y="1092081"/>
                  <a:pt x="1644732" y="1086592"/>
                </a:cubicBezTo>
                <a:cubicBezTo>
                  <a:pt x="1659973" y="1076431"/>
                  <a:pt x="1693816" y="1057278"/>
                  <a:pt x="1710046" y="1050966"/>
                </a:cubicBezTo>
                <a:cubicBezTo>
                  <a:pt x="1733379" y="1041892"/>
                  <a:pt x="1756749" y="1032125"/>
                  <a:pt x="1781298" y="1027215"/>
                </a:cubicBezTo>
                <a:cubicBezTo>
                  <a:pt x="1801090" y="1023257"/>
                  <a:pt x="1820765" y="1018658"/>
                  <a:pt x="1840675" y="1015340"/>
                </a:cubicBezTo>
                <a:cubicBezTo>
                  <a:pt x="1852550" y="1013361"/>
                  <a:pt x="1864267" y="1009741"/>
                  <a:pt x="1876301" y="1009402"/>
                </a:cubicBezTo>
                <a:cubicBezTo>
                  <a:pt x="2004915" y="1005779"/>
                  <a:pt x="2133600" y="1005444"/>
                  <a:pt x="2262249" y="1003465"/>
                </a:cubicBezTo>
                <a:cubicBezTo>
                  <a:pt x="2308012" y="997744"/>
                  <a:pt x="2332685" y="995316"/>
                  <a:pt x="2381002" y="985652"/>
                </a:cubicBezTo>
                <a:cubicBezTo>
                  <a:pt x="2431865" y="975479"/>
                  <a:pt x="2430108" y="971738"/>
                  <a:pt x="2481942" y="955963"/>
                </a:cubicBezTo>
                <a:cubicBezTo>
                  <a:pt x="2509512" y="947572"/>
                  <a:pt x="2538582" y="943565"/>
                  <a:pt x="2565070" y="932213"/>
                </a:cubicBezTo>
                <a:cubicBezTo>
                  <a:pt x="2695157" y="876461"/>
                  <a:pt x="2534050" y="947723"/>
                  <a:pt x="2636322" y="896587"/>
                </a:cubicBezTo>
                <a:cubicBezTo>
                  <a:pt x="2649804" y="889846"/>
                  <a:pt x="2664652" y="885992"/>
                  <a:pt x="2677885" y="878774"/>
                </a:cubicBezTo>
                <a:cubicBezTo>
                  <a:pt x="2686573" y="874035"/>
                  <a:pt x="2693583" y="866713"/>
                  <a:pt x="2701636" y="860961"/>
                </a:cubicBezTo>
                <a:cubicBezTo>
                  <a:pt x="2707443" y="856813"/>
                  <a:pt x="2714031" y="853729"/>
                  <a:pt x="2719449" y="849085"/>
                </a:cubicBezTo>
                <a:cubicBezTo>
                  <a:pt x="2727950" y="841799"/>
                  <a:pt x="2734774" y="832708"/>
                  <a:pt x="2743200" y="825335"/>
                </a:cubicBezTo>
                <a:cubicBezTo>
                  <a:pt x="2767727" y="803874"/>
                  <a:pt x="2781434" y="803610"/>
                  <a:pt x="2802576" y="771896"/>
                </a:cubicBezTo>
                <a:cubicBezTo>
                  <a:pt x="2806534" y="765958"/>
                  <a:pt x="2809405" y="759129"/>
                  <a:pt x="2814451" y="754083"/>
                </a:cubicBezTo>
                <a:cubicBezTo>
                  <a:pt x="2823412" y="745122"/>
                  <a:pt x="2835179" y="739293"/>
                  <a:pt x="2844140" y="730332"/>
                </a:cubicBezTo>
                <a:cubicBezTo>
                  <a:pt x="2848385" y="726087"/>
                  <a:pt x="2869334" y="696634"/>
                  <a:pt x="2873828" y="688769"/>
                </a:cubicBezTo>
                <a:cubicBezTo>
                  <a:pt x="2878219" y="681084"/>
                  <a:pt x="2880558" y="672221"/>
                  <a:pt x="2885703" y="665018"/>
                </a:cubicBezTo>
                <a:cubicBezTo>
                  <a:pt x="2890584" y="658185"/>
                  <a:pt x="2897578" y="653143"/>
                  <a:pt x="2903516" y="647205"/>
                </a:cubicBezTo>
                <a:cubicBezTo>
                  <a:pt x="2907475" y="637309"/>
                  <a:pt x="2910625" y="627050"/>
                  <a:pt x="2915392" y="617517"/>
                </a:cubicBezTo>
                <a:cubicBezTo>
                  <a:pt x="2918583" y="611134"/>
                  <a:pt x="2924761" y="606386"/>
                  <a:pt x="2927267" y="599704"/>
                </a:cubicBezTo>
                <a:cubicBezTo>
                  <a:pt x="2930811" y="590254"/>
                  <a:pt x="2931226" y="579911"/>
                  <a:pt x="2933205" y="570015"/>
                </a:cubicBezTo>
                <a:cubicBezTo>
                  <a:pt x="2931226" y="504701"/>
                  <a:pt x="2932410" y="439214"/>
                  <a:pt x="2927267" y="374072"/>
                </a:cubicBezTo>
                <a:cubicBezTo>
                  <a:pt x="2926428" y="363447"/>
                  <a:pt x="2919034" y="354401"/>
                  <a:pt x="2915392" y="344384"/>
                </a:cubicBezTo>
                <a:cubicBezTo>
                  <a:pt x="2904980" y="315751"/>
                  <a:pt x="2905242" y="302951"/>
                  <a:pt x="2885703" y="279070"/>
                </a:cubicBezTo>
                <a:cubicBezTo>
                  <a:pt x="2875068" y="266072"/>
                  <a:pt x="2859393" y="257418"/>
                  <a:pt x="2850077" y="243444"/>
                </a:cubicBezTo>
                <a:cubicBezTo>
                  <a:pt x="2829719" y="212905"/>
                  <a:pt x="2848665" y="236377"/>
                  <a:pt x="2820389" y="213756"/>
                </a:cubicBezTo>
                <a:cubicBezTo>
                  <a:pt x="2801976" y="199026"/>
                  <a:pt x="2815074" y="202191"/>
                  <a:pt x="2790701" y="190005"/>
                </a:cubicBezTo>
                <a:cubicBezTo>
                  <a:pt x="2785103" y="187206"/>
                  <a:pt x="2778486" y="186866"/>
                  <a:pt x="2772888" y="184067"/>
                </a:cubicBezTo>
                <a:cubicBezTo>
                  <a:pt x="2721911" y="158579"/>
                  <a:pt x="2804046" y="172562"/>
                  <a:pt x="2683823" y="142504"/>
                </a:cubicBezTo>
                <a:cubicBezTo>
                  <a:pt x="2616740" y="125732"/>
                  <a:pt x="2652326" y="133829"/>
                  <a:pt x="2576945" y="118753"/>
                </a:cubicBezTo>
                <a:cubicBezTo>
                  <a:pt x="2479897" y="79934"/>
                  <a:pt x="2529169" y="97025"/>
                  <a:pt x="2386940" y="59376"/>
                </a:cubicBezTo>
                <a:cubicBezTo>
                  <a:pt x="2319430" y="41506"/>
                  <a:pt x="2248144" y="24716"/>
                  <a:pt x="2179122" y="17813"/>
                </a:cubicBezTo>
                <a:lnTo>
                  <a:pt x="2006929" y="0"/>
                </a:lnTo>
                <a:cubicBezTo>
                  <a:pt x="1846612" y="1979"/>
                  <a:pt x="1686213" y="412"/>
                  <a:pt x="1525979" y="5937"/>
                </a:cubicBezTo>
                <a:cubicBezTo>
                  <a:pt x="1513469" y="6368"/>
                  <a:pt x="1501792" y="12729"/>
                  <a:pt x="1490353" y="17813"/>
                </a:cubicBezTo>
                <a:cubicBezTo>
                  <a:pt x="1483832" y="20711"/>
                  <a:pt x="1478923" y="26497"/>
                  <a:pt x="1472540" y="29688"/>
                </a:cubicBezTo>
                <a:cubicBezTo>
                  <a:pt x="1445378" y="43269"/>
                  <a:pt x="1420889" y="44883"/>
                  <a:pt x="1395350" y="65314"/>
                </a:cubicBezTo>
                <a:cubicBezTo>
                  <a:pt x="1385454" y="73231"/>
                  <a:pt x="1375199" y="80720"/>
                  <a:pt x="1365662" y="89065"/>
                </a:cubicBezTo>
                <a:cubicBezTo>
                  <a:pt x="1359343" y="94595"/>
                  <a:pt x="1354477" y="101723"/>
                  <a:pt x="1347849" y="106878"/>
                </a:cubicBezTo>
                <a:cubicBezTo>
                  <a:pt x="1336583" y="115640"/>
                  <a:pt x="1323765" y="122233"/>
                  <a:pt x="1312223" y="130628"/>
                </a:cubicBezTo>
                <a:cubicBezTo>
                  <a:pt x="1301974" y="138082"/>
                  <a:pt x="1293080" y="147349"/>
                  <a:pt x="1282535" y="154379"/>
                </a:cubicBezTo>
                <a:cubicBezTo>
                  <a:pt x="1231771" y="188222"/>
                  <a:pt x="1288135" y="139787"/>
                  <a:pt x="1229096" y="184067"/>
                </a:cubicBezTo>
                <a:cubicBezTo>
                  <a:pt x="1222378" y="189105"/>
                  <a:pt x="1217734" y="196504"/>
                  <a:pt x="1211283" y="201880"/>
                </a:cubicBezTo>
                <a:cubicBezTo>
                  <a:pt x="1075861" y="314732"/>
                  <a:pt x="1200764" y="209769"/>
                  <a:pt x="1140031" y="255319"/>
                </a:cubicBezTo>
                <a:cubicBezTo>
                  <a:pt x="1044407" y="327037"/>
                  <a:pt x="1122858" y="273475"/>
                  <a:pt x="1056903" y="314696"/>
                </a:cubicBezTo>
                <a:cubicBezTo>
                  <a:pt x="1050852" y="318478"/>
                  <a:pt x="1045473" y="323380"/>
                  <a:pt x="1039090" y="326571"/>
                </a:cubicBezTo>
                <a:cubicBezTo>
                  <a:pt x="1033492" y="329370"/>
                  <a:pt x="1027137" y="330311"/>
                  <a:pt x="1021277" y="332509"/>
                </a:cubicBezTo>
                <a:cubicBezTo>
                  <a:pt x="975509" y="349672"/>
                  <a:pt x="1007640" y="341709"/>
                  <a:pt x="955963" y="350322"/>
                </a:cubicBezTo>
                <a:cubicBezTo>
                  <a:pt x="950025" y="354280"/>
                  <a:pt x="944671" y="359299"/>
                  <a:pt x="938150" y="362197"/>
                </a:cubicBezTo>
                <a:cubicBezTo>
                  <a:pt x="910347" y="374554"/>
                  <a:pt x="900773" y="373801"/>
                  <a:pt x="872836" y="380010"/>
                </a:cubicBezTo>
                <a:cubicBezTo>
                  <a:pt x="864870" y="381780"/>
                  <a:pt x="857051" y="384178"/>
                  <a:pt x="849085" y="385948"/>
                </a:cubicBezTo>
                <a:cubicBezTo>
                  <a:pt x="839233" y="388137"/>
                  <a:pt x="829249" y="389696"/>
                  <a:pt x="819397" y="391885"/>
                </a:cubicBezTo>
                <a:cubicBezTo>
                  <a:pt x="811431" y="393655"/>
                  <a:pt x="803784" y="397220"/>
                  <a:pt x="795646" y="397823"/>
                </a:cubicBezTo>
                <a:cubicBezTo>
                  <a:pt x="750205" y="401189"/>
                  <a:pt x="704602" y="401782"/>
                  <a:pt x="659080" y="403761"/>
                </a:cubicBezTo>
                <a:cubicBezTo>
                  <a:pt x="651163" y="405740"/>
                  <a:pt x="643176" y="407456"/>
                  <a:pt x="635329" y="409698"/>
                </a:cubicBezTo>
                <a:cubicBezTo>
                  <a:pt x="629311" y="411417"/>
                  <a:pt x="623702" y="414684"/>
                  <a:pt x="617516" y="415636"/>
                </a:cubicBezTo>
                <a:cubicBezTo>
                  <a:pt x="597857" y="418661"/>
                  <a:pt x="577932" y="419595"/>
                  <a:pt x="558140" y="421574"/>
                </a:cubicBezTo>
                <a:cubicBezTo>
                  <a:pt x="468564" y="443965"/>
                  <a:pt x="603772" y="408342"/>
                  <a:pt x="510638" y="439387"/>
                </a:cubicBezTo>
                <a:cubicBezTo>
                  <a:pt x="481703" y="449032"/>
                  <a:pt x="486251" y="440594"/>
                  <a:pt x="463137" y="451262"/>
                </a:cubicBezTo>
                <a:cubicBezTo>
                  <a:pt x="443046" y="460535"/>
                  <a:pt x="424753" y="473952"/>
                  <a:pt x="403761" y="480950"/>
                </a:cubicBezTo>
                <a:cubicBezTo>
                  <a:pt x="397823" y="482929"/>
                  <a:pt x="391546" y="484089"/>
                  <a:pt x="385948" y="486888"/>
                </a:cubicBezTo>
                <a:cubicBezTo>
                  <a:pt x="379565" y="490079"/>
                  <a:pt x="374331" y="495222"/>
                  <a:pt x="368135" y="498763"/>
                </a:cubicBezTo>
                <a:cubicBezTo>
                  <a:pt x="360450" y="503155"/>
                  <a:pt x="351890" y="505948"/>
                  <a:pt x="344384" y="510639"/>
                </a:cubicBezTo>
                <a:cubicBezTo>
                  <a:pt x="303304" y="536314"/>
                  <a:pt x="337814" y="522726"/>
                  <a:pt x="302820" y="534389"/>
                </a:cubicBezTo>
                <a:cubicBezTo>
                  <a:pt x="290945" y="546264"/>
                  <a:pt x="276510" y="556041"/>
                  <a:pt x="267194" y="570015"/>
                </a:cubicBezTo>
                <a:cubicBezTo>
                  <a:pt x="263236" y="575953"/>
                  <a:pt x="259777" y="582256"/>
                  <a:pt x="255319" y="587828"/>
                </a:cubicBezTo>
                <a:cubicBezTo>
                  <a:pt x="221469" y="630143"/>
                  <a:pt x="268130" y="562676"/>
                  <a:pt x="231568" y="617517"/>
                </a:cubicBezTo>
                <a:cubicBezTo>
                  <a:pt x="209920" y="682470"/>
                  <a:pt x="244444" y="584093"/>
                  <a:pt x="213755" y="653143"/>
                </a:cubicBezTo>
                <a:cubicBezTo>
                  <a:pt x="208671" y="664582"/>
                  <a:pt x="209391" y="678755"/>
                  <a:pt x="201880" y="688769"/>
                </a:cubicBezTo>
                <a:cubicBezTo>
                  <a:pt x="184829" y="711503"/>
                  <a:pt x="183060" y="710910"/>
                  <a:pt x="172192" y="736270"/>
                </a:cubicBezTo>
                <a:cubicBezTo>
                  <a:pt x="169727" y="742023"/>
                  <a:pt x="168720" y="748330"/>
                  <a:pt x="166254" y="754083"/>
                </a:cubicBezTo>
                <a:cubicBezTo>
                  <a:pt x="162767" y="762218"/>
                  <a:pt x="157666" y="769615"/>
                  <a:pt x="154379" y="777833"/>
                </a:cubicBezTo>
                <a:cubicBezTo>
                  <a:pt x="149730" y="789455"/>
                  <a:pt x="147587" y="802020"/>
                  <a:pt x="142503" y="813459"/>
                </a:cubicBezTo>
                <a:cubicBezTo>
                  <a:pt x="139605" y="819980"/>
                  <a:pt x="133819" y="824889"/>
                  <a:pt x="130628" y="831272"/>
                </a:cubicBezTo>
                <a:cubicBezTo>
                  <a:pt x="127829" y="836870"/>
                  <a:pt x="127730" y="843614"/>
                  <a:pt x="124690" y="849085"/>
                </a:cubicBezTo>
                <a:cubicBezTo>
                  <a:pt x="117759" y="861561"/>
                  <a:pt x="105454" y="871171"/>
                  <a:pt x="100940" y="884711"/>
                </a:cubicBezTo>
                <a:cubicBezTo>
                  <a:pt x="83292" y="937651"/>
                  <a:pt x="111527" y="854113"/>
                  <a:pt x="83127" y="932213"/>
                </a:cubicBezTo>
                <a:cubicBezTo>
                  <a:pt x="78849" y="943977"/>
                  <a:pt x="75209" y="955964"/>
                  <a:pt x="71251" y="967839"/>
                </a:cubicBezTo>
                <a:lnTo>
                  <a:pt x="65314" y="985652"/>
                </a:lnTo>
                <a:cubicBezTo>
                  <a:pt x="63335" y="991590"/>
                  <a:pt x="59376" y="997206"/>
                  <a:pt x="59376" y="1003465"/>
                </a:cubicBezTo>
                <a:lnTo>
                  <a:pt x="83127" y="1068779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B997A-4201-45EC-B01D-1DBFD105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537" y="430987"/>
            <a:ext cx="9601200" cy="1485900"/>
          </a:xfrm>
        </p:spPr>
        <p:txBody>
          <a:bodyPr/>
          <a:lstStyle/>
          <a:p>
            <a:r>
              <a:rPr lang="en-US" dirty="0"/>
              <a:t>Static websites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CE0D35-C9DB-4BA4-9C12-B577F0A20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507" y="2674497"/>
            <a:ext cx="6949535" cy="28479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E71F8-3639-4E70-96CC-51A79D78C8C2}"/>
              </a:ext>
            </a:extLst>
          </p:cNvPr>
          <p:cNvSpPr txBox="1"/>
          <p:nvPr/>
        </p:nvSpPr>
        <p:spPr>
          <a:xfrm>
            <a:off x="5468586" y="3585367"/>
            <a:ext cx="227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outputs data “as is”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EBB0EB-090C-4CAF-B70C-6EDF405BDF03}"/>
              </a:ext>
            </a:extLst>
          </p:cNvPr>
          <p:cNvCxnSpPr/>
          <p:nvPr/>
        </p:nvCxnSpPr>
        <p:spPr>
          <a:xfrm flipH="1">
            <a:off x="4987636" y="4553905"/>
            <a:ext cx="3241964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13141-3BB9-4D84-8E00-13B76A02D910}"/>
              </a:ext>
            </a:extLst>
          </p:cNvPr>
          <p:cNvSpPr txBox="1"/>
          <p:nvPr/>
        </p:nvSpPr>
        <p:spPr>
          <a:xfrm>
            <a:off x="5551714" y="4299568"/>
            <a:ext cx="210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client request “resource”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FEC7A6-05E3-484A-83D5-B6DBA1BF06DD}"/>
              </a:ext>
            </a:extLst>
          </p:cNvPr>
          <p:cNvCxnSpPr/>
          <p:nvPr/>
        </p:nvCxnSpPr>
        <p:spPr>
          <a:xfrm flipH="1" flipV="1">
            <a:off x="2624446" y="2891641"/>
            <a:ext cx="991590" cy="3621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D6CCE-CF4C-41AC-8151-A81E21ECF06B}"/>
              </a:ext>
            </a:extLst>
          </p:cNvPr>
          <p:cNvCxnSpPr>
            <a:cxnSpLocks/>
          </p:cNvCxnSpPr>
          <p:nvPr/>
        </p:nvCxnSpPr>
        <p:spPr>
          <a:xfrm flipH="1" flipV="1">
            <a:off x="3010394" y="2385455"/>
            <a:ext cx="789711" cy="5774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38A3EF-1738-4958-8B7D-D4B9FC8AB44A}"/>
              </a:ext>
            </a:extLst>
          </p:cNvPr>
          <p:cNvCxnSpPr>
            <a:cxnSpLocks/>
          </p:cNvCxnSpPr>
          <p:nvPr/>
        </p:nvCxnSpPr>
        <p:spPr>
          <a:xfrm flipH="1" flipV="1">
            <a:off x="3859480" y="2210771"/>
            <a:ext cx="445325" cy="7521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Image result for white file icon jpg">
            <a:extLst>
              <a:ext uri="{FF2B5EF4-FFF2-40B4-BE49-F238E27FC236}">
                <a16:creationId xmlns:a16="http://schemas.microsoft.com/office/drawing/2014/main" id="{851F9385-644C-4405-A42E-8F403803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33" y="2547229"/>
            <a:ext cx="469803" cy="6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Image result for white file icon jpg">
            <a:extLst>
              <a:ext uri="{FF2B5EF4-FFF2-40B4-BE49-F238E27FC236}">
                <a16:creationId xmlns:a16="http://schemas.microsoft.com/office/drawing/2014/main" id="{DFFD43FA-4F36-4D32-BA51-B7D6F263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65" y="1854035"/>
            <a:ext cx="469803" cy="6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Image result for white file icon jpg">
            <a:extLst>
              <a:ext uri="{FF2B5EF4-FFF2-40B4-BE49-F238E27FC236}">
                <a16:creationId xmlns:a16="http://schemas.microsoft.com/office/drawing/2014/main" id="{DB98FBEB-6B2A-41F6-A920-8B2E3C2A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492" y="1575441"/>
            <a:ext cx="469803" cy="6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32543EA-7765-41C8-AD81-9D03857031E6}"/>
              </a:ext>
            </a:extLst>
          </p:cNvPr>
          <p:cNvSpPr txBox="1"/>
          <p:nvPr/>
        </p:nvSpPr>
        <p:spPr>
          <a:xfrm>
            <a:off x="2351314" y="1299875"/>
            <a:ext cx="210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 system</a:t>
            </a:r>
          </a:p>
        </p:txBody>
      </p:sp>
      <p:pic>
        <p:nvPicPr>
          <p:cNvPr id="33" name="Picture 8" descr="Image result for white file icon jpg">
            <a:extLst>
              <a:ext uri="{FF2B5EF4-FFF2-40B4-BE49-F238E27FC236}">
                <a16:creationId xmlns:a16="http://schemas.microsoft.com/office/drawing/2014/main" id="{E0556AB4-0D40-4F42-BEA1-EEB9E82B1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50289" y="3414854"/>
            <a:ext cx="355644" cy="48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C22BCD-FFB0-45BC-9AA3-1C9F9A1BE7B2}"/>
              </a:ext>
            </a:extLst>
          </p:cNvPr>
          <p:cNvSpPr txBox="1"/>
          <p:nvPr/>
        </p:nvSpPr>
        <p:spPr>
          <a:xfrm>
            <a:off x="5168735" y="5600235"/>
            <a:ext cx="595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 example of fetching “data” from static websites</a:t>
            </a:r>
          </a:p>
        </p:txBody>
      </p:sp>
    </p:spTree>
    <p:extLst>
      <p:ext uri="{BB962C8B-B14F-4D97-AF65-F5344CB8AC3E}">
        <p14:creationId xmlns:p14="http://schemas.microsoft.com/office/powerpoint/2010/main" val="216613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7314-44A2-42AF-AC01-EAD11A55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websites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06C3FA-99AC-4AEB-8C6B-4AA3F0483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022" y="2309751"/>
            <a:ext cx="7387955" cy="333696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7D8A77-EE3A-4D43-BFF8-70F12B2CC2B5}"/>
              </a:ext>
            </a:extLst>
          </p:cNvPr>
          <p:cNvCxnSpPr/>
          <p:nvPr/>
        </p:nvCxnSpPr>
        <p:spPr>
          <a:xfrm flipV="1">
            <a:off x="8265226" y="1626919"/>
            <a:ext cx="0" cy="105096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18848A-C26E-4C37-9AF4-A78B2A90811A}"/>
              </a:ext>
            </a:extLst>
          </p:cNvPr>
          <p:cNvCxnSpPr/>
          <p:nvPr/>
        </p:nvCxnSpPr>
        <p:spPr>
          <a:xfrm flipH="1">
            <a:off x="4275117" y="1626919"/>
            <a:ext cx="3990109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25EDE1-6676-44CC-888C-06909EAE9068}"/>
              </a:ext>
            </a:extLst>
          </p:cNvPr>
          <p:cNvCxnSpPr/>
          <p:nvPr/>
        </p:nvCxnSpPr>
        <p:spPr>
          <a:xfrm>
            <a:off x="4275117" y="1626919"/>
            <a:ext cx="0" cy="97971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19380F-BED6-4E36-A3BF-B9934F13BE0E}"/>
              </a:ext>
            </a:extLst>
          </p:cNvPr>
          <p:cNvSpPr txBox="1"/>
          <p:nvPr/>
        </p:nvSpPr>
        <p:spPr>
          <a:xfrm>
            <a:off x="5216237" y="1675122"/>
            <a:ext cx="210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client request “resource”</a:t>
            </a:r>
          </a:p>
        </p:txBody>
      </p:sp>
      <p:pic>
        <p:nvPicPr>
          <p:cNvPr id="5122" name="Picture 2" descr="Image result for gear icon">
            <a:extLst>
              <a:ext uri="{FF2B5EF4-FFF2-40B4-BE49-F238E27FC236}">
                <a16:creationId xmlns:a16="http://schemas.microsoft.com/office/drawing/2014/main" id="{FC422EA8-B33C-4612-924D-EADBACBA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1" y="2862141"/>
            <a:ext cx="701446" cy="70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ECD8B0-3C65-4C23-9FFA-52DEA262C94E}"/>
              </a:ext>
            </a:extLst>
          </p:cNvPr>
          <p:cNvSpPr txBox="1"/>
          <p:nvPr/>
        </p:nvSpPr>
        <p:spPr>
          <a:xfrm>
            <a:off x="6466113" y="4070057"/>
            <a:ext cx="1442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generates dynamic response “on the fly”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1E26F-4E43-4601-B898-9D5CE1986E62}"/>
              </a:ext>
            </a:extLst>
          </p:cNvPr>
          <p:cNvSpPr txBox="1"/>
          <p:nvPr/>
        </p:nvSpPr>
        <p:spPr>
          <a:xfrm>
            <a:off x="4209800" y="5729735"/>
            <a:ext cx="595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 example of fetching “data” from dynamic websites</a:t>
            </a:r>
          </a:p>
        </p:txBody>
      </p:sp>
    </p:spTree>
    <p:extLst>
      <p:ext uri="{BB962C8B-B14F-4D97-AF65-F5344CB8AC3E}">
        <p14:creationId xmlns:p14="http://schemas.microsoft.com/office/powerpoint/2010/main" val="314500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C1C9-E393-4820-93F8-AA4DEBDD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websites / CMSs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F6E96-CA69-4607-ABCA-D67B5B52D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e-commerce &amp; online stores</a:t>
            </a:r>
          </a:p>
          <a:p>
            <a:r>
              <a:rPr lang="en-US" dirty="0"/>
              <a:t>email forms &amp; newsletters</a:t>
            </a:r>
          </a:p>
          <a:p>
            <a:r>
              <a:rPr lang="en-US" dirty="0"/>
              <a:t>blogging</a:t>
            </a:r>
          </a:p>
          <a:p>
            <a:r>
              <a:rPr lang="en-US" dirty="0"/>
              <a:t>add &amp; edit website pages</a:t>
            </a:r>
          </a:p>
          <a:p>
            <a:r>
              <a:rPr lang="en-US" dirty="0"/>
              <a:t>events and calendars</a:t>
            </a:r>
          </a:p>
          <a:p>
            <a:r>
              <a:rPr lang="en-US" dirty="0"/>
              <a:t>video and photo galleries</a:t>
            </a:r>
          </a:p>
          <a:p>
            <a:r>
              <a:rPr lang="en-US" dirty="0"/>
              <a:t>search engine friendly</a:t>
            </a:r>
          </a:p>
          <a:p>
            <a:r>
              <a:rPr lang="en-US" dirty="0"/>
              <a:t>social network websites</a:t>
            </a:r>
          </a:p>
        </p:txBody>
      </p:sp>
      <p:pic>
        <p:nvPicPr>
          <p:cNvPr id="5" name="Picture 2" descr="Image result for dynamic website">
            <a:extLst>
              <a:ext uri="{FF2B5EF4-FFF2-40B4-BE49-F238E27FC236}">
                <a16:creationId xmlns:a16="http://schemas.microsoft.com/office/drawing/2014/main" id="{3CB2CD8B-78A0-4F18-A43C-5C3C458428F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36" y="2286000"/>
            <a:ext cx="384270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417DD-3187-4F2C-8B72-1871A0F377FD}"/>
              </a:ext>
            </a:extLst>
          </p:cNvPr>
          <p:cNvSpPr txBox="1"/>
          <p:nvPr/>
        </p:nvSpPr>
        <p:spPr>
          <a:xfrm>
            <a:off x="1502226" y="5978234"/>
            <a:ext cx="595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Some of many features supported by dynamic websites</a:t>
            </a:r>
          </a:p>
        </p:txBody>
      </p:sp>
    </p:spTree>
    <p:extLst>
      <p:ext uri="{BB962C8B-B14F-4D97-AF65-F5344CB8AC3E}">
        <p14:creationId xmlns:p14="http://schemas.microsoft.com/office/powerpoint/2010/main" val="213862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1119-D555-47CF-9E8B-56C53C39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793" y="1107374"/>
            <a:ext cx="9601200" cy="1802081"/>
          </a:xfrm>
        </p:spPr>
        <p:txBody>
          <a:bodyPr>
            <a:normAutofit fontScale="90000"/>
          </a:bodyPr>
          <a:lstStyle/>
          <a:p>
            <a:r>
              <a:rPr lang="en-US" dirty="0"/>
              <a:t>Now that we have all of those features we couldn’t provide with static websites, </a:t>
            </a:r>
            <a:r>
              <a:rPr lang="en-US" sz="5300" b="1" dirty="0"/>
              <a:t>why static websites in 2018?</a:t>
            </a:r>
            <a:endParaRPr lang="en-US" b="1" dirty="0"/>
          </a:p>
        </p:txBody>
      </p:sp>
      <p:pic>
        <p:nvPicPr>
          <p:cNvPr id="7170" name="Picture 2" descr="Image result for pewdiepie hmm clipart">
            <a:extLst>
              <a:ext uri="{FF2B5EF4-FFF2-40B4-BE49-F238E27FC236}">
                <a16:creationId xmlns:a16="http://schemas.microsoft.com/office/drawing/2014/main" id="{E96916FB-4F74-4EE6-9684-73F5B36B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681" y="2976255"/>
            <a:ext cx="2890354" cy="27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A33E6-D066-4F51-926E-4A37CDF55B98}"/>
              </a:ext>
            </a:extLst>
          </p:cNvPr>
          <p:cNvSpPr txBox="1"/>
          <p:nvPr/>
        </p:nvSpPr>
        <p:spPr>
          <a:xfrm>
            <a:off x="8615547" y="5284520"/>
            <a:ext cx="307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hmmmmmmmmmmmmm</a:t>
            </a:r>
            <a:r>
              <a:rPr lang="en-US" dirty="0"/>
              <a:t>?”- </a:t>
            </a:r>
            <a:r>
              <a:rPr lang="en-US" dirty="0" err="1"/>
              <a:t>pewdipie</a:t>
            </a:r>
            <a:r>
              <a:rPr lang="en-US" dirty="0"/>
              <a:t> 2017/18 (not sure)</a:t>
            </a:r>
          </a:p>
        </p:txBody>
      </p:sp>
    </p:spTree>
    <p:extLst>
      <p:ext uri="{BB962C8B-B14F-4D97-AF65-F5344CB8AC3E}">
        <p14:creationId xmlns:p14="http://schemas.microsoft.com/office/powerpoint/2010/main" val="215069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97DF-BB81-4F9D-8473-262941F9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site generators</a:t>
            </a:r>
          </a:p>
        </p:txBody>
      </p:sp>
      <p:pic>
        <p:nvPicPr>
          <p:cNvPr id="11266" name="Picture 2" descr="static site generator Options">
            <a:extLst>
              <a:ext uri="{FF2B5EF4-FFF2-40B4-BE49-F238E27FC236}">
                <a16:creationId xmlns:a16="http://schemas.microsoft.com/office/drawing/2014/main" id="{54A66718-C33F-4474-BA36-36222545ED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63" y="2171700"/>
            <a:ext cx="573207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BBC41-DF73-4942-A49B-BB9C324FDE70}"/>
              </a:ext>
            </a:extLst>
          </p:cNvPr>
          <p:cNvSpPr txBox="1"/>
          <p:nvPr/>
        </p:nvSpPr>
        <p:spPr>
          <a:xfrm>
            <a:off x="4227616" y="5802868"/>
            <a:ext cx="443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view of static site generator, see more at: </a:t>
            </a:r>
            <a:r>
              <a:rPr lang="en-US" dirty="0">
                <a:hlinkClick r:id="rId3"/>
              </a:rPr>
              <a:t>https://staticsitegenerators.net/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6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7FCE-F8BC-4FE5-89F3-2E69945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site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1321-290C-40DF-8596-06BB2C17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6613"/>
            <a:ext cx="9601200" cy="46016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Reads user input and generates static HMTL and CSS pages (sometimes </a:t>
            </a:r>
            <a:r>
              <a:rPr lang="en-US" dirty="0" err="1"/>
              <a:t>js</a:t>
            </a:r>
            <a:r>
              <a:rPr lang="en-US" dirty="0"/>
              <a:t> and other assets based on concrete </a:t>
            </a:r>
            <a:r>
              <a:rPr lang="en-US" dirty="0" err="1"/>
              <a:t>impl</a:t>
            </a:r>
            <a:r>
              <a:rPr lang="en-US" dirty="0"/>
              <a:t>)</a:t>
            </a:r>
          </a:p>
          <a:p>
            <a:r>
              <a:rPr lang="en-US" dirty="0"/>
              <a:t>User input</a:t>
            </a:r>
          </a:p>
          <a:p>
            <a:pPr lvl="1"/>
            <a:r>
              <a:rPr lang="en-US" dirty="0"/>
              <a:t>is text based static file</a:t>
            </a:r>
          </a:p>
          <a:p>
            <a:pPr lvl="1"/>
            <a:r>
              <a:rPr lang="en-US" dirty="0"/>
              <a:t>is usually YAML, Markdown, XML, </a:t>
            </a:r>
            <a:r>
              <a:rPr lang="en-US" dirty="0" err="1"/>
              <a:t>reST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is supposed to be easily readable and editable by human</a:t>
            </a:r>
          </a:p>
          <a:p>
            <a:pPr lvl="1"/>
            <a:r>
              <a:rPr lang="en-US" dirty="0"/>
              <a:t>should be editable by any text editor</a:t>
            </a:r>
          </a:p>
          <a:p>
            <a:r>
              <a:rPr lang="en-US" dirty="0"/>
              <a:t>Website layout is defined by generator themes</a:t>
            </a:r>
          </a:p>
          <a:p>
            <a:r>
              <a:rPr lang="en-US" dirty="0"/>
              <a:t>Generator themes are usually written in open source templating languages like:</a:t>
            </a:r>
          </a:p>
          <a:p>
            <a:pPr lvl="1"/>
            <a:r>
              <a:rPr lang="en-US" dirty="0"/>
              <a:t>jinja</a:t>
            </a:r>
          </a:p>
          <a:p>
            <a:pPr lvl="1"/>
            <a:r>
              <a:rPr lang="en-US" dirty="0"/>
              <a:t>mustache</a:t>
            </a:r>
          </a:p>
          <a:p>
            <a:pPr lvl="1"/>
            <a:r>
              <a:rPr lang="en-US" dirty="0"/>
              <a:t>liquid</a:t>
            </a:r>
          </a:p>
          <a:p>
            <a:pPr lvl="1"/>
            <a:r>
              <a:rPr lang="en-US" dirty="0" err="1"/>
              <a:t>xslt</a:t>
            </a:r>
            <a:endParaRPr lang="en-US" dirty="0"/>
          </a:p>
          <a:p>
            <a:pPr lvl="1"/>
            <a:r>
              <a:rPr lang="en-US" dirty="0"/>
              <a:t>and many others…</a:t>
            </a:r>
          </a:p>
          <a:p>
            <a:r>
              <a:rPr lang="en-US" dirty="0"/>
              <a:t>Some generators are relying on front-end frameworks like (Gatsby – React, Nuxt.js – Vue.js…)</a:t>
            </a:r>
          </a:p>
        </p:txBody>
      </p:sp>
    </p:spTree>
    <p:extLst>
      <p:ext uri="{BB962C8B-B14F-4D97-AF65-F5344CB8AC3E}">
        <p14:creationId xmlns:p14="http://schemas.microsoft.com/office/powerpoint/2010/main" val="16464116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275</TotalTime>
  <Words>1014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Franklin Gothic Book</vt:lpstr>
      <vt:lpstr>Crop</vt:lpstr>
      <vt:lpstr>Static websites in 2018? </vt:lpstr>
      <vt:lpstr>Few words about me</vt:lpstr>
      <vt:lpstr>Evolution of web technologies</vt:lpstr>
      <vt:lpstr>Static websites</vt:lpstr>
      <vt:lpstr>Dynamic websites</vt:lpstr>
      <vt:lpstr>Dynamic websites / CMSs</vt:lpstr>
      <vt:lpstr>Now that we have all of those features we couldn’t provide with static websites, why static websites in 2018?</vt:lpstr>
      <vt:lpstr>Static site generators</vt:lpstr>
      <vt:lpstr>Static site generators</vt:lpstr>
      <vt:lpstr>Static site generators</vt:lpstr>
      <vt:lpstr>Static vs dynamic websites</vt:lpstr>
      <vt:lpstr>Well then, will generated static websites solve all our problems?</vt:lpstr>
      <vt:lpstr>Choose the right weapon</vt:lpstr>
      <vt:lpstr>Facts about performance expectations</vt:lpstr>
      <vt:lpstr>An example of xml-based static website generator for legislation use - intro </vt:lpstr>
      <vt:lpstr>xml-based static website generator – technologies used</vt:lpstr>
      <vt:lpstr>xml-based static website generator - architecture</vt:lpstr>
      <vt:lpstr>Questions?</vt:lpstr>
      <vt:lpstr>Thank you.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generators in 2018?</dc:title>
  <dc:creator>twentyeight</dc:creator>
  <cp:lastModifiedBy>twentyeight</cp:lastModifiedBy>
  <cp:revision>37</cp:revision>
  <dcterms:created xsi:type="dcterms:W3CDTF">2018-12-07T17:43:22Z</dcterms:created>
  <dcterms:modified xsi:type="dcterms:W3CDTF">2018-12-07T22:19:09Z</dcterms:modified>
</cp:coreProperties>
</file>