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1" r:id="rId2"/>
    <p:sldMasterId id="2147483693" r:id="rId3"/>
  </p:sldMasterIdLst>
  <p:notesMasterIdLst>
    <p:notesMasterId r:id="rId16"/>
  </p:notesMasterIdLst>
  <p:sldIdLst>
    <p:sldId id="256" r:id="rId4"/>
    <p:sldId id="257" r:id="rId5"/>
    <p:sldId id="405" r:id="rId6"/>
    <p:sldId id="406" r:id="rId7"/>
    <p:sldId id="402" r:id="rId8"/>
    <p:sldId id="409" r:id="rId9"/>
    <p:sldId id="403" r:id="rId10"/>
    <p:sldId id="404" r:id="rId11"/>
    <p:sldId id="410" r:id="rId12"/>
    <p:sldId id="392" r:id="rId13"/>
    <p:sldId id="396" r:id="rId14"/>
    <p:sldId id="38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99FF66"/>
    <a:srgbClr val="006600"/>
    <a:srgbClr val="FFFF66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00" autoAdjust="0"/>
    <p:restoredTop sz="92718" autoAdjust="0"/>
  </p:normalViewPr>
  <p:slideViewPr>
    <p:cSldViewPr>
      <p:cViewPr>
        <p:scale>
          <a:sx n="75" d="100"/>
          <a:sy n="75" d="100"/>
        </p:scale>
        <p:origin x="-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B9252-20A3-4EE6-AE8E-E9284F439C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181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10F3-F86C-4DC0-BCD7-7251A8D99BC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8343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366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40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9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30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30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13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30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30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30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30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30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82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6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8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23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12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34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07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464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9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251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5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15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15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406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363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667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SC012</a:t>
            </a:r>
            <a:endParaRPr lang="en-US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FA19-9C24-4644-97E0-80293C75A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56FC-954B-4621-BC83-7929BBF70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6518892-E033-4B12-94F5-E36D3B136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10ED-D49A-4941-A572-07BD00D86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D3CC-B462-4D51-9CD4-95BB110B1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FC81-4C11-45E7-B773-727E92440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089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75C3-B290-4B30-8F79-BDAF7202A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965B-A827-42DA-885A-FD901D404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993-54C1-459C-B070-9A822D043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8C5C-414F-4381-8C7A-FE72502C5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9DD8-8926-4492-9C6A-8C9CBD745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7885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67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16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7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91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3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7196-5478-4769-84F4-7373AEDB5FED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D363-898C-4F58-B63F-86B7E6F3F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93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DB92-DFCE-4478-94E9-CF1AC662477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4732-5296-4AB8-8953-43F6C1D49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5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E856FC-954B-4621-BC83-7929BBF70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9" r:id="rId13"/>
    <p:sldLayoutId id="2147483711" r:id="rId14"/>
    <p:sldLayoutId id="2147483713" r:id="rId15"/>
    <p:sldLayoutId id="2147483715" r:id="rId16"/>
    <p:sldLayoutId id="2147483716" r:id="rId17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reckon.eu/toby/publications/papers/eichner08speedlimit_a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://www.autobild.de/artikel/assistenzsystem-von-opel-722126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SBY9eJ-x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ris.ac.uk/home/greenhal/detect_road_signs.html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stol.ac.uk/vi-lab/projects/roadsig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mris.fer.hr/~ssegvic/mastif/results_en.s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715000"/>
            <a:ext cx="7772400" cy="555625"/>
          </a:xfrm>
        </p:spPr>
        <p:txBody>
          <a:bodyPr/>
          <a:lstStyle/>
          <a:p>
            <a:r>
              <a:rPr lang="en-US" sz="2000" dirty="0" smtClean="0">
                <a:latin typeface="Comic Sans MS" pitchFamily="66" charset="0"/>
              </a:rPr>
              <a:t>201</a:t>
            </a:r>
            <a:r>
              <a:rPr lang="sr-Latn-RS" sz="2000" dirty="0" smtClean="0">
                <a:latin typeface="Comic Sans MS" pitchFamily="66" charset="0"/>
              </a:rPr>
              <a:t>5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2714620"/>
            <a:ext cx="6429420" cy="2000264"/>
          </a:xfrm>
        </p:spPr>
        <p:txBody>
          <a:bodyPr/>
          <a:lstStyle/>
          <a:p>
            <a:pPr lvl="0">
              <a:defRPr/>
            </a:pPr>
            <a:r>
              <a:rPr lang="sr-Latn-RS" sz="3200" dirty="0" smtClean="0">
                <a:solidFill>
                  <a:srgbClr val="000000"/>
                </a:solidFill>
                <a:latin typeface="Comic Sans MS" pitchFamily="66" charset="0"/>
              </a:rPr>
              <a:t>Projekat</a:t>
            </a:r>
            <a:r>
              <a:rPr lang="en-US" sz="3200" dirty="0" smtClean="0">
                <a:solidFill>
                  <a:srgbClr val="000000"/>
                </a:solidFill>
                <a:latin typeface="Comic Sans MS" pitchFamily="66" charset="0"/>
              </a:rPr>
              <a:t>: </a:t>
            </a:r>
            <a:r>
              <a:rPr lang="sr-Latn-RS" sz="3200" dirty="0" smtClean="0">
                <a:solidFill>
                  <a:srgbClr val="000000"/>
                </a:solidFill>
                <a:latin typeface="Comic Sans MS" pitchFamily="66" charset="0"/>
              </a:rPr>
              <a:t>Prepoznavanje</a:t>
            </a:r>
          </a:p>
          <a:p>
            <a:pPr lvl="0">
              <a:defRPr/>
            </a:pPr>
            <a:r>
              <a:rPr lang="sr-Latn-RS" sz="3200" dirty="0" smtClean="0">
                <a:solidFill>
                  <a:srgbClr val="000000"/>
                </a:solidFill>
                <a:latin typeface="Comic Sans MS" pitchFamily="66" charset="0"/>
              </a:rPr>
              <a:t>saobraćajnih znakova na </a:t>
            </a:r>
            <a:r>
              <a:rPr lang="sr-Latn-RS" sz="3200" dirty="0" smtClean="0">
                <a:solidFill>
                  <a:srgbClr val="000000"/>
                </a:solidFill>
                <a:latin typeface="Comic Sans MS" pitchFamily="66" charset="0"/>
              </a:rPr>
              <a:t>putu</a:t>
            </a:r>
          </a:p>
          <a:p>
            <a:pPr>
              <a:defRPr/>
            </a:pPr>
            <a:r>
              <a:rPr lang="sr-Latn-RS" sz="2400" b="1" dirty="0" smtClean="0">
                <a:solidFill>
                  <a:srgbClr val="252525"/>
                </a:solidFill>
                <a:latin typeface="Arial"/>
              </a:rPr>
              <a:t>(</a:t>
            </a:r>
            <a:r>
              <a:rPr lang="en-US" sz="2400" b="1" dirty="0" smtClean="0">
                <a:solidFill>
                  <a:srgbClr val="252525"/>
                </a:solidFill>
                <a:latin typeface="Arial"/>
              </a:rPr>
              <a:t>Traffic </a:t>
            </a:r>
            <a:r>
              <a:rPr lang="en-US" sz="2400" b="1" dirty="0" smtClean="0">
                <a:solidFill>
                  <a:srgbClr val="252525"/>
                </a:solidFill>
                <a:latin typeface="Arial"/>
              </a:rPr>
              <a:t>Sign </a:t>
            </a:r>
            <a:r>
              <a:rPr lang="en-US" sz="2400" b="1" dirty="0" smtClean="0">
                <a:solidFill>
                  <a:srgbClr val="252525"/>
                </a:solidFill>
                <a:latin typeface="Arial"/>
              </a:rPr>
              <a:t>Recognition</a:t>
            </a:r>
            <a:r>
              <a:rPr lang="sr-Latn-RS" sz="2400" b="1" dirty="0" smtClean="0">
                <a:solidFill>
                  <a:srgbClr val="252525"/>
                </a:solidFill>
                <a:latin typeface="Arial"/>
              </a:rPr>
              <a:t> - TSR)</a:t>
            </a:r>
            <a:endParaRPr lang="en-US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838200"/>
            <a:ext cx="6096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err="1" smtClean="0">
                <a:latin typeface="Comic Sans MS" pitchFamily="66" charset="0"/>
              </a:rPr>
              <a:t>Katedra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za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informatiku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Fakultet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Tehni</a:t>
            </a:r>
            <a:r>
              <a:rPr lang="sr-Latn-RS" sz="1600" dirty="0" smtClean="0">
                <a:latin typeface="Comic Sans MS" pitchFamily="66" charset="0"/>
              </a:rPr>
              <a:t>čkih Nauka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14480" y="1357298"/>
            <a:ext cx="703899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Predmet:</a:t>
            </a:r>
            <a:r>
              <a:rPr kumimoji="0" lang="sr-Latn-R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2400" dirty="0" smtClean="0"/>
              <a:t>Soft computing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72132" y="5214950"/>
            <a:ext cx="30003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sr-Latn-RS" sz="1400" b="1" dirty="0" smtClean="0">
                <a:cs typeface="Times New Roman" pitchFamily="18" charset="0"/>
              </a:rPr>
              <a:t>Student</a:t>
            </a:r>
            <a:r>
              <a:rPr lang="en-US" sz="1400" b="0" dirty="0" smtClean="0">
                <a:latin typeface="Arial" charset="0"/>
                <a:cs typeface="Times New Roman" pitchFamily="18" charset="0"/>
              </a:rPr>
              <a:t>:</a:t>
            </a:r>
            <a:endParaRPr lang="en-US" sz="1400" b="0" dirty="0">
              <a:latin typeface="Arial" charset="0"/>
              <a:cs typeface="Times New Roman" pitchFamily="18" charset="0"/>
            </a:endParaRPr>
          </a:p>
          <a:p>
            <a:r>
              <a:rPr lang="sr-Latn-RS" sz="1400" dirty="0" smtClean="0">
                <a:latin typeface="Arial"/>
                <a:cs typeface="Times New Roman" pitchFamily="18" charset="0"/>
              </a:rPr>
              <a:t>          Aleksandar Manasijević</a:t>
            </a:r>
          </a:p>
          <a:p>
            <a:r>
              <a:rPr lang="sr-Latn-RS" sz="1400" dirty="0" smtClean="0">
                <a:cs typeface="Times New Roman" pitchFamily="18" charset="0"/>
              </a:rPr>
              <a:t>          RA 65/2012</a:t>
            </a:r>
            <a:endParaRPr lang="sr-Latn-RS" sz="1400" dirty="0">
              <a:latin typeface="Arial"/>
              <a:cs typeface="Times New Roman" pitchFamily="18" charset="0"/>
            </a:endParaRPr>
          </a:p>
          <a:p>
            <a:endParaRPr lang="en-US" sz="1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7158" y="5286388"/>
            <a:ext cx="34004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sr-Latn-RS" sz="1400" b="1" dirty="0" smtClean="0">
                <a:latin typeface="Arial"/>
                <a:cs typeface="Times New Roman" pitchFamily="18" charset="0"/>
              </a:rPr>
              <a:t>Profesor</a:t>
            </a:r>
            <a:r>
              <a:rPr lang="en-US" sz="1400" b="1" dirty="0" smtClean="0">
                <a:latin typeface="Arial"/>
                <a:cs typeface="Times New Roman" pitchFamily="18" charset="0"/>
              </a:rPr>
              <a:t>: </a:t>
            </a:r>
            <a:endParaRPr lang="sr-Latn-RS" sz="1400" b="1" dirty="0" smtClean="0">
              <a:latin typeface="Arial"/>
              <a:cs typeface="Times New Roman" pitchFamily="18" charset="0"/>
            </a:endParaRPr>
          </a:p>
          <a:p>
            <a:pPr eaLnBrk="0" hangingPunct="0"/>
            <a:r>
              <a:rPr lang="sr-Latn-RS" sz="1400" b="1" dirty="0" smtClean="0">
                <a:latin typeface="Arial"/>
                <a:cs typeface="Times New Roman" pitchFamily="18" charset="0"/>
              </a:rPr>
              <a:t>          </a:t>
            </a:r>
            <a:r>
              <a:rPr lang="sr-Latn-RS" sz="1300" dirty="0" smtClean="0">
                <a:latin typeface="Arial"/>
                <a:cs typeface="Times New Roman" pitchFamily="18" charset="0"/>
              </a:rPr>
              <a:t>doc</a:t>
            </a:r>
            <a:r>
              <a:rPr lang="en-US" sz="1300" dirty="0" smtClean="0">
                <a:latin typeface="Arial"/>
                <a:cs typeface="Times New Roman" pitchFamily="18" charset="0"/>
              </a:rPr>
              <a:t>. </a:t>
            </a:r>
            <a:r>
              <a:rPr lang="sr-Latn-RS" sz="1300" dirty="0" smtClean="0">
                <a:latin typeface="Arial"/>
                <a:cs typeface="Times New Roman" pitchFamily="18" charset="0"/>
              </a:rPr>
              <a:t>dr</a:t>
            </a:r>
            <a:r>
              <a:rPr lang="en-US" sz="1300" dirty="0" smtClean="0">
                <a:latin typeface="Arial"/>
                <a:cs typeface="Times New Roman" pitchFamily="18" charset="0"/>
              </a:rPr>
              <a:t> </a:t>
            </a:r>
            <a:r>
              <a:rPr lang="sr-Latn-RS" sz="1300" dirty="0" smtClean="0">
                <a:latin typeface="Arial"/>
                <a:cs typeface="Times New Roman" pitchFamily="18" charset="0"/>
              </a:rPr>
              <a:t>Đorđe Obradović</a:t>
            </a:r>
            <a:endParaRPr lang="en-US" sz="1300" dirty="0">
              <a:latin typeface="Arial"/>
              <a:cs typeface="Times New Roman" pitchFamily="18" charset="0"/>
            </a:endParaRPr>
          </a:p>
          <a:p>
            <a:pPr eaLnBrk="0" hangingPunct="0"/>
            <a:r>
              <a:rPr lang="sr-Latn-RS" sz="1400" b="1" dirty="0" smtClean="0">
                <a:latin typeface="Arial"/>
                <a:cs typeface="Times New Roman" pitchFamily="18" charset="0"/>
              </a:rPr>
              <a:t>Asistenti</a:t>
            </a:r>
            <a:r>
              <a:rPr lang="en-US" sz="1400" b="1" dirty="0" smtClean="0">
                <a:latin typeface="Arial"/>
                <a:cs typeface="Times New Roman" pitchFamily="18" charset="0"/>
              </a:rPr>
              <a:t>:</a:t>
            </a:r>
          </a:p>
          <a:p>
            <a:pPr lvl="1" eaLnBrk="0" hangingPunct="0"/>
            <a:r>
              <a:rPr lang="sr-Latn-RS" sz="1200" dirty="0" smtClean="0">
                <a:latin typeface="Arial"/>
                <a:cs typeface="Times New Roman" pitchFamily="18" charset="0"/>
              </a:rPr>
              <a:t>Mihailo Isakov</a:t>
            </a:r>
            <a:endParaRPr lang="sr-Latn-RS" sz="1200" dirty="0" smtClean="0">
              <a:latin typeface="Arial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/>
              </a:rPr>
              <a:t>Implementacija</a:t>
            </a:r>
            <a:endParaRPr lang="en-US" dirty="0">
              <a:latin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mic Sans MS" pitchFamily="66" charset="0"/>
              </a:rPr>
              <a:t>Cilj implementacije je da se pokuša da se algoritam prepoznavanja znaka odradi od nule... Dakle, bez preteranog oslanjanja na bibliotečke f-je</a:t>
            </a:r>
          </a:p>
          <a:p>
            <a:r>
              <a:rPr lang="sr-Latn-RS" dirty="0" smtClean="0">
                <a:latin typeface="Comic Sans MS" pitchFamily="66" charset="0"/>
              </a:rPr>
              <a:t>P</a:t>
            </a:r>
            <a:r>
              <a:rPr lang="sr-Latn-RS" dirty="0" smtClean="0">
                <a:latin typeface="Comic Sans MS" pitchFamily="66" charset="0"/>
              </a:rPr>
              <a:t>rojekat </a:t>
            </a:r>
            <a:r>
              <a:rPr lang="sr-Latn-RS" dirty="0" smtClean="0">
                <a:latin typeface="Comic Sans MS" pitchFamily="66" charset="0"/>
              </a:rPr>
              <a:t>će biti rađen u </a:t>
            </a:r>
            <a:r>
              <a:rPr lang="sr-Latn-RS" dirty="0" smtClean="0">
                <a:latin typeface="Comic Sans MS" pitchFamily="66" charset="0"/>
              </a:rPr>
              <a:t>Python-u</a:t>
            </a:r>
          </a:p>
          <a:p>
            <a:r>
              <a:rPr lang="sr-Latn-RS" dirty="0" smtClean="0">
                <a:latin typeface="Comic Sans MS" pitchFamily="66" charset="0"/>
              </a:rPr>
              <a:t>Koristiće se neuronske mreže (najverovatnije OCR)</a:t>
            </a:r>
          </a:p>
          <a:p>
            <a:r>
              <a:rPr lang="sr-Latn-RS" dirty="0" smtClean="0">
                <a:latin typeface="Comic Sans MS" pitchFamily="66" charset="0"/>
              </a:rPr>
              <a:t>Kao dataset, biće uzet skup znakova Nemački dataset znakova</a:t>
            </a:r>
            <a:endParaRPr lang="sr-Latn-R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4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57628"/>
            <a:ext cx="7258072" cy="685800"/>
          </a:xfrm>
        </p:spPr>
        <p:txBody>
          <a:bodyPr>
            <a:normAutofit fontScale="90000"/>
          </a:bodyPr>
          <a:lstStyle/>
          <a:p>
            <a:r>
              <a:rPr lang="sr-Latn-RS" sz="2800" dirty="0" smtClean="0">
                <a:latin typeface="Comic Sans MS"/>
              </a:rPr>
              <a:t>Implementacija </a:t>
            </a:r>
            <a:r>
              <a:rPr lang="sr-Latn-RS" sz="2800" dirty="0" smtClean="0">
                <a:latin typeface="Comic Sans MS"/>
              </a:rPr>
              <a:t>(primer </a:t>
            </a:r>
            <a:r>
              <a:rPr lang="sr-Latn-RS" sz="2800" dirty="0" smtClean="0">
                <a:latin typeface="Comic Sans MS"/>
              </a:rPr>
              <a:t>obučavajućeg skupa)</a:t>
            </a:r>
            <a:endParaRPr lang="en-US" sz="2800" dirty="0">
              <a:latin typeface="Comic Sans MS"/>
            </a:endParaRPr>
          </a:p>
        </p:txBody>
      </p:sp>
      <p:pic>
        <p:nvPicPr>
          <p:cNvPr id="65538" name="Picture 2" descr="http://www.prometna-signalizacija.com/wp-content/uploads/2013/05/prometni-znakov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714488"/>
            <a:ext cx="4667250" cy="1657351"/>
          </a:xfrm>
          <a:prstGeom prst="rect">
            <a:avLst/>
          </a:prstGeom>
          <a:noFill/>
        </p:spPr>
      </p:pic>
      <p:pic>
        <p:nvPicPr>
          <p:cNvPr id="65542" name="Picture 6" descr="http://www.rtv.rs/sr_ci/vojvodina/sremska-mitrovica/slike/2013/04/30/stop-saobracaj-znak-znaci-saobracajni-rtv-aleksandar-korom-jpg_660x33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643314"/>
            <a:ext cx="5857872" cy="2928936"/>
          </a:xfrm>
          <a:prstGeom prst="rect">
            <a:avLst/>
          </a:prstGeom>
          <a:noFill/>
        </p:spPr>
      </p:pic>
      <p:pic>
        <p:nvPicPr>
          <p:cNvPr id="7" name="Picture 4" descr="http://www.zagrebancija.com/slike/slike_3/r1/g2013/m11/y34566552419826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714488"/>
            <a:ext cx="3857652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Literatura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hlinkClick r:id="rId3"/>
              </a:rPr>
              <a:t>http://breckon.eu/toby/publications/papers/eichner08speedlimit_a.pdf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  <a:hlinkClick r:id="rId4"/>
              </a:rPr>
              <a:t>http://</a:t>
            </a:r>
            <a:r>
              <a:rPr lang="en-US" dirty="0" smtClean="0">
                <a:latin typeface="Arial" charset="0"/>
                <a:hlinkClick r:id="rId4"/>
              </a:rPr>
              <a:t>www.autobild.de/artikel/assistenzsystem-von-opel-722126.html</a:t>
            </a:r>
            <a:endParaRPr lang="sr-Latn-R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4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Zadatak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sr-Latn-RS" dirty="0" smtClean="0">
              <a:latin typeface="Comic Sans MS" charset="0"/>
            </a:endParaRPr>
          </a:p>
          <a:p>
            <a:pPr lvl="0">
              <a:defRPr/>
            </a:pPr>
            <a:r>
              <a:rPr lang="sr-Latn-RS" dirty="0" smtClean="0">
                <a:latin typeface="Comic Sans MS" charset="0"/>
              </a:rPr>
              <a:t>Zadatak je </a:t>
            </a:r>
            <a:r>
              <a:rPr lang="sr-Latn-RS" dirty="0" smtClean="0">
                <a:latin typeface="Comic Sans MS" pitchFamily="66" charset="0"/>
              </a:rPr>
              <a:t>prepoznavanje saobraćajnih znakova na putu (konkretno sa videa)</a:t>
            </a:r>
            <a:endParaRPr lang="en-U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charset="0"/>
              </a:rPr>
              <a:t>Prepoznavanje oblika, kao i samog znaka (razlikovanje znakova)</a:t>
            </a:r>
          </a:p>
          <a:p>
            <a:pPr marL="0" indent="0">
              <a:buNone/>
            </a:pPr>
            <a:endParaRPr lang="sr-Latn-RS" sz="2000" dirty="0">
              <a:latin typeface="Comic Sans MS" charset="0"/>
            </a:endParaRPr>
          </a:p>
          <a:p>
            <a:pPr marL="0" indent="0">
              <a:buNone/>
            </a:pPr>
            <a:r>
              <a:rPr lang="sr-Latn-RS" sz="2000" dirty="0">
                <a:latin typeface="Comic Sans MS" charset="0"/>
              </a:rPr>
              <a:t> </a:t>
            </a:r>
            <a:endParaRPr lang="en-US" sz="2000" dirty="0"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5575" y="100013"/>
            <a:ext cx="3269969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Analiza zadatka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2285992"/>
            <a:ext cx="8229600" cy="3643338"/>
          </a:xfrm>
        </p:spPr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Već se godinama radi na rešenju datog problema</a:t>
            </a:r>
          </a:p>
          <a:p>
            <a:r>
              <a:rPr lang="sr-Latn-RS" dirty="0" smtClean="0">
                <a:latin typeface="Comic Sans MS" pitchFamily="66" charset="0"/>
              </a:rPr>
              <a:t>Algoritam prepoznavanja znakova se danas razvija kao deo drugih funkcija (npr. </a:t>
            </a:r>
            <a:r>
              <a:rPr lang="sr-Latn-RS" dirty="0" smtClean="0">
                <a:latin typeface="Comic Sans MS" pitchFamily="66" charset="0"/>
              </a:rPr>
              <a:t>u autopilotu, kao njegov deo)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/>
              </a:rPr>
              <a:t>Motivacija</a:t>
            </a:r>
            <a:endParaRPr lang="en-US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mic Sans MS"/>
            </a:endParaRPr>
          </a:p>
          <a:p>
            <a:r>
              <a:rPr lang="sr-Latn-RS" dirty="0" smtClean="0">
                <a:latin typeface="Comic Sans MS"/>
              </a:rPr>
              <a:t>Problemi prilikom upravljanja određenim motornim vozilom (čovek greši)</a:t>
            </a:r>
            <a:endParaRPr lang="en-US" dirty="0">
              <a:latin typeface="Comic Sans MS"/>
            </a:endParaRPr>
          </a:p>
          <a:p>
            <a:r>
              <a:rPr lang="sr-Latn-RS" dirty="0" smtClean="0">
                <a:latin typeface="Comic Sans MS"/>
              </a:rPr>
              <a:t>Težnja ka savršenom autopilotu koji će biti bezgrešan</a:t>
            </a:r>
            <a:r>
              <a:rPr lang="en-US" dirty="0" smtClean="0">
                <a:latin typeface="Comic Sans MS"/>
              </a:rPr>
              <a:t> </a:t>
            </a:r>
            <a:r>
              <a:rPr lang="sr-Latn-RS" dirty="0" smtClean="0">
                <a:latin typeface="Comic Sans MS"/>
              </a:rPr>
              <a:t>prilikom upravljanje vozilom i koji će poštovati sve saobraćajne </a:t>
            </a:r>
            <a:r>
              <a:rPr lang="sr-Latn-RS" dirty="0" smtClean="0">
                <a:latin typeface="Comic Sans MS"/>
              </a:rPr>
              <a:t>propise</a:t>
            </a:r>
            <a:endParaRPr lang="sr-Latn-RS" dirty="0" smtClean="0">
              <a:latin typeface="Comic Sans MS"/>
            </a:endParaRPr>
          </a:p>
          <a:p>
            <a:r>
              <a:rPr lang="sr-Latn-RS" dirty="0" smtClean="0">
                <a:latin typeface="Comic Sans MS"/>
              </a:rPr>
              <a:t>Smanjenje broja udesa i saobraćajnih nesreća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7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ća rešenja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00174"/>
            <a:ext cx="8801104" cy="2255153"/>
          </a:xfrm>
        </p:spPr>
        <p:txBody>
          <a:bodyPr/>
          <a:lstStyle/>
          <a:p>
            <a:pPr>
              <a:defRPr/>
            </a:pPr>
            <a:r>
              <a:rPr lang="sr-Latn-RS" sz="2000" dirty="0" smtClean="0">
                <a:latin typeface="Comic Sans MS" charset="0"/>
              </a:rPr>
              <a:t>TSR kao deo </a:t>
            </a:r>
            <a:r>
              <a:rPr lang="en-US" sz="2000" dirty="0" smtClean="0">
                <a:latin typeface="Comic Sans MS" charset="0"/>
              </a:rPr>
              <a:t>ADAS</a:t>
            </a:r>
            <a:r>
              <a:rPr lang="sr-Latn-RS" sz="2000" dirty="0" smtClean="0">
                <a:latin typeface="Comic Sans MS" charset="0"/>
              </a:rPr>
              <a:t>-a (</a:t>
            </a:r>
            <a:r>
              <a:rPr lang="en-US" sz="2000" dirty="0" smtClean="0">
                <a:latin typeface="Comic Sans MS" charset="0"/>
              </a:rPr>
              <a:t>Advanced </a:t>
            </a:r>
            <a:r>
              <a:rPr lang="en-US" sz="2000" dirty="0" smtClean="0">
                <a:latin typeface="Comic Sans MS" charset="0"/>
              </a:rPr>
              <a:t>Driver Assistance </a:t>
            </a:r>
            <a:r>
              <a:rPr lang="en-US" sz="2000" dirty="0" smtClean="0">
                <a:latin typeface="Comic Sans MS" charset="0"/>
              </a:rPr>
              <a:t>Systems</a:t>
            </a:r>
            <a:r>
              <a:rPr lang="sr-Latn-RS" sz="2000" dirty="0" smtClean="0">
                <a:latin typeface="Comic Sans MS" charset="0"/>
              </a:rPr>
              <a:t>)</a:t>
            </a:r>
            <a:endParaRPr lang="sr-Latn-RS" sz="2000" dirty="0">
              <a:latin typeface="Comic Sans MS" charset="0"/>
            </a:endParaRPr>
          </a:p>
          <a:p>
            <a:pPr>
              <a:defRPr/>
            </a:pPr>
            <a:r>
              <a:rPr lang="en-US" sz="2000" dirty="0" smtClean="0">
                <a:latin typeface="Comic Sans MS" charset="0"/>
              </a:rPr>
              <a:t> </a:t>
            </a:r>
            <a:r>
              <a:rPr lang="sr-Latn-RS" sz="2000" dirty="0" smtClean="0">
                <a:latin typeface="Comic Sans MS" charset="0"/>
              </a:rPr>
              <a:t>Prvi sistem za prepoznavanje su napravili </a:t>
            </a:r>
            <a:r>
              <a:rPr lang="en-US" sz="2000" dirty="0" err="1" smtClean="0">
                <a:latin typeface="Comic Sans MS" charset="0"/>
              </a:rPr>
              <a:t>Mobileye</a:t>
            </a:r>
            <a:r>
              <a:rPr lang="en-US" sz="2000" dirty="0" smtClean="0">
                <a:latin typeface="Comic Sans MS" charset="0"/>
              </a:rPr>
              <a:t> and Continental </a:t>
            </a:r>
            <a:r>
              <a:rPr lang="en-US" sz="2000" dirty="0" smtClean="0">
                <a:latin typeface="Comic Sans MS" charset="0"/>
              </a:rPr>
              <a:t>AG</a:t>
            </a:r>
            <a:r>
              <a:rPr lang="sr-Latn-RS" sz="2000" dirty="0" smtClean="0">
                <a:latin typeface="Comic Sans MS" charset="0"/>
              </a:rPr>
              <a:t> (BMW 2008 i </a:t>
            </a:r>
            <a:r>
              <a:rPr lang="en-US" sz="2000" dirty="0" smtClean="0">
                <a:latin typeface="Comic Sans MS" charset="0"/>
              </a:rPr>
              <a:t>Mercedes-Benz S-Class</a:t>
            </a:r>
            <a:r>
              <a:rPr lang="sr-Latn-RS" sz="2000" dirty="0" smtClean="0">
                <a:latin typeface="Comic Sans MS" charset="0"/>
              </a:rPr>
              <a:t> 2009) koji je prepoznavao samo znakove za ograničenje brzine</a:t>
            </a:r>
          </a:p>
          <a:p>
            <a:pPr>
              <a:defRPr/>
            </a:pPr>
            <a:r>
              <a:rPr lang="en-US" sz="2000" dirty="0" smtClean="0">
                <a:latin typeface="Comic Sans MS" charset="0"/>
                <a:hlinkClick r:id="rId3"/>
              </a:rPr>
              <a:t>https://</a:t>
            </a:r>
            <a:r>
              <a:rPr lang="en-US" sz="2000" dirty="0" smtClean="0">
                <a:latin typeface="Comic Sans MS" charset="0"/>
                <a:hlinkClick r:id="rId3"/>
              </a:rPr>
              <a:t>www.youtube.com/watch?v=U-SBY9eJ-xc</a:t>
            </a:r>
            <a:endParaRPr lang="sr-Latn-RS" sz="2000" dirty="0" smtClean="0">
              <a:latin typeface="Comic Sans MS" charset="0"/>
            </a:endParaRPr>
          </a:p>
          <a:p>
            <a:pPr>
              <a:defRPr/>
            </a:pPr>
            <a:endParaRPr lang="en-US" sz="2000" dirty="0" smtClean="0"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2050" name="Picture 2" descr="http://www.automotiveit.com/wp-content/uploads/2010/12/BMW-Navigati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91000"/>
            <a:ext cx="4000500" cy="2667000"/>
          </a:xfrm>
          <a:prstGeom prst="rect">
            <a:avLst/>
          </a:prstGeom>
          <a:noFill/>
        </p:spPr>
      </p:pic>
      <p:pic>
        <p:nvPicPr>
          <p:cNvPr id="10" name="Picture 4" descr="https://i.ytimg.com/vi/U-SBY9eJ-xc/maxresdefaul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9266" y="3714752"/>
            <a:ext cx="5584766" cy="3141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ća rešenja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00174"/>
            <a:ext cx="8801104" cy="2255153"/>
          </a:xfrm>
        </p:spPr>
        <p:txBody>
          <a:bodyPr/>
          <a:lstStyle/>
          <a:p>
            <a:pPr>
              <a:defRPr/>
            </a:pPr>
            <a:r>
              <a:rPr lang="sr-Latn-RS" sz="2000" dirty="0" smtClean="0">
                <a:latin typeface="Comic Sans MS" charset="0"/>
              </a:rPr>
              <a:t>TSR kao deo </a:t>
            </a:r>
            <a:r>
              <a:rPr lang="en-US" sz="2000" dirty="0" smtClean="0">
                <a:latin typeface="Comic Sans MS" charset="0"/>
              </a:rPr>
              <a:t>ADAS</a:t>
            </a:r>
            <a:r>
              <a:rPr lang="sr-Latn-RS" sz="2000" dirty="0" smtClean="0">
                <a:latin typeface="Comic Sans MS" charset="0"/>
              </a:rPr>
              <a:t>-a (</a:t>
            </a:r>
            <a:r>
              <a:rPr lang="en-US" sz="2000" dirty="0" smtClean="0">
                <a:latin typeface="Comic Sans MS" charset="0"/>
              </a:rPr>
              <a:t>Advanced </a:t>
            </a:r>
            <a:r>
              <a:rPr lang="en-US" sz="2000" dirty="0" smtClean="0">
                <a:latin typeface="Comic Sans MS" charset="0"/>
              </a:rPr>
              <a:t>Driver Assistance </a:t>
            </a:r>
            <a:r>
              <a:rPr lang="en-US" sz="2000" dirty="0" smtClean="0">
                <a:latin typeface="Comic Sans MS" charset="0"/>
              </a:rPr>
              <a:t>Systems</a:t>
            </a:r>
            <a:r>
              <a:rPr lang="sr-Latn-RS" sz="2000" dirty="0" smtClean="0">
                <a:latin typeface="Comic Sans MS" charset="0"/>
              </a:rPr>
              <a:t>)</a:t>
            </a:r>
            <a:endParaRPr lang="sr-Latn-RS" sz="2000" dirty="0">
              <a:latin typeface="Comic Sans MS" charset="0"/>
            </a:endParaRPr>
          </a:p>
          <a:p>
            <a:pPr>
              <a:defRPr/>
            </a:pPr>
            <a:r>
              <a:rPr lang="en-US" sz="2000" dirty="0" smtClean="0">
                <a:latin typeface="Comic Sans MS" charset="0"/>
              </a:rPr>
              <a:t> </a:t>
            </a:r>
            <a:r>
              <a:rPr lang="sr-Latn-RS" sz="2000" dirty="0" smtClean="0">
                <a:latin typeface="Comic Sans MS" charset="0"/>
              </a:rPr>
              <a:t>Sistem za prepoznavanje druge generacije (isti proizvođač) koji je prepoznavao znakove za ograničenje brzine i ivice puta</a:t>
            </a:r>
            <a:endParaRPr lang="en-US" sz="2000" dirty="0" smtClean="0"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3" name="Picture 2" descr="C:\Users\Aleksandar\Desktop\Opel-Insignia-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4818"/>
            <a:ext cx="3749678" cy="2643182"/>
          </a:xfrm>
          <a:prstGeom prst="rect">
            <a:avLst/>
          </a:prstGeom>
          <a:noFill/>
        </p:spPr>
      </p:pic>
      <p:pic>
        <p:nvPicPr>
          <p:cNvPr id="76804" name="Picture 4" descr="Opel Insignia Assistenzsysteme (2008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1879" y="3429000"/>
            <a:ext cx="5372121" cy="3581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ća rešenja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3"/>
            <a:ext cx="8572560" cy="1357322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Real Time Detection and Recognition of Road Traffic Signs</a:t>
            </a:r>
          </a:p>
          <a:p>
            <a:pPr lvl="0">
              <a:defRPr/>
            </a:pPr>
            <a:r>
              <a:rPr lang="en-US" sz="2000" dirty="0" smtClean="0">
                <a:latin typeface="Comic Sans MS" charset="0"/>
                <a:hlinkClick r:id="rId3"/>
              </a:rPr>
              <a:t>http://</a:t>
            </a:r>
            <a:r>
              <a:rPr lang="en-US" sz="2000" dirty="0" smtClean="0">
                <a:latin typeface="Comic Sans MS" charset="0"/>
                <a:hlinkClick r:id="rId3"/>
              </a:rPr>
              <a:t>www.cs.bris.ac.uk/home/greenhal/detect_road_signs.html</a:t>
            </a:r>
            <a:endParaRPr lang="sr-Latn-RS" sz="2000" dirty="0" smtClean="0">
              <a:latin typeface="Comic Sans MS" charset="0"/>
            </a:endParaRPr>
          </a:p>
          <a:p>
            <a:pPr lvl="0">
              <a:defRPr/>
            </a:pPr>
            <a:endParaRPr lang="en-US" sz="2000" dirty="0"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5575" y="100013"/>
            <a:ext cx="3269969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92162" name="Picture 2" descr="http://www.cs.bris.ac.uk/home/greenhal/road_sign_example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357694"/>
            <a:ext cx="3286116" cy="2053823"/>
          </a:xfrm>
          <a:prstGeom prst="rect">
            <a:avLst/>
          </a:prstGeom>
          <a:noFill/>
        </p:spPr>
      </p:pic>
      <p:pic>
        <p:nvPicPr>
          <p:cNvPr id="92164" name="Picture 4" descr="Example Road Sign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285992"/>
            <a:ext cx="3205164" cy="2003227"/>
          </a:xfrm>
          <a:prstGeom prst="rect">
            <a:avLst/>
          </a:prstGeom>
          <a:noFill/>
        </p:spPr>
      </p:pic>
      <p:pic>
        <p:nvPicPr>
          <p:cNvPr id="92166" name="Picture 6" descr="Example Road Sign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2071678"/>
            <a:ext cx="3643338" cy="2277086"/>
          </a:xfrm>
          <a:prstGeom prst="rect">
            <a:avLst/>
          </a:prstGeom>
          <a:noFill/>
        </p:spPr>
      </p:pic>
      <p:pic>
        <p:nvPicPr>
          <p:cNvPr id="92168" name="Picture 8" descr="Example Road Sign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4429132"/>
            <a:ext cx="3048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ća rešenja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255153"/>
          </a:xfrm>
        </p:spPr>
        <p:txBody>
          <a:bodyPr/>
          <a:lstStyle/>
          <a:p>
            <a:pPr lvl="0">
              <a:defRPr/>
            </a:pPr>
            <a:endParaRPr lang="en-US" sz="2000" dirty="0"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5575" y="100013"/>
            <a:ext cx="3269969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844" y="1500174"/>
            <a:ext cx="8801104" cy="225515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/>
            </a:pPr>
            <a:r>
              <a:rPr lang="en-US" sz="2000" dirty="0" smtClean="0">
                <a:latin typeface="Comic Sans MS" charset="0"/>
              </a:rPr>
              <a:t>Real </a:t>
            </a:r>
            <a:r>
              <a:rPr lang="en-US" sz="2000" dirty="0" smtClean="0">
                <a:latin typeface="Comic Sans MS" charset="0"/>
              </a:rPr>
              <a:t>Time Detection and Recognition of Road Traffic Signs</a:t>
            </a:r>
          </a:p>
          <a:p>
            <a:pPr marL="548640" lvl="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/>
            </a:pPr>
            <a:r>
              <a:rPr lang="en-US" sz="2000" dirty="0" smtClean="0">
                <a:latin typeface="Comic Sans MS" charset="0"/>
                <a:hlinkClick r:id="rId3"/>
              </a:rPr>
              <a:t>http://www.bristol.ac.uk/vi-lab/projects/roadsign</a:t>
            </a:r>
            <a:r>
              <a:rPr lang="en-US" sz="2000" dirty="0" smtClean="0">
                <a:latin typeface="Comic Sans MS" charset="0"/>
                <a:hlinkClick r:id="rId3"/>
              </a:rPr>
              <a:t>/</a:t>
            </a:r>
            <a:endParaRPr lang="sr-Latn-RS" sz="2000" dirty="0" smtClean="0">
              <a:latin typeface="Comic Sans MS" charset="0"/>
            </a:endParaRPr>
          </a:p>
        </p:txBody>
      </p:sp>
      <p:pic>
        <p:nvPicPr>
          <p:cNvPr id="90116" name="Picture 4" descr="Example Road Sign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3003" y="2786058"/>
            <a:ext cx="5770997" cy="3270232"/>
          </a:xfrm>
          <a:prstGeom prst="rect">
            <a:avLst/>
          </a:prstGeom>
          <a:noFill/>
        </p:spPr>
      </p:pic>
      <p:pic>
        <p:nvPicPr>
          <p:cNvPr id="13" name="Picture 2" descr="http://www.bristol.ac.uk/media-library/sites/vi-lab/migrated/images/systemoutput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500570"/>
            <a:ext cx="4289867" cy="2357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Postoje</a:t>
            </a:r>
            <a:r>
              <a:rPr lang="sr-Latn-RS" dirty="0" smtClean="0">
                <a:latin typeface="Comic Sans MS" pitchFamily="66" charset="0"/>
              </a:rPr>
              <a:t>ća rešenja</a:t>
            </a:r>
            <a:endParaRPr lang="en-US" dirty="0" err="1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5575" y="100013"/>
            <a:ext cx="3269969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844" y="1500174"/>
            <a:ext cx="8801104" cy="225515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/>
            </a:pPr>
            <a:r>
              <a:rPr lang="sr-Latn-RS" sz="2000" dirty="0" smtClean="0">
                <a:latin typeface="Comic Sans MS" charset="0"/>
              </a:rPr>
              <a:t>MASTIF - </a:t>
            </a:r>
            <a:r>
              <a:rPr lang="en-US" sz="2000" dirty="0" smtClean="0">
                <a:latin typeface="Comic Sans MS" charset="0"/>
              </a:rPr>
              <a:t>Mapping </a:t>
            </a:r>
            <a:r>
              <a:rPr lang="en-US" sz="2000" dirty="0" smtClean="0">
                <a:latin typeface="Comic Sans MS" charset="0"/>
              </a:rPr>
              <a:t>and Assessing the State of Traffic </a:t>
            </a:r>
            <a:r>
              <a:rPr lang="en-US" sz="2000" dirty="0" err="1" smtClean="0">
                <a:latin typeface="Comic Sans MS" charset="0"/>
              </a:rPr>
              <a:t>InFrastructure</a:t>
            </a:r>
            <a:endParaRPr lang="en-US" sz="2000" dirty="0" smtClean="0">
              <a:latin typeface="Comic Sans MS" charset="0"/>
            </a:endParaRPr>
          </a:p>
          <a:p>
            <a:pPr marL="548640" lvl="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/>
            </a:pPr>
            <a:r>
              <a:rPr lang="en-US" sz="2000" dirty="0" smtClean="0">
                <a:latin typeface="Comic Sans MS" charset="0"/>
                <a:hlinkClick r:id="rId3"/>
              </a:rPr>
              <a:t>http</a:t>
            </a:r>
            <a:r>
              <a:rPr lang="en-US" sz="2000" dirty="0" smtClean="0">
                <a:latin typeface="Comic Sans MS" charset="0"/>
                <a:hlinkClick r:id="rId3"/>
              </a:rPr>
              <a:t>://www.zemris.fer.hr/~</a:t>
            </a:r>
            <a:r>
              <a:rPr lang="en-US" sz="2000" dirty="0" smtClean="0">
                <a:latin typeface="Comic Sans MS" charset="0"/>
                <a:hlinkClick r:id="rId3"/>
              </a:rPr>
              <a:t>ssegvic/mastif/results_en.shtml</a:t>
            </a:r>
            <a:endParaRPr lang="sr-Latn-RS" sz="2000" dirty="0" smtClean="0">
              <a:latin typeface="Comic Sans MS" charset="0"/>
            </a:endParaRPr>
          </a:p>
          <a:p>
            <a:pPr marL="548640" lvl="0" indent="-411480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sr-Latn-RS" sz="2000" dirty="0" smtClean="0">
              <a:latin typeface="Comic Sans MS" charset="0"/>
            </a:endParaRPr>
          </a:p>
        </p:txBody>
      </p:sp>
      <p:pic>
        <p:nvPicPr>
          <p:cNvPr id="96258" name="Picture 2" descr="https://i.ytimg.com/vi/lr5_4XXgjDY/maxres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928934"/>
            <a:ext cx="5889665" cy="3714776"/>
          </a:xfrm>
          <a:prstGeom prst="rect">
            <a:avLst/>
          </a:prstGeom>
          <a:noFill/>
        </p:spPr>
      </p:pic>
      <p:sp>
        <p:nvSpPr>
          <p:cNvPr id="96260" name="AutoShape 4" descr="Резултат слика за traffic signs recognition mast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6262" name="Picture 6" descr="http://www.zemris.fer.hr/~ssegvic/mastif/images/demo100915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782874"/>
            <a:ext cx="4929190" cy="3932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278</Words>
  <Application>Microsoft Office PowerPoint</Application>
  <PresentationFormat>On-screen Show (4:3)</PresentationFormat>
  <Paragraphs>64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Custom Design</vt:lpstr>
      <vt:lpstr>1_Custom Design</vt:lpstr>
      <vt:lpstr>Apex</vt:lpstr>
      <vt:lpstr>2015.</vt:lpstr>
      <vt:lpstr>Zadatak</vt:lpstr>
      <vt:lpstr>Analiza zadatka</vt:lpstr>
      <vt:lpstr>Motivacija</vt:lpstr>
      <vt:lpstr>Postojeća rešenja</vt:lpstr>
      <vt:lpstr>Postojeća rešenja</vt:lpstr>
      <vt:lpstr>Postojeća rešenja</vt:lpstr>
      <vt:lpstr>Postojeća rešenja</vt:lpstr>
      <vt:lpstr>Postojeća rešenja</vt:lpstr>
      <vt:lpstr>Implementacija</vt:lpstr>
      <vt:lpstr>Implementacija (primer obučavajućeg skupa)</vt:lpstr>
      <vt:lpstr>Literatura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Aleksandar</cp:lastModifiedBy>
  <cp:revision>437</cp:revision>
  <dcterms:created xsi:type="dcterms:W3CDTF">2005-12-27T21:54:02Z</dcterms:created>
  <dcterms:modified xsi:type="dcterms:W3CDTF">2015-12-16T21:03:19Z</dcterms:modified>
</cp:coreProperties>
</file>