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0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97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426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59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4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68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9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9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5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8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0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4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1F52-F572-440F-B7E7-AAA8772A366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940A9-7F5F-4EB8-BFF2-B6138A2D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14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8C28-F0BB-66DC-0EF2-03EB687FF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OPIS RESAVANJA ZADATAKA</a:t>
            </a:r>
            <a:br>
              <a:rPr lang="en-US" sz="4100" dirty="0"/>
            </a:br>
            <a:r>
              <a:rPr lang="en-US" sz="4100" dirty="0" err="1"/>
              <a:t>Administriranje</a:t>
            </a:r>
            <a:r>
              <a:rPr lang="en-US" sz="4100" dirty="0"/>
              <a:t> </a:t>
            </a:r>
            <a:r>
              <a:rPr lang="en-US" sz="4100" dirty="0" err="1"/>
              <a:t>baza</a:t>
            </a:r>
            <a:r>
              <a:rPr lang="en-US" sz="4100" dirty="0"/>
              <a:t> </a:t>
            </a:r>
            <a:r>
              <a:rPr lang="en-US" sz="4100" dirty="0" err="1"/>
              <a:t>podataka</a:t>
            </a: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2D80C-00C6-CF47-0A8A-6FC37E138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3602038"/>
            <a:ext cx="5376333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err="1"/>
              <a:t>Studenti</a:t>
            </a:r>
            <a:r>
              <a:rPr lang="en-US" sz="1800" dirty="0"/>
              <a:t>:</a:t>
            </a:r>
          </a:p>
          <a:p>
            <a:r>
              <a:rPr lang="en-US" sz="1800" dirty="0"/>
              <a:t>Aleksandar </a:t>
            </a:r>
            <a:r>
              <a:rPr lang="en-US" sz="1800" dirty="0" err="1"/>
              <a:t>Savic</a:t>
            </a:r>
            <a:r>
              <a:rPr lang="en-US" sz="1800"/>
              <a:t> REK07/20</a:t>
            </a:r>
            <a:endParaRPr lang="en-US" sz="1800" dirty="0"/>
          </a:p>
        </p:txBody>
      </p:sp>
      <p:pic>
        <p:nvPicPr>
          <p:cNvPr id="10" name="Picture 9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75326D92-2E1C-D0C8-DDE2-2B71A0100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D77C119-A8BF-F27A-E212-E27ABB1F7A09}"/>
              </a:ext>
            </a:extLst>
          </p:cNvPr>
          <p:cNvSpPr txBox="1">
            <a:spLocks/>
          </p:cNvSpPr>
          <p:nvPr/>
        </p:nvSpPr>
        <p:spPr>
          <a:xfrm>
            <a:off x="8386147" y="3471761"/>
            <a:ext cx="359031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dirty="0"/>
              <a:t>PROFESOR: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Dr </a:t>
            </a:r>
            <a:r>
              <a:rPr lang="en-US" sz="1800" dirty="0" err="1"/>
              <a:t>Dusan</a:t>
            </a:r>
            <a:r>
              <a:rPr lang="en-US" sz="1800" dirty="0"/>
              <a:t> Stefanovic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ASISTENT: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Nikola </a:t>
            </a:r>
            <a:r>
              <a:rPr lang="en-US" sz="1800" dirty="0" err="1"/>
              <a:t>vukotic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554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F90B-1ADC-C641-E2EF-709968A7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 err="1">
                <a:solidFill>
                  <a:srgbClr val="FFFFFF"/>
                </a:solidFill>
              </a:rPr>
              <a:t>Kreiranje</a:t>
            </a:r>
            <a:r>
              <a:rPr lang="en-US" sz="2500" dirty="0">
                <a:solidFill>
                  <a:srgbClr val="FFFFFF"/>
                </a:solidFill>
              </a:rPr>
              <a:t> 3 </a:t>
            </a:r>
            <a:r>
              <a:rPr lang="en-US" sz="2500" dirty="0" err="1">
                <a:solidFill>
                  <a:srgbClr val="FFFFFF"/>
                </a:solidFill>
              </a:rPr>
              <a:t>korisničke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funkcije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i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njihova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upotreba</a:t>
            </a:r>
            <a:endParaRPr lang="en-US" sz="2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D2C9-0C9C-09A1-E7F8-16ECD341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Na </a:t>
            </a:r>
            <a:r>
              <a:rPr lang="en-US" sz="1400" dirty="0" err="1">
                <a:solidFill>
                  <a:srgbClr val="FFFFFF"/>
                </a:solidFill>
              </a:rPr>
              <a:t>samom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pocetku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kao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ulazni</a:t>
            </a:r>
            <a:r>
              <a:rPr lang="en-US" sz="1400" dirty="0">
                <a:solidFill>
                  <a:srgbClr val="FFFFFF"/>
                </a:solidFill>
              </a:rPr>
              <a:t> parameter </a:t>
            </a:r>
            <a:r>
              <a:rPr lang="en-US" sz="1400" dirty="0" err="1">
                <a:solidFill>
                  <a:srgbClr val="FFFFFF"/>
                </a:solidFill>
              </a:rPr>
              <a:t>definisan</a:t>
            </a:r>
            <a:r>
              <a:rPr lang="en-US" sz="1400" dirty="0">
                <a:solidFill>
                  <a:srgbClr val="FFFFFF"/>
                </a:solidFill>
              </a:rPr>
              <a:t> je </a:t>
            </a:r>
            <a:r>
              <a:rPr lang="en-US" sz="1400" dirty="0" err="1">
                <a:solidFill>
                  <a:srgbClr val="FFFFFF"/>
                </a:solidFill>
              </a:rPr>
              <a:t>naziv_predmeta</a:t>
            </a:r>
            <a:r>
              <a:rPr lang="en-US" sz="1400" dirty="0">
                <a:solidFill>
                  <a:srgbClr val="FFFFFF"/>
                </a:solidFill>
              </a:rPr>
              <a:t> – VARCHAR. Na </a:t>
            </a:r>
            <a:r>
              <a:rPr lang="en-US" sz="1400" dirty="0" err="1">
                <a:solidFill>
                  <a:srgbClr val="FFFFFF"/>
                </a:solidFill>
              </a:rPr>
              <a:t>osnovu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unetog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parametra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kao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primeru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prethodnog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slajda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gde</a:t>
            </a:r>
            <a:r>
              <a:rPr lang="en-US" sz="1400" dirty="0">
                <a:solidFill>
                  <a:srgbClr val="FFFFFF"/>
                </a:solidFill>
              </a:rPr>
              <a:t> je </a:t>
            </a:r>
            <a:r>
              <a:rPr lang="en-US" sz="1400" dirty="0" err="1">
                <a:solidFill>
                  <a:srgbClr val="FFFFFF"/>
                </a:solidFill>
              </a:rPr>
              <a:t>unet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predmet</a:t>
            </a:r>
            <a:r>
              <a:rPr lang="en-US" sz="1400" dirty="0">
                <a:solidFill>
                  <a:srgbClr val="FFFFFF"/>
                </a:solidFill>
              </a:rPr>
              <a:t> “</a:t>
            </a:r>
            <a:r>
              <a:rPr lang="en-US" sz="1400" dirty="0" err="1">
                <a:solidFill>
                  <a:srgbClr val="FFFFFF"/>
                </a:solidFill>
              </a:rPr>
              <a:t>Baze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podataka</a:t>
            </a:r>
            <a:r>
              <a:rPr lang="en-US" sz="1400" dirty="0">
                <a:solidFill>
                  <a:srgbClr val="FFFFFF"/>
                </a:solidFill>
              </a:rPr>
              <a:t>”, </a:t>
            </a:r>
            <a:r>
              <a:rPr lang="en-US" sz="1400" dirty="0" err="1">
                <a:solidFill>
                  <a:srgbClr val="FFFFFF"/>
                </a:solidFill>
              </a:rPr>
              <a:t>funkcija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vraca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listu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studenata</a:t>
            </a:r>
            <a:r>
              <a:rPr lang="en-US" sz="1400" dirty="0">
                <a:solidFill>
                  <a:srgbClr val="FFFFFF"/>
                </a:solidFill>
              </a:rPr>
              <a:t> koji </a:t>
            </a:r>
            <a:r>
              <a:rPr lang="en-US" sz="1400" dirty="0" err="1">
                <a:solidFill>
                  <a:srgbClr val="FFFFFF"/>
                </a:solidFill>
              </a:rPr>
              <a:t>su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polozili</a:t>
            </a:r>
            <a:r>
              <a:rPr lang="en-US" sz="1400" dirty="0">
                <a:solidFill>
                  <a:srgbClr val="FFFFFF"/>
                </a:solidFill>
              </a:rPr>
              <a:t> taj </a:t>
            </a:r>
            <a:r>
              <a:rPr lang="en-US" sz="1400" dirty="0" err="1">
                <a:solidFill>
                  <a:srgbClr val="FFFFFF"/>
                </a:solidFill>
              </a:rPr>
              <a:t>predmet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FFFFFF"/>
                </a:solidFill>
              </a:rPr>
              <a:t>Deklarisana</a:t>
            </a:r>
            <a:r>
              <a:rPr lang="en-US" sz="1400" dirty="0">
                <a:solidFill>
                  <a:srgbClr val="FFFFFF"/>
                </a:solidFill>
              </a:rPr>
              <a:t> je </a:t>
            </a:r>
            <a:r>
              <a:rPr lang="en-US" sz="1400" dirty="0" err="1">
                <a:solidFill>
                  <a:srgbClr val="FFFFFF"/>
                </a:solidFill>
              </a:rPr>
              <a:t>lista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studenata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koja</a:t>
            </a:r>
            <a:r>
              <a:rPr lang="en-US" sz="1400" dirty="0">
                <a:solidFill>
                  <a:srgbClr val="FFFFFF"/>
                </a:solidFill>
              </a:rPr>
              <a:t> je </a:t>
            </a:r>
            <a:r>
              <a:rPr lang="en-US" sz="1400" dirty="0" err="1">
                <a:solidFill>
                  <a:srgbClr val="FFFFFF"/>
                </a:solidFill>
              </a:rPr>
              <a:t>sluzila</a:t>
            </a:r>
            <a:r>
              <a:rPr lang="en-US" sz="1400" dirty="0">
                <a:solidFill>
                  <a:srgbClr val="FFFFFF"/>
                </a:solidFill>
              </a:rPr>
              <a:t> za </a:t>
            </a:r>
            <a:r>
              <a:rPr lang="en-US" sz="1400" dirty="0" err="1">
                <a:solidFill>
                  <a:srgbClr val="FFFFFF"/>
                </a:solidFill>
              </a:rPr>
              <a:t>punjenje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studentima</a:t>
            </a:r>
            <a:r>
              <a:rPr lang="en-US" sz="1400" dirty="0">
                <a:solidFill>
                  <a:srgbClr val="FFFFFF"/>
                </a:solidFill>
              </a:rPr>
              <a:t> koji </a:t>
            </a:r>
            <a:r>
              <a:rPr lang="en-US" sz="1400" dirty="0" err="1">
                <a:solidFill>
                  <a:srgbClr val="FFFFFF"/>
                </a:solidFill>
              </a:rPr>
              <a:t>pripadaju</a:t>
            </a:r>
            <a:r>
              <a:rPr lang="en-US" sz="1400" dirty="0">
                <a:solidFill>
                  <a:srgbClr val="FFFFFF"/>
                </a:solidFill>
              </a:rPr>
              <a:t> dole </a:t>
            </a:r>
            <a:r>
              <a:rPr lang="en-US" sz="1400" dirty="0" err="1">
                <a:solidFill>
                  <a:srgbClr val="FFFFFF"/>
                </a:solidFill>
              </a:rPr>
              <a:t>definisanom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upitu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Na </a:t>
            </a:r>
            <a:r>
              <a:rPr lang="en-US" sz="1400" dirty="0" err="1">
                <a:solidFill>
                  <a:srgbClr val="FFFFFF"/>
                </a:solidFill>
              </a:rPr>
              <a:t>kraju</a:t>
            </a:r>
            <a:r>
              <a:rPr lang="en-US" sz="1400" dirty="0">
                <a:solidFill>
                  <a:srgbClr val="FFFFFF"/>
                </a:solidFill>
              </a:rPr>
              <a:t> se </a:t>
            </a:r>
            <a:r>
              <a:rPr lang="en-US" sz="1400" dirty="0" err="1">
                <a:solidFill>
                  <a:srgbClr val="FFFFFF"/>
                </a:solidFill>
              </a:rPr>
              <a:t>vraca</a:t>
            </a:r>
            <a:r>
              <a:rPr lang="en-US" sz="1400" dirty="0">
                <a:solidFill>
                  <a:srgbClr val="FFFFFF"/>
                </a:solidFill>
              </a:rPr>
              <a:t> ocean </a:t>
            </a:r>
            <a:r>
              <a:rPr lang="en-US" sz="1400" dirty="0" err="1">
                <a:solidFill>
                  <a:srgbClr val="FFFFFF"/>
                </a:solidFill>
              </a:rPr>
              <a:t>veca</a:t>
            </a:r>
            <a:r>
              <a:rPr lang="en-US" sz="1400" dirty="0">
                <a:solidFill>
                  <a:srgbClr val="FFFFFF"/>
                </a:solidFill>
              </a:rPr>
              <a:t> od 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B79BB-68B1-68DB-B8E0-843BADC4C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0264" y="1834980"/>
            <a:ext cx="7821996" cy="27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DFA8-CAB7-91C6-4C49-CF1387E8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FFFFFF"/>
                </a:solidFill>
              </a:rPr>
              <a:t>Kreiranje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procedura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15FD-8557-33BF-D9CB-2CA49C93E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Kreiranje 3 procedure i njihova upotreba</a:t>
            </a:r>
          </a:p>
          <a:p>
            <a:pPr marL="0" indent="0">
              <a:buNone/>
            </a:pPr>
            <a:r>
              <a:rPr lang="it-IT" dirty="0"/>
              <a:t>- 1 bez parametara</a:t>
            </a:r>
          </a:p>
          <a:p>
            <a:pPr marL="0" indent="0">
              <a:buNone/>
            </a:pPr>
            <a:r>
              <a:rPr lang="it-IT" dirty="0"/>
              <a:t>- 1 sa IN i OUT parametrima</a:t>
            </a:r>
          </a:p>
          <a:p>
            <a:pPr marL="0" indent="0">
              <a:buNone/>
            </a:pPr>
            <a:r>
              <a:rPr lang="it-IT" dirty="0"/>
              <a:t>- 1 sa IN, OUT i INOUT parametrima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FAF90B-1ADC-C641-E2EF-709968A7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Kreiranje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procedura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D2C9-0C9C-09A1-E7F8-16ECD341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Prikazana</a:t>
            </a:r>
            <a:r>
              <a:rPr lang="en-US" sz="1400" dirty="0">
                <a:solidFill>
                  <a:srgbClr val="FFFFFF"/>
                </a:solidFill>
              </a:rPr>
              <a:t> je </a:t>
            </a:r>
            <a:r>
              <a:rPr lang="en-US" sz="1400" dirty="0" err="1">
                <a:solidFill>
                  <a:srgbClr val="FFFFFF"/>
                </a:solidFill>
              </a:rPr>
              <a:t>procedura</a:t>
            </a:r>
            <a:r>
              <a:rPr lang="en-US" sz="1400" dirty="0">
                <a:solidFill>
                  <a:srgbClr val="FFFFFF"/>
                </a:solidFill>
              </a:rPr>
              <a:t> bez </a:t>
            </a:r>
            <a:r>
              <a:rPr lang="en-US" sz="1400" dirty="0" err="1">
                <a:solidFill>
                  <a:srgbClr val="FFFFFF"/>
                </a:solidFill>
              </a:rPr>
              <a:t>ulaznih</a:t>
            </a:r>
            <a:r>
              <a:rPr lang="en-US" sz="1400" dirty="0">
                <a:solidFill>
                  <a:srgbClr val="FFFFFF"/>
                </a:solidFill>
              </a:rPr>
              <a:t> I </a:t>
            </a:r>
            <a:r>
              <a:rPr lang="en-US" sz="1400" dirty="0" err="1">
                <a:solidFill>
                  <a:srgbClr val="FFFFFF"/>
                </a:solidFill>
              </a:rPr>
              <a:t>izlaznih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parametara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koja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treba</a:t>
            </a:r>
            <a:r>
              <a:rPr lang="en-US" sz="1400" dirty="0">
                <a:solidFill>
                  <a:srgbClr val="FFFFFF"/>
                </a:solidFill>
              </a:rPr>
              <a:t> da </a:t>
            </a:r>
            <a:r>
              <a:rPr lang="en-US" sz="1400" dirty="0" err="1">
                <a:solidFill>
                  <a:srgbClr val="FFFFFF"/>
                </a:solidFill>
              </a:rPr>
              <a:t>prikaze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sve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odseke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fakultetu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FFFFFF"/>
                </a:solidFill>
              </a:rPr>
              <a:t>Poziva</a:t>
            </a:r>
            <a:r>
              <a:rPr lang="en-US" sz="1400" dirty="0">
                <a:solidFill>
                  <a:srgbClr val="FFFFFF"/>
                </a:solidFill>
              </a:rPr>
              <a:t> se </a:t>
            </a:r>
            <a:r>
              <a:rPr lang="en-US" sz="1400" dirty="0" err="1">
                <a:solidFill>
                  <a:srgbClr val="FFFFFF"/>
                </a:solidFill>
              </a:rPr>
              <a:t>koriscenjem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naredbe</a:t>
            </a:r>
            <a:r>
              <a:rPr lang="en-US" sz="1400" dirty="0">
                <a:solidFill>
                  <a:srgbClr val="FFFFFF"/>
                </a:solidFill>
              </a:rPr>
              <a:t> CALL.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2DB79BB-68B1-68DB-B8E0-843BADC4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11778" y="1305094"/>
            <a:ext cx="6844045" cy="42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FAF90B-1ADC-C641-E2EF-709968A7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Kreiranje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procedura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D2C9-0C9C-09A1-E7F8-16ECD341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Na </a:t>
            </a:r>
            <a:r>
              <a:rPr lang="en-US" sz="1400" dirty="0" err="1">
                <a:solidFill>
                  <a:srgbClr val="FFFFFF"/>
                </a:solidFill>
              </a:rPr>
              <a:t>ovom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slajdu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prikazana</a:t>
            </a:r>
            <a:r>
              <a:rPr lang="en-US" sz="1400" dirty="0">
                <a:solidFill>
                  <a:srgbClr val="FFFFFF"/>
                </a:solidFill>
              </a:rPr>
              <a:t> je </a:t>
            </a:r>
            <a:r>
              <a:rPr lang="en-US" sz="1400" dirty="0" err="1">
                <a:solidFill>
                  <a:srgbClr val="FFFFFF"/>
                </a:solidFill>
              </a:rPr>
              <a:t>procedura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koja</a:t>
            </a:r>
            <a:r>
              <a:rPr lang="en-US" sz="1400" dirty="0">
                <a:solidFill>
                  <a:srgbClr val="FFFFFF"/>
                </a:solidFill>
              </a:rPr>
              <a:t> za </a:t>
            </a:r>
            <a:r>
              <a:rPr lang="en-US" sz="1400" dirty="0" err="1">
                <a:solidFill>
                  <a:srgbClr val="FFFFFF"/>
                </a:solidFill>
              </a:rPr>
              <a:t>ulazni</a:t>
            </a:r>
            <a:r>
              <a:rPr lang="en-US" sz="1400" dirty="0">
                <a:solidFill>
                  <a:srgbClr val="FFFFFF"/>
                </a:solidFill>
              </a:rPr>
              <a:t> parameter </a:t>
            </a:r>
            <a:r>
              <a:rPr lang="en-US" sz="1400" dirty="0" err="1">
                <a:solidFill>
                  <a:srgbClr val="FFFFFF"/>
                </a:solidFill>
              </a:rPr>
              <a:t>ima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fakultet_id</a:t>
            </a:r>
            <a:r>
              <a:rPr lang="en-US" sz="1400" dirty="0">
                <a:solidFill>
                  <a:srgbClr val="FFFFFF"/>
                </a:solidFill>
              </a:rPr>
              <a:t>(IN) I za </a:t>
            </a:r>
            <a:r>
              <a:rPr lang="en-US" sz="1400" dirty="0" err="1">
                <a:solidFill>
                  <a:srgbClr val="FFFFFF"/>
                </a:solidFill>
              </a:rPr>
              <a:t>za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izlazni</a:t>
            </a:r>
            <a:r>
              <a:rPr lang="en-US" sz="1400" dirty="0">
                <a:solidFill>
                  <a:srgbClr val="FFFFFF"/>
                </a:solidFill>
              </a:rPr>
              <a:t>(OUT) </a:t>
            </a:r>
            <a:r>
              <a:rPr lang="en-US" sz="1400" dirty="0" err="1">
                <a:solidFill>
                  <a:srgbClr val="FFFFFF"/>
                </a:solidFill>
              </a:rPr>
              <a:t>broj_studenata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U </a:t>
            </a:r>
            <a:r>
              <a:rPr lang="en-US" sz="1400" dirty="0" err="1">
                <a:solidFill>
                  <a:srgbClr val="FFFFFF"/>
                </a:solidFill>
              </a:rPr>
              <a:t>pozivanju</a:t>
            </a:r>
            <a:r>
              <a:rPr lang="en-US" sz="1400" dirty="0">
                <a:solidFill>
                  <a:srgbClr val="FFFFFF"/>
                </a:solidFill>
              </a:rPr>
              <a:t>, za </a:t>
            </a:r>
            <a:r>
              <a:rPr lang="en-US" sz="1400" dirty="0" err="1">
                <a:solidFill>
                  <a:srgbClr val="FFFFFF"/>
                </a:solidFill>
              </a:rPr>
              <a:t>fakultet_id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stavljana</a:t>
            </a:r>
            <a:r>
              <a:rPr lang="en-US" sz="1400" dirty="0">
                <a:solidFill>
                  <a:srgbClr val="FFFFFF"/>
                </a:solidFill>
              </a:rPr>
              <a:t> je </a:t>
            </a:r>
            <a:r>
              <a:rPr lang="en-US" sz="1400" dirty="0" err="1">
                <a:solidFill>
                  <a:srgbClr val="FFFFFF"/>
                </a:solidFill>
              </a:rPr>
              <a:t>vrednost</a:t>
            </a:r>
            <a:r>
              <a:rPr lang="en-US" sz="1400" dirty="0">
                <a:solidFill>
                  <a:srgbClr val="FFFFFF"/>
                </a:solidFill>
              </a:rPr>
              <a:t>, a </a:t>
            </a:r>
            <a:r>
              <a:rPr lang="en-US" sz="1400" dirty="0" err="1">
                <a:solidFill>
                  <a:srgbClr val="FFFFFF"/>
                </a:solidFill>
              </a:rPr>
              <a:t>kao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rezultat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dobijamo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ukupno</a:t>
            </a:r>
            <a:r>
              <a:rPr lang="en-US" sz="1400" dirty="0">
                <a:solidFill>
                  <a:srgbClr val="FFFFFF"/>
                </a:solidFill>
              </a:rPr>
              <a:t> 16 </a:t>
            </a:r>
            <a:r>
              <a:rPr lang="en-US" sz="1400" dirty="0" err="1">
                <a:solidFill>
                  <a:srgbClr val="FFFFFF"/>
                </a:solidFill>
              </a:rPr>
              <a:t>studenata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kao</a:t>
            </a:r>
            <a:r>
              <a:rPr lang="en-US" sz="1400" dirty="0">
                <a:solidFill>
                  <a:srgbClr val="FFFFFF"/>
                </a:solidFill>
              </a:rPr>
              <a:t> I </a:t>
            </a:r>
            <a:r>
              <a:rPr lang="en-US" sz="1400" dirty="0" err="1">
                <a:solidFill>
                  <a:srgbClr val="FFFFFF"/>
                </a:solidFill>
              </a:rPr>
              <a:t>sto</a:t>
            </a:r>
            <a:r>
              <a:rPr lang="en-US" sz="1400" dirty="0">
                <a:solidFill>
                  <a:srgbClr val="FFFFFF"/>
                </a:solidFill>
              </a:rPr>
              <a:t> je </a:t>
            </a:r>
            <a:r>
              <a:rPr lang="en-US" sz="1400" dirty="0" err="1">
                <a:solidFill>
                  <a:srgbClr val="FFFFFF"/>
                </a:solidFill>
              </a:rPr>
              <a:t>rethodno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uneto</a:t>
            </a:r>
            <a:r>
              <a:rPr lang="en-US" sz="1400" dirty="0">
                <a:solidFill>
                  <a:srgbClr val="FFFFFF"/>
                </a:solidFill>
              </a:rPr>
              <a:t> u </a:t>
            </a:r>
            <a:r>
              <a:rPr lang="en-US" sz="1400" dirty="0" err="1">
                <a:solidFill>
                  <a:srgbClr val="FFFFFF"/>
                </a:solidFill>
              </a:rPr>
              <a:t>bazi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Ima </a:t>
            </a:r>
            <a:r>
              <a:rPr lang="en-US" sz="1400" dirty="0" err="1">
                <a:solidFill>
                  <a:srgbClr val="FFFFFF"/>
                </a:solidFill>
              </a:rPr>
              <a:t>drugaciju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strukturu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poziva</a:t>
            </a:r>
            <a:r>
              <a:rPr lang="en-US" sz="1400" dirty="0">
                <a:solidFill>
                  <a:srgbClr val="FFFFFF"/>
                </a:solidFill>
              </a:rPr>
              <a:t> u </a:t>
            </a:r>
            <a:r>
              <a:rPr lang="en-US" sz="1400" dirty="0" err="1">
                <a:solidFill>
                  <a:srgbClr val="FFFFFF"/>
                </a:solidFill>
              </a:rPr>
              <a:t>odnosu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prethodnu</a:t>
            </a:r>
            <a:r>
              <a:rPr lang="en-US" sz="1400" dirty="0">
                <a:solidFill>
                  <a:srgbClr val="FFFFFF"/>
                </a:solidFill>
              </a:rPr>
              <a:t> procedure.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2DB79BB-68B1-68DB-B8E0-843BADC4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1778" y="1464450"/>
            <a:ext cx="6844045" cy="39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31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FAF90B-1ADC-C641-E2EF-709968A7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Kreiranje procedura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D2C9-0C9C-09A1-E7F8-16ECD341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Na </a:t>
            </a:r>
            <a:r>
              <a:rPr lang="en-US" sz="1400" dirty="0" err="1">
                <a:solidFill>
                  <a:srgbClr val="FFFFFF"/>
                </a:solidFill>
              </a:rPr>
              <a:t>ovom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slajdu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prikazana</a:t>
            </a:r>
            <a:r>
              <a:rPr lang="en-US" sz="1400" dirty="0">
                <a:solidFill>
                  <a:srgbClr val="FFFFFF"/>
                </a:solidFill>
              </a:rPr>
              <a:t> je </a:t>
            </a:r>
            <a:r>
              <a:rPr lang="en-US" sz="1400" dirty="0" err="1">
                <a:solidFill>
                  <a:srgbClr val="FFFFFF"/>
                </a:solidFill>
              </a:rPr>
              <a:t>procedura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sa</a:t>
            </a:r>
            <a:r>
              <a:rPr lang="en-US" sz="1400" dirty="0">
                <a:solidFill>
                  <a:srgbClr val="FFFFFF"/>
                </a:solidFill>
              </a:rPr>
              <a:t> IN, OUT I INOUT </a:t>
            </a:r>
            <a:r>
              <a:rPr lang="en-US" sz="1400" dirty="0" err="1">
                <a:solidFill>
                  <a:srgbClr val="FFFFFF"/>
                </a:solidFill>
              </a:rPr>
              <a:t>parametrima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FFFFFF"/>
                </a:solidFill>
              </a:rPr>
              <a:t>Sastavljena</a:t>
            </a:r>
            <a:r>
              <a:rPr lang="en-US" sz="1400" dirty="0">
                <a:solidFill>
                  <a:srgbClr val="FFFFFF"/>
                </a:solidFill>
              </a:rPr>
              <a:t> je </a:t>
            </a:r>
            <a:r>
              <a:rPr lang="en-US" sz="1400" dirty="0" err="1">
                <a:solidFill>
                  <a:srgbClr val="FFFFFF"/>
                </a:solidFill>
              </a:rPr>
              <a:t>iz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dva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upita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prvi</a:t>
            </a:r>
            <a:r>
              <a:rPr lang="en-US" sz="1400" dirty="0">
                <a:solidFill>
                  <a:srgbClr val="FFFFFF"/>
                </a:solidFill>
              </a:rPr>
              <a:t> za </a:t>
            </a:r>
            <a:r>
              <a:rPr lang="en-US" sz="1400" dirty="0" err="1">
                <a:solidFill>
                  <a:srgbClr val="FFFFFF"/>
                </a:solidFill>
              </a:rPr>
              <a:t>punjenje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prosecne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ocene</a:t>
            </a:r>
            <a:r>
              <a:rPr lang="en-US" sz="1400" dirty="0">
                <a:solidFill>
                  <a:srgbClr val="FFFFFF"/>
                </a:solidFill>
              </a:rPr>
              <a:t> (OUT), </a:t>
            </a:r>
            <a:r>
              <a:rPr lang="en-US" sz="1400" dirty="0" err="1">
                <a:solidFill>
                  <a:srgbClr val="FFFFFF"/>
                </a:solidFill>
              </a:rPr>
              <a:t>drugi</a:t>
            </a:r>
            <a:r>
              <a:rPr lang="en-US" sz="1400" dirty="0">
                <a:solidFill>
                  <a:srgbClr val="FFFFFF"/>
                </a:solidFill>
              </a:rPr>
              <a:t> je za </a:t>
            </a:r>
            <a:r>
              <a:rPr lang="en-US" sz="1400" dirty="0" err="1">
                <a:solidFill>
                  <a:srgbClr val="FFFFFF"/>
                </a:solidFill>
              </a:rPr>
              <a:t>ukupan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broj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ocena</a:t>
            </a:r>
            <a:r>
              <a:rPr lang="en-US" sz="1400" dirty="0">
                <a:solidFill>
                  <a:srgbClr val="FFFFFF"/>
                </a:solidFill>
              </a:rPr>
              <a:t> (INOUT).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2DB79BB-68B1-68DB-B8E0-843BADC4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3559" y="1801814"/>
            <a:ext cx="7733817" cy="32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22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FAF90B-1ADC-C641-E2EF-709968A7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Kreiranje 3 korisničke funkcije i njihova upotreba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D2C9-0C9C-09A1-E7F8-16ECD341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Na </a:t>
            </a:r>
            <a:r>
              <a:rPr lang="en-US" sz="1400" dirty="0" err="1">
                <a:solidFill>
                  <a:srgbClr val="FFFFFF"/>
                </a:solidFill>
              </a:rPr>
              <a:t>izvrsenju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ove</a:t>
            </a:r>
            <a:r>
              <a:rPr lang="en-US" sz="1400" dirty="0">
                <a:solidFill>
                  <a:srgbClr val="FFFFFF"/>
                </a:solidFill>
              </a:rPr>
              <a:t> procedure, </a:t>
            </a:r>
            <a:r>
              <a:rPr lang="en-US" sz="1400" dirty="0" err="1">
                <a:solidFill>
                  <a:srgbClr val="FFFFFF"/>
                </a:solidFill>
              </a:rPr>
              <a:t>dobijamo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prosecnu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ocenu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kao</a:t>
            </a:r>
            <a:r>
              <a:rPr lang="en-US" sz="1400" dirty="0">
                <a:solidFill>
                  <a:srgbClr val="FFFFFF"/>
                </a:solidFill>
              </a:rPr>
              <a:t> I </a:t>
            </a:r>
            <a:r>
              <a:rPr lang="en-US" sz="1400" dirty="0" err="1">
                <a:solidFill>
                  <a:srgbClr val="FFFFFF"/>
                </a:solidFill>
              </a:rPr>
              <a:t>ukupan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broj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dobijenih</a:t>
            </a:r>
            <a:r>
              <a:rPr lang="en-US" sz="1400" dirty="0">
                <a:solidFill>
                  <a:srgbClr val="FFFFFF"/>
                </a:solidFill>
              </a:rPr>
              <a:t> ocean.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2DB79BB-68B1-68DB-B8E0-843BADC4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11778" y="1544636"/>
            <a:ext cx="6844045" cy="37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3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57A1-BAC6-B858-A6D0-96E0AB72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hVALA</a:t>
            </a:r>
            <a:r>
              <a:rPr lang="en-US" dirty="0"/>
              <a:t> NA PAZNJI!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84708-ED4B-5CAC-F616-6A6FB9F71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9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DFA8-CAB7-91C6-4C49-CF1387E8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FFFFFF"/>
                </a:solidFill>
              </a:rPr>
              <a:t>Kreiranje</a:t>
            </a:r>
            <a:r>
              <a:rPr lang="en-US" sz="3600" dirty="0">
                <a:solidFill>
                  <a:srgbClr val="FFFFFF"/>
                </a:solidFill>
              </a:rPr>
              <a:t> 3 </a:t>
            </a:r>
            <a:r>
              <a:rPr lang="en-US" sz="3600" dirty="0" err="1">
                <a:solidFill>
                  <a:srgbClr val="FFFFFF"/>
                </a:solidFill>
              </a:rPr>
              <a:t>korisničke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funkcije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njihova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upotreba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15FD-8557-33BF-D9CB-2CA49C93E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DELIMITER –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znakove</a:t>
            </a:r>
            <a:r>
              <a:rPr lang="en-US" dirty="0"/>
              <a:t> za </a:t>
            </a:r>
            <a:r>
              <a:rPr lang="en-US" dirty="0" err="1"/>
              <a:t>oznacavanje</a:t>
            </a:r>
            <a:r>
              <a:rPr lang="en-US" dirty="0"/>
              <a:t> </a:t>
            </a:r>
            <a:r>
              <a:rPr lang="en-US" dirty="0" err="1"/>
              <a:t>krajeva</a:t>
            </a:r>
            <a:r>
              <a:rPr lang="en-US" dirty="0"/>
              <a:t> </a:t>
            </a:r>
            <a:r>
              <a:rPr lang="en-US" dirty="0" err="1"/>
              <a:t>pojedincanih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naredbi</a:t>
            </a:r>
            <a:r>
              <a:rPr lang="en-US" dirty="0"/>
              <a:t>, </a:t>
            </a:r>
            <a:r>
              <a:rPr lang="en-US" dirty="0" err="1"/>
              <a:t>uglavnom</a:t>
            </a:r>
            <a:r>
              <a:rPr lang="en-US" dirty="0"/>
              <a:t> se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, </a:t>
            </a:r>
            <a:r>
              <a:rPr lang="en-US" dirty="0" err="1"/>
              <a:t>procedura</a:t>
            </a:r>
            <a:r>
              <a:rPr lang="en-US" dirty="0"/>
              <a:t>, trigger-a </a:t>
            </a:r>
            <a:r>
              <a:rPr lang="en-US" dirty="0" err="1"/>
              <a:t>itd</a:t>
            </a:r>
            <a:r>
              <a:rPr lang="en-US" dirty="0"/>
              <a:t>…</a:t>
            </a:r>
          </a:p>
          <a:p>
            <a:r>
              <a:rPr lang="en-US" dirty="0"/>
              <a:t>BEGIN/END –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pocetak</a:t>
            </a:r>
            <a:r>
              <a:rPr lang="en-US" dirty="0"/>
              <a:t> I </a:t>
            </a:r>
            <a:r>
              <a:rPr lang="en-US" dirty="0" err="1"/>
              <a:t>kraj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bloka</a:t>
            </a:r>
            <a:r>
              <a:rPr lang="en-US" dirty="0"/>
              <a:t> </a:t>
            </a:r>
            <a:r>
              <a:rPr lang="en-US" dirty="0" err="1"/>
              <a:t>koda</a:t>
            </a:r>
            <a:endParaRPr lang="en-US" dirty="0"/>
          </a:p>
          <a:p>
            <a:r>
              <a:rPr lang="en-US" dirty="0"/>
              <a:t>CREATE FUNCTION – </a:t>
            </a:r>
            <a:r>
              <a:rPr lang="en-US" dirty="0" err="1"/>
              <a:t>naredba</a:t>
            </a:r>
            <a:r>
              <a:rPr lang="en-US" dirty="0"/>
              <a:t> za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,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naredbe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napisati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I </a:t>
            </a:r>
            <a:r>
              <a:rPr lang="en-US" dirty="0" err="1"/>
              <a:t>unosne</a:t>
            </a:r>
            <a:r>
              <a:rPr lang="en-US" dirty="0"/>
              <a:t> </a:t>
            </a:r>
            <a:r>
              <a:rPr lang="en-US" dirty="0" err="1"/>
              <a:t>argumente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kojih</a:t>
            </a:r>
            <a:r>
              <a:rPr lang="en-US" dirty="0"/>
              <a:t> se </a:t>
            </a:r>
            <a:r>
              <a:rPr lang="en-US" dirty="0" err="1"/>
              <a:t>vrse</a:t>
            </a:r>
            <a:r>
              <a:rPr lang="en-US" dirty="0"/>
              <a:t> </a:t>
            </a:r>
            <a:r>
              <a:rPr lang="en-US" dirty="0" err="1"/>
              <a:t>odredjene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I za </a:t>
            </a:r>
            <a:r>
              <a:rPr lang="en-US" dirty="0" err="1"/>
              <a:t>kraj</a:t>
            </a:r>
            <a:r>
              <a:rPr lang="en-US" dirty="0"/>
              <a:t> se </a:t>
            </a:r>
            <a:r>
              <a:rPr lang="en-US" dirty="0" err="1"/>
              <a:t>vraca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</a:p>
          <a:p>
            <a:r>
              <a:rPr lang="en-US" dirty="0"/>
              <a:t>RETURN – </a:t>
            </a:r>
            <a:r>
              <a:rPr lang="en-US" dirty="0" err="1"/>
              <a:t>sluzi</a:t>
            </a:r>
            <a:r>
              <a:rPr lang="en-US" dirty="0"/>
              <a:t> za </a:t>
            </a:r>
            <a:r>
              <a:rPr lang="en-US" dirty="0" err="1"/>
              <a:t>vracanje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pozivajucem</a:t>
            </a:r>
            <a:r>
              <a:rPr lang="en-US" dirty="0"/>
              <a:t> </a:t>
            </a:r>
            <a:r>
              <a:rPr lang="en-US" dirty="0" err="1"/>
              <a:t>delu</a:t>
            </a:r>
            <a:r>
              <a:rPr lang="en-US" dirty="0"/>
              <a:t> </a:t>
            </a:r>
            <a:r>
              <a:rPr lang="en-US" dirty="0" err="1"/>
              <a:t>koda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46C81-D650-E179-D48B-BF7A9E96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 err="1">
                <a:solidFill>
                  <a:srgbClr val="FFFFFF"/>
                </a:solidFill>
              </a:rPr>
              <a:t>Kreiranje</a:t>
            </a:r>
            <a:r>
              <a:rPr lang="en-US" sz="3100" dirty="0">
                <a:solidFill>
                  <a:srgbClr val="FFFFFF"/>
                </a:solidFill>
              </a:rPr>
              <a:t> 3 </a:t>
            </a:r>
            <a:r>
              <a:rPr lang="en-US" sz="3100" dirty="0" err="1">
                <a:solidFill>
                  <a:srgbClr val="FFFFFF"/>
                </a:solidFill>
              </a:rPr>
              <a:t>korisničke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funkcije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i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njihova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upotreba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1E10-EE06-4095-5DD8-26714CECA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chemeClr val="bg2"/>
                </a:solidFill>
              </a:rPr>
              <a:t>1. </a:t>
            </a:r>
            <a:r>
              <a:rPr lang="en-US" sz="1800" cap="all" dirty="0" err="1">
                <a:solidFill>
                  <a:schemeClr val="bg2"/>
                </a:solidFill>
              </a:rPr>
              <a:t>Funkcija</a:t>
            </a:r>
            <a:r>
              <a:rPr lang="en-US" sz="1800" cap="all" dirty="0">
                <a:solidFill>
                  <a:schemeClr val="bg2"/>
                </a:solidFill>
              </a:rPr>
              <a:t> za </a:t>
            </a:r>
            <a:r>
              <a:rPr lang="en-US" sz="1800" cap="all" dirty="0" err="1">
                <a:solidFill>
                  <a:schemeClr val="bg2"/>
                </a:solidFill>
              </a:rPr>
              <a:t>dobijanje</a:t>
            </a:r>
            <a:r>
              <a:rPr lang="en-US" sz="1800" cap="all" dirty="0">
                <a:solidFill>
                  <a:schemeClr val="bg2"/>
                </a:solidFill>
              </a:rPr>
              <a:t> </a:t>
            </a:r>
            <a:r>
              <a:rPr lang="en-US" sz="1800" cap="all" dirty="0" err="1">
                <a:solidFill>
                  <a:schemeClr val="bg2"/>
                </a:solidFill>
              </a:rPr>
              <a:t>ukupnog</a:t>
            </a:r>
            <a:r>
              <a:rPr lang="en-US" sz="1800" cap="all" dirty="0">
                <a:solidFill>
                  <a:schemeClr val="bg2"/>
                </a:solidFill>
              </a:rPr>
              <a:t> </a:t>
            </a:r>
            <a:r>
              <a:rPr lang="en-US" sz="1800" cap="all" dirty="0" err="1">
                <a:solidFill>
                  <a:schemeClr val="bg2"/>
                </a:solidFill>
              </a:rPr>
              <a:t>broja</a:t>
            </a:r>
            <a:r>
              <a:rPr lang="en-US" sz="1800" cap="all" dirty="0">
                <a:solidFill>
                  <a:schemeClr val="bg2"/>
                </a:solidFill>
              </a:rPr>
              <a:t> </a:t>
            </a:r>
            <a:r>
              <a:rPr lang="en-US" sz="1800" cap="all" dirty="0" err="1">
                <a:solidFill>
                  <a:schemeClr val="bg2"/>
                </a:solidFill>
              </a:rPr>
              <a:t>studenata</a:t>
            </a:r>
            <a:r>
              <a:rPr lang="en-US" sz="1800" cap="all" dirty="0">
                <a:solidFill>
                  <a:schemeClr val="bg2"/>
                </a:solidFill>
              </a:rPr>
              <a:t> </a:t>
            </a:r>
            <a:r>
              <a:rPr lang="en-US" sz="1800" cap="all" dirty="0" err="1">
                <a:solidFill>
                  <a:schemeClr val="bg2"/>
                </a:solidFill>
              </a:rPr>
              <a:t>na</a:t>
            </a:r>
            <a:r>
              <a:rPr lang="en-US" sz="1800" cap="all" dirty="0">
                <a:solidFill>
                  <a:schemeClr val="bg2"/>
                </a:solidFill>
              </a:rPr>
              <a:t> </a:t>
            </a:r>
            <a:r>
              <a:rPr lang="en-US" sz="1800" cap="all" dirty="0" err="1">
                <a:solidFill>
                  <a:schemeClr val="bg2"/>
                </a:solidFill>
              </a:rPr>
              <a:t>fakultetu</a:t>
            </a:r>
            <a:endParaRPr lang="en-US" sz="1800" cap="all" dirty="0">
              <a:solidFill>
                <a:schemeClr val="bg2"/>
              </a:solidFill>
            </a:endParaRPr>
          </a:p>
        </p:txBody>
      </p:sp>
      <p:sp useBgFill="1">
        <p:nvSpPr>
          <p:cNvPr id="13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6CD9064-99CB-A59D-918C-BD23D492D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744350"/>
            <a:ext cx="6112382" cy="336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92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FAF90B-1ADC-C641-E2EF-709968A7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 err="1">
                <a:solidFill>
                  <a:srgbClr val="FFFFFF"/>
                </a:solidFill>
              </a:rPr>
              <a:t>Kreiranje</a:t>
            </a:r>
            <a:r>
              <a:rPr lang="en-US" sz="2500" dirty="0">
                <a:solidFill>
                  <a:srgbClr val="FFFFFF"/>
                </a:solidFill>
              </a:rPr>
              <a:t> 3 </a:t>
            </a:r>
            <a:r>
              <a:rPr lang="en-US" sz="2500" dirty="0" err="1">
                <a:solidFill>
                  <a:srgbClr val="FFFFFF"/>
                </a:solidFill>
              </a:rPr>
              <a:t>korisničke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funkcije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i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njihova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upotreba</a:t>
            </a:r>
            <a:endParaRPr lang="en-US" sz="2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D2C9-0C9C-09A1-E7F8-16ECD341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Na </a:t>
            </a:r>
            <a:r>
              <a:rPr lang="en-US" sz="1400" dirty="0" err="1">
                <a:solidFill>
                  <a:srgbClr val="FFFFFF"/>
                </a:solidFill>
              </a:rPr>
              <a:t>prethodnom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slajdu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definisana</a:t>
            </a:r>
            <a:r>
              <a:rPr lang="en-US" sz="1400" dirty="0">
                <a:solidFill>
                  <a:srgbClr val="FFFFFF"/>
                </a:solidFill>
              </a:rPr>
              <a:t> je </a:t>
            </a:r>
            <a:r>
              <a:rPr lang="en-US" sz="1400" dirty="0" err="1">
                <a:solidFill>
                  <a:srgbClr val="FFFFFF"/>
                </a:solidFill>
              </a:rPr>
              <a:t>funkcija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broj_studenata_na_fakultetu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koja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osnovu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unetog</a:t>
            </a:r>
            <a:r>
              <a:rPr lang="en-US" sz="1400" dirty="0">
                <a:solidFill>
                  <a:srgbClr val="FFFFFF"/>
                </a:solidFill>
              </a:rPr>
              <a:t> id-a (u </a:t>
            </a:r>
            <a:r>
              <a:rPr lang="en-US" sz="1400" dirty="0" err="1">
                <a:solidFill>
                  <a:srgbClr val="FFFFFF"/>
                </a:solidFill>
              </a:rPr>
              <a:t>ovom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slucaju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fakultet_id</a:t>
            </a:r>
            <a:r>
              <a:rPr lang="en-US" sz="1400" dirty="0">
                <a:solidFill>
                  <a:srgbClr val="FFFFFF"/>
                </a:solidFill>
              </a:rPr>
              <a:t>) </a:t>
            </a:r>
            <a:r>
              <a:rPr lang="en-US" sz="1400" dirty="0" err="1">
                <a:solidFill>
                  <a:srgbClr val="FFFFFF"/>
                </a:solidFill>
              </a:rPr>
              <a:t>vraca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ukupan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broj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studenata</a:t>
            </a:r>
            <a:r>
              <a:rPr lang="en-US" sz="1400" dirty="0">
                <a:solidFill>
                  <a:srgbClr val="FFFFFF"/>
                </a:solidFill>
              </a:rPr>
              <a:t>.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Na </a:t>
            </a:r>
            <a:r>
              <a:rPr lang="en-US" sz="1400" dirty="0" err="1">
                <a:solidFill>
                  <a:srgbClr val="FFFFFF"/>
                </a:solidFill>
              </a:rPr>
              <a:t>ovom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slajdu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prikazano</a:t>
            </a:r>
            <a:r>
              <a:rPr lang="en-US" sz="1400" dirty="0">
                <a:solidFill>
                  <a:srgbClr val="FFFFFF"/>
                </a:solidFill>
              </a:rPr>
              <a:t> je </a:t>
            </a:r>
            <a:r>
              <a:rPr lang="en-US" sz="1400" dirty="0" err="1">
                <a:solidFill>
                  <a:srgbClr val="FFFFFF"/>
                </a:solidFill>
              </a:rPr>
              <a:t>pozivanje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funkcije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gde</a:t>
            </a:r>
            <a:r>
              <a:rPr lang="en-US" sz="1400" dirty="0">
                <a:solidFill>
                  <a:srgbClr val="FFFFFF"/>
                </a:solidFill>
              </a:rPr>
              <a:t> je </a:t>
            </a:r>
            <a:r>
              <a:rPr lang="en-US" sz="1400" dirty="0" err="1">
                <a:solidFill>
                  <a:srgbClr val="FFFFFF"/>
                </a:solidFill>
              </a:rPr>
              <a:t>fakultet_id</a:t>
            </a:r>
            <a:r>
              <a:rPr lang="en-US" sz="1400" dirty="0">
                <a:solidFill>
                  <a:srgbClr val="FFFFFF"/>
                </a:solidFill>
              </a:rPr>
              <a:t> = 1.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U </a:t>
            </a:r>
            <a:r>
              <a:rPr lang="en-US" sz="1400" dirty="0" err="1">
                <a:solidFill>
                  <a:srgbClr val="FFFFFF"/>
                </a:solidFill>
              </a:rPr>
              <a:t>rezultatu</a:t>
            </a:r>
            <a:r>
              <a:rPr lang="en-US" sz="1400" dirty="0">
                <a:solidFill>
                  <a:srgbClr val="FFFFFF"/>
                </a:solidFill>
              </a:rPr>
              <a:t> je </a:t>
            </a:r>
            <a:r>
              <a:rPr lang="en-US" sz="1400" dirty="0" err="1">
                <a:solidFill>
                  <a:srgbClr val="FFFFFF"/>
                </a:solidFill>
              </a:rPr>
              <a:t>prikazan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broj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studenata</a:t>
            </a:r>
            <a:r>
              <a:rPr lang="en-US" sz="1400" dirty="0">
                <a:solidFill>
                  <a:srgbClr val="FFFFFF"/>
                </a:solidFill>
              </a:rPr>
              <a:t> koji se </a:t>
            </a:r>
            <a:r>
              <a:rPr lang="en-US" sz="1400" dirty="0" err="1">
                <a:solidFill>
                  <a:srgbClr val="FFFFFF"/>
                </a:solidFill>
              </a:rPr>
              <a:t>nalaze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fakultetu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2DB79BB-68B1-68DB-B8E0-843BADC4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1553190"/>
            <a:ext cx="6844045" cy="37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61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6C81-D650-E179-D48B-BF7A9E96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 err="1">
                <a:solidFill>
                  <a:srgbClr val="FFFFFF"/>
                </a:solidFill>
              </a:rPr>
              <a:t>Kreiranje</a:t>
            </a:r>
            <a:r>
              <a:rPr lang="en-US" sz="3100" dirty="0">
                <a:solidFill>
                  <a:srgbClr val="FFFFFF"/>
                </a:solidFill>
              </a:rPr>
              <a:t> 3 </a:t>
            </a:r>
            <a:r>
              <a:rPr lang="en-US" sz="3100" dirty="0" err="1">
                <a:solidFill>
                  <a:srgbClr val="FFFFFF"/>
                </a:solidFill>
              </a:rPr>
              <a:t>korisničke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funkcije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i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njihova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upotreba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1E10-EE06-4095-5DD8-26714CECA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chemeClr val="bg2"/>
                </a:solidFill>
              </a:rPr>
              <a:t>2. </a:t>
            </a:r>
            <a:r>
              <a:rPr lang="en-US" sz="1800" cap="all" dirty="0" err="1">
                <a:solidFill>
                  <a:schemeClr val="bg2"/>
                </a:solidFill>
              </a:rPr>
              <a:t>Funkcija</a:t>
            </a:r>
            <a:r>
              <a:rPr lang="en-US" sz="1800" cap="all" dirty="0">
                <a:solidFill>
                  <a:schemeClr val="bg2"/>
                </a:solidFill>
              </a:rPr>
              <a:t> za </a:t>
            </a:r>
            <a:r>
              <a:rPr lang="en-US" sz="1800" cap="all" dirty="0" err="1">
                <a:solidFill>
                  <a:schemeClr val="bg2"/>
                </a:solidFill>
              </a:rPr>
              <a:t>dobijanje</a:t>
            </a:r>
            <a:r>
              <a:rPr lang="en-US" sz="1800" cap="all" dirty="0">
                <a:solidFill>
                  <a:schemeClr val="bg2"/>
                </a:solidFill>
              </a:rPr>
              <a:t> </a:t>
            </a:r>
            <a:r>
              <a:rPr lang="en-US" sz="1800" cap="all" dirty="0" err="1">
                <a:solidFill>
                  <a:schemeClr val="bg2"/>
                </a:solidFill>
              </a:rPr>
              <a:t>prosecne</a:t>
            </a:r>
            <a:r>
              <a:rPr lang="en-US" sz="1800" cap="all" dirty="0">
                <a:solidFill>
                  <a:schemeClr val="bg2"/>
                </a:solidFill>
              </a:rPr>
              <a:t> </a:t>
            </a:r>
            <a:r>
              <a:rPr lang="en-US" sz="1800" cap="all" dirty="0" err="1">
                <a:solidFill>
                  <a:schemeClr val="bg2"/>
                </a:solidFill>
              </a:rPr>
              <a:t>ocene</a:t>
            </a:r>
            <a:r>
              <a:rPr lang="en-US" sz="1800" cap="all" dirty="0">
                <a:solidFill>
                  <a:schemeClr val="bg2"/>
                </a:solidFill>
              </a:rPr>
              <a:t> </a:t>
            </a:r>
            <a:r>
              <a:rPr lang="en-US" sz="1800" cap="all" dirty="0" err="1">
                <a:solidFill>
                  <a:schemeClr val="bg2"/>
                </a:solidFill>
              </a:rPr>
              <a:t>studenata</a:t>
            </a:r>
            <a:endParaRPr lang="en-US" sz="1800" cap="all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D9064-99CB-A59D-918C-BD23D492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9144" y="2000534"/>
            <a:ext cx="6112382" cy="285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FAF90B-1ADC-C641-E2EF-709968A7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 err="1">
                <a:solidFill>
                  <a:srgbClr val="FFFFFF"/>
                </a:solidFill>
              </a:rPr>
              <a:t>Kreiranje</a:t>
            </a:r>
            <a:r>
              <a:rPr lang="en-US" sz="2500" dirty="0">
                <a:solidFill>
                  <a:srgbClr val="FFFFFF"/>
                </a:solidFill>
              </a:rPr>
              <a:t> 3 </a:t>
            </a:r>
            <a:r>
              <a:rPr lang="en-US" sz="2500" dirty="0" err="1">
                <a:solidFill>
                  <a:srgbClr val="FFFFFF"/>
                </a:solidFill>
              </a:rPr>
              <a:t>korisničke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funkcije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i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njihova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upotreba</a:t>
            </a:r>
            <a:endParaRPr lang="en-US" sz="2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D2C9-0C9C-09A1-E7F8-16ECD341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NA OVOM SLAJDU PRIKAZANO JE KREIRANJE FUNKCIJE ZA RACUNANJE PROSECNE OCENE SVIH STUDENATA BEZ UNOSNIH PARAMETARA</a:t>
            </a:r>
          </a:p>
          <a:p>
            <a:r>
              <a:rPr lang="en-US" sz="1400" dirty="0">
                <a:solidFill>
                  <a:srgbClr val="FFFFFF"/>
                </a:solidFill>
              </a:rPr>
              <a:t>NA SAMOM POCETKU DEKLARISANA JE PROCSECNA_OCENA, ZAOKRUZENA NA DVE DECIMALE, TAKODJE POVRATNA VREDNOST TREBA DA VRACA PROSECNU OCENU U DECIMALNOM OBLIKU, ZAOKRUZENOM NA 2 DECIMALE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2DB79BB-68B1-68DB-B8E0-843BADC4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138162" y="1382713"/>
            <a:ext cx="7906200" cy="36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20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6C81-D650-E179-D48B-BF7A9E96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 err="1">
                <a:solidFill>
                  <a:srgbClr val="FFFFFF"/>
                </a:solidFill>
              </a:rPr>
              <a:t>Kreiranje</a:t>
            </a:r>
            <a:r>
              <a:rPr lang="en-US" sz="3100" dirty="0">
                <a:solidFill>
                  <a:srgbClr val="FFFFFF"/>
                </a:solidFill>
              </a:rPr>
              <a:t> 3 </a:t>
            </a:r>
            <a:r>
              <a:rPr lang="en-US" sz="3100" dirty="0" err="1">
                <a:solidFill>
                  <a:srgbClr val="FFFFFF"/>
                </a:solidFill>
              </a:rPr>
              <a:t>korisničke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funkcije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i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njihova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upotreba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1E10-EE06-4095-5DD8-26714CECA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chemeClr val="bg2"/>
                </a:solidFill>
              </a:rPr>
              <a:t>2. </a:t>
            </a:r>
            <a:r>
              <a:rPr lang="en-US" sz="1800" cap="all" dirty="0" err="1">
                <a:solidFill>
                  <a:schemeClr val="bg2"/>
                </a:solidFill>
              </a:rPr>
              <a:t>Funkcija</a:t>
            </a:r>
            <a:r>
              <a:rPr lang="en-US" sz="1800" cap="all" dirty="0">
                <a:solidFill>
                  <a:schemeClr val="bg2"/>
                </a:solidFill>
              </a:rPr>
              <a:t> za </a:t>
            </a:r>
            <a:r>
              <a:rPr lang="en-US" sz="1800" cap="all" dirty="0" err="1">
                <a:solidFill>
                  <a:schemeClr val="bg2"/>
                </a:solidFill>
              </a:rPr>
              <a:t>dobijanje</a:t>
            </a:r>
            <a:r>
              <a:rPr lang="en-US" sz="1800" cap="all" dirty="0">
                <a:solidFill>
                  <a:schemeClr val="bg2"/>
                </a:solidFill>
              </a:rPr>
              <a:t> </a:t>
            </a:r>
            <a:r>
              <a:rPr lang="en-US" sz="1800" cap="all" dirty="0" err="1">
                <a:solidFill>
                  <a:schemeClr val="bg2"/>
                </a:solidFill>
              </a:rPr>
              <a:t>prosecne</a:t>
            </a:r>
            <a:r>
              <a:rPr lang="en-US" sz="1800" cap="all" dirty="0">
                <a:solidFill>
                  <a:schemeClr val="bg2"/>
                </a:solidFill>
              </a:rPr>
              <a:t> </a:t>
            </a:r>
            <a:r>
              <a:rPr lang="en-US" sz="1800" cap="all" dirty="0" err="1">
                <a:solidFill>
                  <a:schemeClr val="bg2"/>
                </a:solidFill>
              </a:rPr>
              <a:t>ocene</a:t>
            </a:r>
            <a:r>
              <a:rPr lang="en-US" sz="1800" cap="all" dirty="0">
                <a:solidFill>
                  <a:schemeClr val="bg2"/>
                </a:solidFill>
              </a:rPr>
              <a:t> </a:t>
            </a:r>
            <a:r>
              <a:rPr lang="en-US" sz="1800" cap="all" dirty="0" err="1">
                <a:solidFill>
                  <a:schemeClr val="bg2"/>
                </a:solidFill>
              </a:rPr>
              <a:t>studenata</a:t>
            </a:r>
            <a:endParaRPr lang="en-US" sz="1800" cap="all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D9064-99CB-A59D-918C-BD23D492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9144" y="2151841"/>
            <a:ext cx="6112382" cy="25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7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F90B-1ADC-C641-E2EF-709968A7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 err="1">
                <a:solidFill>
                  <a:srgbClr val="FFFFFF"/>
                </a:solidFill>
              </a:rPr>
              <a:t>Kreiranje</a:t>
            </a:r>
            <a:r>
              <a:rPr lang="en-US" sz="2500" dirty="0">
                <a:solidFill>
                  <a:srgbClr val="FFFFFF"/>
                </a:solidFill>
              </a:rPr>
              <a:t> 3 </a:t>
            </a:r>
            <a:r>
              <a:rPr lang="en-US" sz="2500" dirty="0" err="1">
                <a:solidFill>
                  <a:srgbClr val="FFFFFF"/>
                </a:solidFill>
              </a:rPr>
              <a:t>korisničke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funkcije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i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njihova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upotreba</a:t>
            </a:r>
            <a:endParaRPr lang="en-US" sz="2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D2C9-0C9C-09A1-E7F8-16ECD341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NA OVOM SLAJDU PRIKAZANO JE KREIRANJE FUNKCIJE ZA RACUNANJE PROSECNE OCENE SVIH STUDENATA BEZ UNOSNIH PARAMETARA</a:t>
            </a:r>
          </a:p>
          <a:p>
            <a:r>
              <a:rPr lang="en-US" sz="1400" dirty="0">
                <a:solidFill>
                  <a:srgbClr val="FFFFFF"/>
                </a:solidFill>
              </a:rPr>
              <a:t>NA SAMOM POCETKU DEKLARISANA JE PROCSECNA_OCENA, ZAOKRUZENA NA DVE DECIMALE, TAKODJE POVRATNA VREDNOST TREBA DA VRACA PROSECNU OCENU U DECIMALNOM OBLIKU, ZAOKRUZENOM NA 2 DECIMALE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B79BB-68B1-68DB-B8E0-843BADC4C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138162" y="1382713"/>
            <a:ext cx="7906200" cy="36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4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6C81-D650-E179-D48B-BF7A9E96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 err="1">
                <a:solidFill>
                  <a:srgbClr val="FFFFFF"/>
                </a:solidFill>
              </a:rPr>
              <a:t>Kreiranje</a:t>
            </a:r>
            <a:r>
              <a:rPr lang="en-US" sz="3100" dirty="0">
                <a:solidFill>
                  <a:srgbClr val="FFFFFF"/>
                </a:solidFill>
              </a:rPr>
              <a:t> 3 </a:t>
            </a:r>
            <a:r>
              <a:rPr lang="en-US" sz="3100" dirty="0" err="1">
                <a:solidFill>
                  <a:srgbClr val="FFFFFF"/>
                </a:solidFill>
              </a:rPr>
              <a:t>korisničke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funkcije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i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njihova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upotreba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1E10-EE06-4095-5DD8-26714CECA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chemeClr val="bg2"/>
                </a:solidFill>
              </a:rPr>
              <a:t>3. </a:t>
            </a:r>
            <a:r>
              <a:rPr lang="en-US" sz="1800" cap="all" dirty="0" err="1">
                <a:solidFill>
                  <a:schemeClr val="bg2"/>
                </a:solidFill>
              </a:rPr>
              <a:t>Funkcija</a:t>
            </a:r>
            <a:r>
              <a:rPr lang="en-US" sz="1800" cap="all" dirty="0">
                <a:solidFill>
                  <a:schemeClr val="bg2"/>
                </a:solidFill>
              </a:rPr>
              <a:t> za </a:t>
            </a:r>
            <a:r>
              <a:rPr lang="en-US" sz="1800" cap="all" dirty="0" err="1">
                <a:solidFill>
                  <a:schemeClr val="bg2"/>
                </a:solidFill>
              </a:rPr>
              <a:t>prikaz</a:t>
            </a:r>
            <a:r>
              <a:rPr lang="en-US" sz="1800" cap="all" dirty="0">
                <a:solidFill>
                  <a:schemeClr val="bg2"/>
                </a:solidFill>
              </a:rPr>
              <a:t> </a:t>
            </a:r>
            <a:r>
              <a:rPr lang="en-US" sz="1800" cap="all" dirty="0" err="1">
                <a:solidFill>
                  <a:schemeClr val="bg2"/>
                </a:solidFill>
              </a:rPr>
              <a:t>studenata</a:t>
            </a:r>
            <a:r>
              <a:rPr lang="en-US" sz="1800" cap="all" dirty="0">
                <a:solidFill>
                  <a:schemeClr val="bg2"/>
                </a:solidFill>
              </a:rPr>
              <a:t> koji </a:t>
            </a:r>
            <a:r>
              <a:rPr lang="en-US" sz="1800" cap="all" dirty="0" err="1">
                <a:solidFill>
                  <a:schemeClr val="bg2"/>
                </a:solidFill>
              </a:rPr>
              <a:t>su</a:t>
            </a:r>
            <a:r>
              <a:rPr lang="en-US" sz="1800" cap="all" dirty="0">
                <a:solidFill>
                  <a:schemeClr val="bg2"/>
                </a:solidFill>
              </a:rPr>
              <a:t> </a:t>
            </a:r>
            <a:r>
              <a:rPr lang="en-US" sz="1800" cap="all" dirty="0" err="1">
                <a:solidFill>
                  <a:schemeClr val="bg2"/>
                </a:solidFill>
              </a:rPr>
              <a:t>polozili</a:t>
            </a:r>
            <a:r>
              <a:rPr lang="en-US" sz="1800" cap="all" dirty="0">
                <a:solidFill>
                  <a:schemeClr val="bg2"/>
                </a:solidFill>
              </a:rPr>
              <a:t> </a:t>
            </a:r>
            <a:r>
              <a:rPr lang="en-US" sz="1800" cap="all" dirty="0" err="1">
                <a:solidFill>
                  <a:schemeClr val="bg2"/>
                </a:solidFill>
              </a:rPr>
              <a:t>zadati</a:t>
            </a:r>
            <a:r>
              <a:rPr lang="en-US" sz="1800" cap="all" dirty="0">
                <a:solidFill>
                  <a:schemeClr val="bg2"/>
                </a:solidFill>
              </a:rPr>
              <a:t> </a:t>
            </a:r>
            <a:r>
              <a:rPr lang="en-US" sz="1800" cap="all" dirty="0" err="1">
                <a:solidFill>
                  <a:schemeClr val="bg2"/>
                </a:solidFill>
              </a:rPr>
              <a:t>predmet</a:t>
            </a:r>
            <a:endParaRPr lang="en-US" sz="1800" cap="all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D9064-99CB-A59D-918C-BD23D492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9144" y="2419790"/>
            <a:ext cx="6112382" cy="201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</TotalTime>
  <Words>610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OPIS RESAVANJA ZADATAKA Administriranje baza podataka</vt:lpstr>
      <vt:lpstr>Kreiranje 3 korisničke funkcije i njihova upotreba</vt:lpstr>
      <vt:lpstr>Kreiranje 3 korisničke funkcije i njihova upotreba</vt:lpstr>
      <vt:lpstr>Kreiranje 3 korisničke funkcije i njihova upotreba</vt:lpstr>
      <vt:lpstr>Kreiranje 3 korisničke funkcije i njihova upotreba</vt:lpstr>
      <vt:lpstr>Kreiranje 3 korisničke funkcije i njihova upotreba</vt:lpstr>
      <vt:lpstr>Kreiranje 3 korisničke funkcije i njihova upotreba</vt:lpstr>
      <vt:lpstr>Kreiranje 3 korisničke funkcije i njihova upotreba</vt:lpstr>
      <vt:lpstr>Kreiranje 3 korisničke funkcije i njihova upotreba</vt:lpstr>
      <vt:lpstr>Kreiranje 3 korisničke funkcije i njihova upotreba</vt:lpstr>
      <vt:lpstr>Kreiranje procedura</vt:lpstr>
      <vt:lpstr>Kreiranje procedura</vt:lpstr>
      <vt:lpstr>Kreiranje procedura</vt:lpstr>
      <vt:lpstr>Kreiranje procedura</vt:lpstr>
      <vt:lpstr>Kreiranje 3 korisničke funkcije i njihova upotreba</vt:lpstr>
      <vt:lpstr>hVALA NA PAZNJI!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OPIS RESAVANJA ZADATAKA Administriranje baza podataka</dc:title>
  <dc:creator>KOT 07-20 Aleksandar Savić</dc:creator>
  <cp:lastModifiedBy>KOT 07-20 Aleksandar Savić</cp:lastModifiedBy>
  <cp:revision>8</cp:revision>
  <dcterms:created xsi:type="dcterms:W3CDTF">2023-06-21T10:30:33Z</dcterms:created>
  <dcterms:modified xsi:type="dcterms:W3CDTF">2024-03-08T11:12:00Z</dcterms:modified>
</cp:coreProperties>
</file>