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LJEEVGOiQfOdIVWhk2+9K5dFR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97654-D3A0-4B1F-AF46-C547F5C342FF}">
  <a:tblStyle styleId="{AD497654-D3A0-4B1F-AF46-C547F5C34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a23c3d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</p:txBody>
      </p:sp>
      <p:sp>
        <p:nvSpPr>
          <p:cNvPr id="131" name="Google Shape;131;gd4a23c3ddd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0c5316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Max</a:t>
            </a:r>
            <a:endParaRPr/>
          </a:p>
        </p:txBody>
      </p:sp>
      <p:sp>
        <p:nvSpPr>
          <p:cNvPr id="139" name="Google Shape;139;gd90c5316b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a23c3d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</p:txBody>
      </p:sp>
      <p:sp>
        <p:nvSpPr>
          <p:cNvPr id="144" name="Google Shape;144;gd4a23c3ddd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0c531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</p:txBody>
      </p:sp>
      <p:sp>
        <p:nvSpPr>
          <p:cNvPr id="159" name="Google Shape;159;gd90c5316b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3b7291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Max</a:t>
            </a:r>
            <a:endParaRPr/>
          </a:p>
        </p:txBody>
      </p:sp>
      <p:sp>
        <p:nvSpPr>
          <p:cNvPr id="168" name="Google Shape;168;gd83b729109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de8acd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Massimo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4de8acd9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a23c3d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R2 = valore compreso tra 0 e 1 tanto più alto quanto è migliore la predizione restituita.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L'obiettivo è quello di minimizzare l'RMSE, ovvero lo scostamento tra il valore predetto e quello reale. coefficiente 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gd4a23c3d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404824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R2 = valore compreso tra 0 e 1 tanto più alto quanto è migliore la predizione restituita.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L'obiettivo è quello di minimizzare l'RMSE, ovvero lo scostamento tra il valore predetto e quello reale. coefficiente 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gd8404824a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0c5316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R2 = valore compreso tra 0 e 1 tanto più alto quanto è migliore la predizione restituita.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L'obiettivo è quello di minimizzare l'RMSE, ovvero lo scostamento tra il valore predetto e quello reale. coefficiente 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gd90c5316ba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cb7914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Max</a:t>
            </a:r>
            <a:endParaRPr/>
          </a:p>
        </p:txBody>
      </p:sp>
      <p:sp>
        <p:nvSpPr>
          <p:cNvPr id="207" name="Google Shape;207;gd4cb79149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3b7291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</p:txBody>
      </p:sp>
      <p:sp>
        <p:nvSpPr>
          <p:cNvPr id="214" name="Google Shape;214;gd83b729109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83b7291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83b729109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83b729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83b7291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3b7291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83b72910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de8ac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4de8aca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83b7291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Input: kernel = [rbf, linear, polynomial], gamma = [...] ecc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d83b72910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ef2c1e0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Input: kernel = [rbf, linear, polynomial], gamma = [...] ecc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Aleks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aef2c1e05_6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3b7291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d83b72910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e13167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72" name="Google Shape;72;g7ae131676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0c5b6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84" name="Google Shape;84;gd70c5b67b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c8fb89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95" name="Google Shape;95;gd3c8fb894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ef2c1e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102" name="Google Shape;102;g7aef2c1e05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c8fb89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109" name="Google Shape;109;gd3c8fb8947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ef2c1e0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Massimo</a:t>
            </a:r>
            <a:endParaRPr/>
          </a:p>
        </p:txBody>
      </p:sp>
      <p:sp>
        <p:nvSpPr>
          <p:cNvPr id="118" name="Google Shape;118;g7aef2c1e05_6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3c8fb89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Aleks</a:t>
            </a:r>
            <a:endParaRPr/>
          </a:p>
        </p:txBody>
      </p:sp>
      <p:sp>
        <p:nvSpPr>
          <p:cNvPr id="125" name="Google Shape;125;gd3c8fb894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a pagina">
  <p:cSld name="Prima pagina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6"/>
          <p:cNvCxnSpPr/>
          <p:nvPr/>
        </p:nvCxnSpPr>
        <p:spPr>
          <a:xfrm>
            <a:off x="323528" y="4012535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" name="Google Shape;16;p6"/>
          <p:cNvSpPr txBox="1"/>
          <p:nvPr>
            <p:ph idx="2" type="body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3" type="body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6"/>
          <p:cNvCxnSpPr/>
          <p:nvPr/>
        </p:nvCxnSpPr>
        <p:spPr>
          <a:xfrm>
            <a:off x="323528" y="5066218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" name="Google Shape;19;p6"/>
          <p:cNvSpPr txBox="1"/>
          <p:nvPr>
            <p:ph idx="4" type="body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5" type="body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6" type="body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7" type="body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8" type="body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9" type="body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6"/>
          <p:cNvCxnSpPr/>
          <p:nvPr/>
        </p:nvCxnSpPr>
        <p:spPr>
          <a:xfrm>
            <a:off x="323528" y="6115709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" name="Google Shape;26;p6"/>
          <p:cNvSpPr txBox="1"/>
          <p:nvPr>
            <p:ph idx="13" type="body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4" type="body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5" type="body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6" type="body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7" type="body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dulo_SUPSI_DTI.gif"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8" type="body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9" type="body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; testo e immagine">
  <p:cSld name="Titolo; testo e immagi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69A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e immagine">
  <p:cSld name="Testo e immagin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testo; 2/3 immagine">
  <p:cSld name="1/3 testo; 2/3 immagin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2440" y="4008288"/>
            <a:ext cx="271836" cy="2548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SUPSI_acr.gif"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075" y="188640"/>
            <a:ext cx="469900" cy="1317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hyperlink" Target="https://archive.ics.uci.edu/ml/datasets/Student+Perform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Student Performance Dataset</a:t>
            </a:r>
            <a:endParaRPr/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Massimo De Santi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Aleksandar Stojkovski</a:t>
            </a:r>
            <a:endParaRPr/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Studente/i</a:t>
            </a:r>
            <a:endParaRPr/>
          </a:p>
        </p:txBody>
      </p:sp>
      <p:sp>
        <p:nvSpPr>
          <p:cNvPr id="48" name="Google Shape;48;p1"/>
          <p:cNvSpPr txBox="1"/>
          <p:nvPr>
            <p:ph idx="3" type="body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Ingegneria Informatica (PAP)</a:t>
            </a:r>
            <a:endParaRPr/>
          </a:p>
        </p:txBody>
      </p:sp>
      <p:sp>
        <p:nvSpPr>
          <p:cNvPr id="49" name="Google Shape;49;p1"/>
          <p:cNvSpPr txBox="1"/>
          <p:nvPr>
            <p:ph idx="4" type="body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Corso di laurea</a:t>
            </a:r>
            <a:endParaRPr/>
          </a:p>
        </p:txBody>
      </p:sp>
      <p:sp>
        <p:nvSpPr>
          <p:cNvPr id="50" name="Google Shape;50;p1"/>
          <p:cNvSpPr txBox="1"/>
          <p:nvPr>
            <p:ph idx="5" type="body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Modulo / Codice Progetto</a:t>
            </a:r>
            <a:endParaRPr/>
          </a:p>
        </p:txBody>
      </p:sp>
      <p:sp>
        <p:nvSpPr>
          <p:cNvPr id="51" name="Google Shape;51;p1"/>
          <p:cNvSpPr txBox="1"/>
          <p:nvPr>
            <p:ph idx="6" type="body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Machine Learning</a:t>
            </a:r>
            <a:endParaRPr/>
          </a:p>
        </p:txBody>
      </p:sp>
      <p:sp>
        <p:nvSpPr>
          <p:cNvPr id="52" name="Google Shape;52;p1"/>
          <p:cNvSpPr txBox="1"/>
          <p:nvPr>
            <p:ph idx="7" type="body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Relatore</a:t>
            </a:r>
            <a:endParaRPr/>
          </a:p>
        </p:txBody>
      </p:sp>
      <p:sp>
        <p:nvSpPr>
          <p:cNvPr id="53" name="Google Shape;53;p1"/>
          <p:cNvSpPr txBox="1"/>
          <p:nvPr>
            <p:ph idx="8" type="body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Loris Cannelli</a:t>
            </a:r>
            <a:endParaRPr/>
          </a:p>
        </p:txBody>
      </p:sp>
      <p:sp>
        <p:nvSpPr>
          <p:cNvPr id="54" name="Google Shape;54;p1"/>
          <p:cNvSpPr txBox="1"/>
          <p:nvPr>
            <p:ph idx="9" type="body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Loris Cannelli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3" type="body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Committente</a:t>
            </a:r>
            <a:endParaRPr/>
          </a:p>
        </p:txBody>
      </p:sp>
      <p:sp>
        <p:nvSpPr>
          <p:cNvPr id="56" name="Google Shape;56;p1"/>
          <p:cNvSpPr txBox="1"/>
          <p:nvPr>
            <p:ph idx="14" type="body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Anno</a:t>
            </a:r>
            <a:endParaRPr/>
          </a:p>
        </p:txBody>
      </p:sp>
      <p:sp>
        <p:nvSpPr>
          <p:cNvPr id="57" name="Google Shape;57;p1"/>
          <p:cNvSpPr txBox="1"/>
          <p:nvPr>
            <p:ph idx="15" type="body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2020 / 2021</a:t>
            </a:r>
            <a:endParaRPr/>
          </a:p>
        </p:txBody>
      </p:sp>
      <p:sp>
        <p:nvSpPr>
          <p:cNvPr id="58" name="Google Shape;58;p1"/>
          <p:cNvSpPr txBox="1"/>
          <p:nvPr>
            <p:ph idx="16" type="body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Correlatore</a:t>
            </a:r>
            <a:endParaRPr/>
          </a:p>
        </p:txBody>
      </p:sp>
      <p:sp>
        <p:nvSpPr>
          <p:cNvPr id="59" name="Google Shape;59;p1"/>
          <p:cNvSpPr txBox="1"/>
          <p:nvPr>
            <p:ph idx="17" type="body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Loris Cannelli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 txBox="1"/>
          <p:nvPr>
            <p:ph idx="18" type="body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07.05.2021</a:t>
            </a:r>
            <a:endParaRPr/>
          </a:p>
        </p:txBody>
      </p:sp>
      <p:sp>
        <p:nvSpPr>
          <p:cNvPr id="61" name="Google Shape;61;p1"/>
          <p:cNvSpPr txBox="1"/>
          <p:nvPr>
            <p:ph idx="19" type="body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a23c3ddd_0_1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Analisi esplorativa</a:t>
            </a:r>
            <a:endParaRPr/>
          </a:p>
        </p:txBody>
      </p:sp>
      <p:sp>
        <p:nvSpPr>
          <p:cNvPr id="134" name="Google Shape;134;gd4a23c3ddd_0_11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d4a23c3ddd_0_11"/>
          <p:cNvPicPr preferRelativeResize="0"/>
          <p:nvPr/>
        </p:nvPicPr>
        <p:blipFill rotWithShape="1">
          <a:blip r:embed="rId3">
            <a:alphaModFix/>
          </a:blip>
          <a:srcRect b="0" l="0" r="11205" t="0"/>
          <a:stretch/>
        </p:blipFill>
        <p:spPr>
          <a:xfrm>
            <a:off x="647550" y="1868650"/>
            <a:ext cx="7848900" cy="40828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gd4a23c3ddd_0_11"/>
          <p:cNvPicPr preferRelativeResize="0"/>
          <p:nvPr/>
        </p:nvPicPr>
        <p:blipFill rotWithShape="1">
          <a:blip r:embed="rId3">
            <a:alphaModFix/>
          </a:blip>
          <a:srcRect b="74779" l="88105" r="0" t="12762"/>
          <a:stretch/>
        </p:blipFill>
        <p:spPr>
          <a:xfrm>
            <a:off x="7296700" y="6026525"/>
            <a:ext cx="1199739" cy="5804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0c5316ba_0_23"/>
          <p:cNvSpPr txBox="1"/>
          <p:nvPr>
            <p:ph idx="2" type="body"/>
          </p:nvPr>
        </p:nvSpPr>
        <p:spPr>
          <a:xfrm>
            <a:off x="649950" y="3130650"/>
            <a:ext cx="7844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600"/>
              <a:t>Scelta delle feature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a23c3ddd_0_2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Correlazioni</a:t>
            </a:r>
            <a:endParaRPr/>
          </a:p>
        </p:txBody>
      </p:sp>
      <p:sp>
        <p:nvSpPr>
          <p:cNvPr id="147" name="Google Shape;147;gd4a23c3ddd_0_20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4a23c3ddd_0_20"/>
          <p:cNvSpPr txBox="1"/>
          <p:nvPr/>
        </p:nvSpPr>
        <p:spPr>
          <a:xfrm>
            <a:off x="442650" y="5400000"/>
            <a:ext cx="781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Come ci aspettavamo c’è una forte correlazione tra G1, G2, G3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Feature che utilizzeremo: </a:t>
            </a: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Medu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failures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higher_yes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49" name="Google Shape;149;gd4a23c3dd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8" y="2015299"/>
            <a:ext cx="8258726" cy="329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0" name="Google Shape;150;gd4a23c3ddd_0_20"/>
          <p:cNvCxnSpPr/>
          <p:nvPr/>
        </p:nvCxnSpPr>
        <p:spPr>
          <a:xfrm flipH="1" rot="10800000">
            <a:off x="7108791" y="2020138"/>
            <a:ext cx="22200" cy="328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d4a23c3ddd_0_20"/>
          <p:cNvCxnSpPr/>
          <p:nvPr/>
        </p:nvCxnSpPr>
        <p:spPr>
          <a:xfrm flipH="1" rot="10800000">
            <a:off x="472500" y="4225500"/>
            <a:ext cx="7627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d4a23c3ddd_0_20"/>
          <p:cNvCxnSpPr/>
          <p:nvPr/>
        </p:nvCxnSpPr>
        <p:spPr>
          <a:xfrm flipH="1" rot="10800000">
            <a:off x="6511791" y="2025013"/>
            <a:ext cx="22200" cy="328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gd4a23c3ddd_0_20"/>
          <p:cNvSpPr/>
          <p:nvPr/>
        </p:nvSpPr>
        <p:spPr>
          <a:xfrm>
            <a:off x="6514800" y="4796400"/>
            <a:ext cx="594000" cy="27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gd4a23c3ddd_0_20"/>
          <p:cNvCxnSpPr/>
          <p:nvPr/>
        </p:nvCxnSpPr>
        <p:spPr>
          <a:xfrm flipH="1" rot="10800000">
            <a:off x="459000" y="4511100"/>
            <a:ext cx="77043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gd4a23c3ddd_0_20"/>
          <p:cNvSpPr/>
          <p:nvPr/>
        </p:nvSpPr>
        <p:spPr>
          <a:xfrm>
            <a:off x="1758900" y="4239000"/>
            <a:ext cx="594000" cy="27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4a23c3ddd_0_20"/>
          <p:cNvSpPr/>
          <p:nvPr/>
        </p:nvSpPr>
        <p:spPr>
          <a:xfrm>
            <a:off x="2943000" y="4239000"/>
            <a:ext cx="594000" cy="27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0c5316ba_0_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Lasso</a:t>
            </a:r>
            <a:endParaRPr/>
          </a:p>
        </p:txBody>
      </p:sp>
      <p:sp>
        <p:nvSpPr>
          <p:cNvPr id="162" name="Google Shape;162;gd90c5316ba_0_0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90c5316ba_0_0"/>
          <p:cNvSpPr txBox="1"/>
          <p:nvPr/>
        </p:nvSpPr>
        <p:spPr>
          <a:xfrm>
            <a:off x="899803" y="4860335"/>
            <a:ext cx="781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Tutte le feature vanno a 0 con alpha &gt; 0.01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Le feature che resistono (alpha = 0.0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1) sono: 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[ 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Medu, studytime, failures, Dalc, school_MS, address_U, schoolsup_yes, higher_yes 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]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Tuttavia [ studytime, Dalc, school_MS, address_U, schoolsup_yes ] sono molto vicine 0 (&lt;0.1)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Le feature migliori si confermano, e risultano quindi essere:</a:t>
            </a:r>
            <a:b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Medu, failures, higher_yes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4" name="Google Shape;164;gd90c5316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25" y="1885200"/>
            <a:ext cx="6952750" cy="2931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gd90c5316ba_0_0"/>
          <p:cNvSpPr/>
          <p:nvPr/>
        </p:nvSpPr>
        <p:spPr>
          <a:xfrm>
            <a:off x="1095625" y="3473535"/>
            <a:ext cx="6952800" cy="2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3b729109_0_74"/>
          <p:cNvSpPr txBox="1"/>
          <p:nvPr>
            <p:ph idx="2" type="body"/>
          </p:nvPr>
        </p:nvSpPr>
        <p:spPr>
          <a:xfrm>
            <a:off x="649950" y="3130650"/>
            <a:ext cx="7844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600"/>
              <a:t>Regressione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de8acd94_0_5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Split dataset</a:t>
            </a:r>
            <a:endParaRPr/>
          </a:p>
        </p:txBody>
      </p:sp>
      <p:sp>
        <p:nvSpPr>
          <p:cNvPr id="176" name="Google Shape;176;gd4de8acd94_0_5"/>
          <p:cNvSpPr txBox="1"/>
          <p:nvPr>
            <p:ph idx="1" type="body"/>
          </p:nvPr>
        </p:nvSpPr>
        <p:spPr>
          <a:xfrm>
            <a:off x="323525" y="2314975"/>
            <a:ext cx="79656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700">
                <a:highlight>
                  <a:srgbClr val="FFFFFF"/>
                </a:highlight>
              </a:rPr>
              <a:t>Abbiamo diviso il dataset in maniera random con proporzione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Train</a:t>
            </a:r>
            <a:r>
              <a:rPr lang="it-IT" sz="1700">
                <a:highlight>
                  <a:srgbClr val="FFFFFF"/>
                </a:highlight>
              </a:rPr>
              <a:t> (60%)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Test </a:t>
            </a:r>
            <a:r>
              <a:rPr lang="it-IT" sz="1700">
                <a:highlight>
                  <a:srgbClr val="FFFFFF"/>
                </a:highlight>
              </a:rPr>
              <a:t>(40%)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a23c3ddd_0_4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Linear Regression</a:t>
            </a:r>
            <a:endParaRPr/>
          </a:p>
        </p:txBody>
      </p:sp>
      <p:sp>
        <p:nvSpPr>
          <p:cNvPr id="182" name="Google Shape;182;gd4a23c3ddd_0_40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d4a23c3ddd_0_40"/>
          <p:cNvPicPr preferRelativeResize="0"/>
          <p:nvPr/>
        </p:nvPicPr>
        <p:blipFill rotWithShape="1">
          <a:blip r:embed="rId3">
            <a:alphaModFix/>
          </a:blip>
          <a:srcRect b="0" l="2614" r="10828" t="0"/>
          <a:stretch/>
        </p:blipFill>
        <p:spPr>
          <a:xfrm>
            <a:off x="310413" y="2132900"/>
            <a:ext cx="8523170" cy="28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gd4a23c3ddd_0_40"/>
          <p:cNvPicPr preferRelativeResize="0"/>
          <p:nvPr/>
        </p:nvPicPr>
        <p:blipFill rotWithShape="1">
          <a:blip r:embed="rId4">
            <a:alphaModFix/>
          </a:blip>
          <a:srcRect b="78920" l="89425" r="0" t="5804"/>
          <a:stretch/>
        </p:blipFill>
        <p:spPr>
          <a:xfrm>
            <a:off x="7594900" y="5077450"/>
            <a:ext cx="1238676" cy="52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gd4a23c3ddd_0_40"/>
          <p:cNvGraphicFramePr/>
          <p:nvPr/>
        </p:nvGraphicFramePr>
        <p:xfrm>
          <a:off x="323513" y="531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{AD497654-D3A0-4B1F-AF46-C547F5C342FF}</a:tableStyleId>
              </a:tblPr>
              <a:tblGrid>
                <a:gridCol w="3282925"/>
                <a:gridCol w="3282925"/>
              </a:tblGrid>
              <a:tr h="3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Train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3.487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Test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3.539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R2 score:</a:t>
                      </a:r>
                      <a:endParaRPr b="1" sz="15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0.142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404824a7_0_8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Random Forest Regression</a:t>
            </a:r>
            <a:endParaRPr/>
          </a:p>
        </p:txBody>
      </p:sp>
      <p:sp>
        <p:nvSpPr>
          <p:cNvPr id="191" name="Google Shape;191;gd8404824a7_0_8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d8404824a7_0_8"/>
          <p:cNvPicPr preferRelativeResize="0"/>
          <p:nvPr/>
        </p:nvPicPr>
        <p:blipFill rotWithShape="1">
          <a:blip r:embed="rId3">
            <a:alphaModFix/>
          </a:blip>
          <a:srcRect b="78920" l="89425" r="0" t="5804"/>
          <a:stretch/>
        </p:blipFill>
        <p:spPr>
          <a:xfrm>
            <a:off x="7594900" y="5077450"/>
            <a:ext cx="1238676" cy="52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gd8404824a7_0_8"/>
          <p:cNvGraphicFramePr/>
          <p:nvPr/>
        </p:nvGraphicFramePr>
        <p:xfrm>
          <a:off x="323513" y="531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{AD497654-D3A0-4B1F-AF46-C547F5C342FF}</a:tableStyleId>
              </a:tblPr>
              <a:tblGrid>
                <a:gridCol w="3282925"/>
                <a:gridCol w="3282925"/>
              </a:tblGrid>
              <a:tr h="3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Train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3.391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Test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3.549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R2 score:</a:t>
                      </a:r>
                      <a:endParaRPr b="1" sz="15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0.137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gd8404824a7_0_8"/>
          <p:cNvPicPr preferRelativeResize="0"/>
          <p:nvPr/>
        </p:nvPicPr>
        <p:blipFill rotWithShape="1">
          <a:blip r:embed="rId4">
            <a:alphaModFix/>
          </a:blip>
          <a:srcRect b="2477" l="3357" r="10099" t="0"/>
          <a:stretch/>
        </p:blipFill>
        <p:spPr>
          <a:xfrm>
            <a:off x="310425" y="2105950"/>
            <a:ext cx="8523150" cy="28105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0c5316ba_0_27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Ridge Regression</a:t>
            </a:r>
            <a:endParaRPr/>
          </a:p>
        </p:txBody>
      </p:sp>
      <p:sp>
        <p:nvSpPr>
          <p:cNvPr id="200" name="Google Shape;200;gd90c5316ba_0_27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gd90c5316ba_0_27"/>
          <p:cNvGraphicFramePr/>
          <p:nvPr/>
        </p:nvGraphicFramePr>
        <p:xfrm>
          <a:off x="323513" y="531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{AD497654-D3A0-4B1F-AF46-C547F5C342FF}</a:tableStyleId>
              </a:tblPr>
              <a:tblGrid>
                <a:gridCol w="3282925"/>
                <a:gridCol w="3282925"/>
              </a:tblGrid>
              <a:tr h="3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Train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3.488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Test RMSE: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solidFill>
                            <a:schemeClr val="dk1"/>
                          </a:solidFill>
                        </a:rPr>
                        <a:t>3.544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R2 score:</a:t>
                      </a:r>
                      <a:endParaRPr b="1" sz="15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0.140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2" name="Google Shape;202;gd90c5316b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879083"/>
            <a:ext cx="7000875" cy="32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gd90c5316ba_0_27"/>
          <p:cNvSpPr txBox="1"/>
          <p:nvPr>
            <p:ph idx="1" type="body"/>
          </p:nvPr>
        </p:nvSpPr>
        <p:spPr>
          <a:xfrm>
            <a:off x="323525" y="2314975"/>
            <a:ext cx="7965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Parametri alpha in input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204" name="Google Shape;204;gd90c5316ba_0_27"/>
          <p:cNvSpPr txBox="1"/>
          <p:nvPr>
            <p:ph idx="1" type="body"/>
          </p:nvPr>
        </p:nvSpPr>
        <p:spPr>
          <a:xfrm>
            <a:off x="475925" y="3534175"/>
            <a:ext cx="7965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Migliore parametro alpha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-IT" sz="1700">
                <a:highlight>
                  <a:srgbClr val="FFFFFF"/>
                </a:highlight>
              </a:rPr>
              <a:t>alpha = 10 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cb791494_0_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Regressione - Conclusione</a:t>
            </a:r>
            <a:endParaRPr/>
          </a:p>
        </p:txBody>
      </p:sp>
      <p:sp>
        <p:nvSpPr>
          <p:cNvPr id="210" name="Google Shape;210;gd4cb791494_0_1"/>
          <p:cNvSpPr txBox="1"/>
          <p:nvPr>
            <p:ph idx="1" type="body"/>
          </p:nvPr>
        </p:nvSpPr>
        <p:spPr>
          <a:xfrm>
            <a:off x="323525" y="2314975"/>
            <a:ext cx="79656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Troppe feature categoriche</a:t>
            </a:r>
            <a:r>
              <a:rPr lang="it-IT" sz="1700">
                <a:highlight>
                  <a:srgbClr val="FFFFFF"/>
                </a:highlight>
              </a:rPr>
              <a:t> per avere buoni risultati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Le </a:t>
            </a:r>
            <a:r>
              <a:rPr b="1" lang="it-IT" sz="1700">
                <a:highlight>
                  <a:srgbClr val="FFFFFF"/>
                </a:highlight>
              </a:rPr>
              <a:t>uniche feature</a:t>
            </a:r>
            <a:r>
              <a:rPr lang="it-IT" sz="1700">
                <a:highlight>
                  <a:srgbClr val="FFFFFF"/>
                </a:highlight>
              </a:rPr>
              <a:t> che producono </a:t>
            </a:r>
            <a:r>
              <a:rPr b="1" lang="it-IT" sz="1700">
                <a:highlight>
                  <a:srgbClr val="FFFFFF"/>
                </a:highlight>
              </a:rPr>
              <a:t>buoni risultati</a:t>
            </a:r>
            <a:r>
              <a:rPr lang="it-IT" sz="1700">
                <a:highlight>
                  <a:srgbClr val="FFFFFF"/>
                </a:highlight>
              </a:rPr>
              <a:t> sono </a:t>
            </a:r>
            <a:r>
              <a:rPr b="1" lang="it-IT" sz="1700">
                <a:highlight>
                  <a:srgbClr val="FFFFFF"/>
                </a:highlight>
              </a:rPr>
              <a:t>G1 </a:t>
            </a:r>
            <a:r>
              <a:rPr lang="it-IT" sz="1700">
                <a:highlight>
                  <a:srgbClr val="FFFFFF"/>
                </a:highlight>
              </a:rPr>
              <a:t>e </a:t>
            </a:r>
            <a:r>
              <a:rPr b="1" lang="it-IT" sz="1700">
                <a:highlight>
                  <a:srgbClr val="FFFFFF"/>
                </a:highlight>
              </a:rPr>
              <a:t>G2</a:t>
            </a:r>
            <a:endParaRPr b="1"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Usando le altre feature l’</a:t>
            </a:r>
            <a:r>
              <a:rPr b="1" lang="it-IT" sz="1700">
                <a:highlight>
                  <a:srgbClr val="FFFFFF"/>
                </a:highlight>
              </a:rPr>
              <a:t>R2 score</a:t>
            </a:r>
            <a:r>
              <a:rPr lang="it-IT" sz="1700">
                <a:highlight>
                  <a:srgbClr val="FFFFFF"/>
                </a:highlight>
              </a:rPr>
              <a:t> è </a:t>
            </a:r>
            <a:r>
              <a:rPr b="1" lang="it-IT" sz="1700">
                <a:highlight>
                  <a:srgbClr val="FFFFFF"/>
                </a:highlight>
              </a:rPr>
              <a:t>molto basso</a:t>
            </a:r>
            <a:r>
              <a:rPr lang="it-IT" sz="1700">
                <a:highlight>
                  <a:srgbClr val="FFFFFF"/>
                </a:highlight>
              </a:rPr>
              <a:t> (0.142)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 u="sng">
                <a:highlight>
                  <a:srgbClr val="FFFFFF"/>
                </a:highlight>
              </a:rPr>
              <a:t>È necessario fare classificazione!</a:t>
            </a:r>
            <a:endParaRPr b="1" sz="1700" u="sng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Invece di </a:t>
            </a:r>
            <a:r>
              <a:rPr lang="it-IT" sz="1700">
                <a:highlight>
                  <a:srgbClr val="FFFFFF"/>
                </a:highlight>
              </a:rPr>
              <a:t>predirre</a:t>
            </a:r>
            <a:r>
              <a:rPr lang="it-IT" sz="1700">
                <a:highlight>
                  <a:srgbClr val="FFFFFF"/>
                </a:highlight>
              </a:rPr>
              <a:t> il risultato dell’ultimo anno, vogliamo predirre solamente se il risultato sarà sufficiente (promosso) o </a:t>
            </a:r>
            <a:r>
              <a:rPr lang="it-IT" sz="1700">
                <a:highlight>
                  <a:srgbClr val="FFFFFF"/>
                </a:highlight>
              </a:rPr>
              <a:t>insufficiente</a:t>
            </a:r>
            <a:r>
              <a:rPr lang="it-IT" sz="1700">
                <a:highlight>
                  <a:srgbClr val="FFFFFF"/>
                </a:highlight>
              </a:rPr>
              <a:t> (bocciato)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211" name="Google Shape;211;gd4cb79149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800" y="4642050"/>
            <a:ext cx="4168400" cy="1858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23525" y="2314975"/>
            <a:ext cx="79926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600">
                <a:highlight>
                  <a:srgbClr val="FFFFFF"/>
                </a:highlight>
              </a:rPr>
              <a:t>In Portogallo la </a:t>
            </a:r>
            <a:r>
              <a:rPr b="1" lang="it-IT" sz="1600">
                <a:highlight>
                  <a:srgbClr val="FFFFFF"/>
                </a:highlight>
              </a:rPr>
              <a:t>percentuale </a:t>
            </a:r>
            <a:r>
              <a:rPr lang="it-IT" sz="1600">
                <a:highlight>
                  <a:srgbClr val="FFFFFF"/>
                </a:highlight>
              </a:rPr>
              <a:t>di</a:t>
            </a:r>
            <a:r>
              <a:rPr lang="it-IT" sz="1600">
                <a:highlight>
                  <a:srgbClr val="FFFFFF"/>
                </a:highlight>
              </a:rPr>
              <a:t> </a:t>
            </a:r>
            <a:r>
              <a:rPr b="1" lang="it-IT" sz="1600">
                <a:highlight>
                  <a:srgbClr val="FFFFFF"/>
                </a:highlight>
              </a:rPr>
              <a:t>studenti </a:t>
            </a:r>
            <a:r>
              <a:rPr lang="it-IT" sz="1600">
                <a:highlight>
                  <a:srgbClr val="FFFFFF"/>
                </a:highlight>
              </a:rPr>
              <a:t>che </a:t>
            </a:r>
            <a:r>
              <a:rPr b="1" lang="it-IT" sz="1600">
                <a:highlight>
                  <a:srgbClr val="FFFFFF"/>
                </a:highlight>
              </a:rPr>
              <a:t>abbandonano la scuola</a:t>
            </a:r>
            <a:r>
              <a:rPr lang="it-IT" sz="1600">
                <a:highlight>
                  <a:srgbClr val="FFFFFF"/>
                </a:highlight>
              </a:rPr>
              <a:t> tra i 18 e i 24 anni è </a:t>
            </a:r>
            <a:r>
              <a:rPr b="1" lang="it-IT" sz="1600">
                <a:highlight>
                  <a:srgbClr val="FFFFFF"/>
                </a:highlight>
              </a:rPr>
              <a:t>particolarmente alta</a:t>
            </a:r>
            <a:r>
              <a:rPr lang="it-IT" sz="1600">
                <a:highlight>
                  <a:srgbClr val="FFFFFF"/>
                </a:highlight>
              </a:rPr>
              <a:t> </a:t>
            </a:r>
            <a:r>
              <a:rPr b="1" lang="it-IT" sz="1600">
                <a:highlight>
                  <a:srgbClr val="FFFFFF"/>
                </a:highlight>
              </a:rPr>
              <a:t>(40%) rispetto al resto d'europa (15%)</a:t>
            </a:r>
            <a:r>
              <a:rPr lang="it-IT" sz="1600">
                <a:highlight>
                  <a:srgbClr val="FFFFFF"/>
                </a:highlight>
              </a:rPr>
              <a:t>*</a:t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600">
                <a:highlight>
                  <a:srgbClr val="FFFFFF"/>
                </a:highlight>
              </a:rPr>
              <a:t>Obiettivi: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-IT" sz="1600">
                <a:highlight>
                  <a:srgbClr val="FFFFFF"/>
                </a:highlight>
              </a:rPr>
              <a:t>Prevedere possibili fallimenti</a:t>
            </a:r>
            <a:r>
              <a:rPr lang="it-IT" sz="1600">
                <a:highlight>
                  <a:srgbClr val="FFFFFF"/>
                </a:highlight>
              </a:rPr>
              <a:t> in modo da offrire supporto in maniera tempestiva agli studenti in difficoltà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-IT" sz="1600">
                <a:highlight>
                  <a:srgbClr val="FFFFFF"/>
                </a:highlight>
              </a:rPr>
              <a:t>Capire </a:t>
            </a:r>
            <a:r>
              <a:rPr lang="it-IT" sz="1600">
                <a:highlight>
                  <a:srgbClr val="FFFFFF"/>
                </a:highlight>
              </a:rPr>
              <a:t>se </a:t>
            </a:r>
            <a:r>
              <a:rPr b="1" lang="it-IT" sz="1600">
                <a:highlight>
                  <a:srgbClr val="FFFFFF"/>
                </a:highlight>
              </a:rPr>
              <a:t>esistono fattori esterni che influenzano il rendimento degli studenti</a:t>
            </a:r>
            <a:endParaRPr sz="1600"/>
          </a:p>
        </p:txBody>
      </p:sp>
      <p:sp>
        <p:nvSpPr>
          <p:cNvPr id="67" name="Google Shape;67;p2"/>
          <p:cNvSpPr txBox="1"/>
          <p:nvPr>
            <p:ph idx="2" type="body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Dataset - Contesto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27615" l="0" r="0" t="25139"/>
          <a:stretch/>
        </p:blipFill>
        <p:spPr>
          <a:xfrm>
            <a:off x="1600200" y="4198500"/>
            <a:ext cx="5943600" cy="210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2"/>
          <p:cNvSpPr txBox="1"/>
          <p:nvPr/>
        </p:nvSpPr>
        <p:spPr>
          <a:xfrm>
            <a:off x="181225" y="6386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highlight>
                  <a:schemeClr val="lt1"/>
                </a:highlight>
              </a:rPr>
              <a:t>(*) Dati 2014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3b729109_0_102"/>
          <p:cNvSpPr txBox="1"/>
          <p:nvPr>
            <p:ph idx="2" type="body"/>
          </p:nvPr>
        </p:nvSpPr>
        <p:spPr>
          <a:xfrm>
            <a:off x="649950" y="3130650"/>
            <a:ext cx="7844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600"/>
              <a:t>Classificazione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83b729109_0_6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Overview</a:t>
            </a:r>
            <a:endParaRPr/>
          </a:p>
        </p:txBody>
      </p:sp>
      <p:sp>
        <p:nvSpPr>
          <p:cNvPr id="222" name="Google Shape;222;gd83b729109_0_60"/>
          <p:cNvSpPr txBox="1"/>
          <p:nvPr>
            <p:ph idx="1" type="body"/>
          </p:nvPr>
        </p:nvSpPr>
        <p:spPr>
          <a:xfrm>
            <a:off x="323525" y="2314975"/>
            <a:ext cx="79656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Proveremo a normalizzare i dati utilizzando due diverse normalizzazioni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it-IT" sz="1700">
                <a:highlight>
                  <a:srgbClr val="FFFFFF"/>
                </a:highlight>
              </a:rPr>
              <a:t>sklearn.preprocessing.normalize</a:t>
            </a:r>
            <a:r>
              <a:rPr lang="it-IT" sz="1700">
                <a:highlight>
                  <a:srgbClr val="FFFFFF"/>
                </a:highlight>
              </a:rPr>
              <a:t> - normalizza ogni riga (sample), indipendentemente dalle altre</a:t>
            </a:r>
            <a:endParaRPr sz="1700">
              <a:highlight>
                <a:srgbClr val="FFFFFF"/>
              </a:highlight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it-IT" sz="1700">
                <a:highlight>
                  <a:srgbClr val="FFFFFF"/>
                </a:highlight>
              </a:rPr>
              <a:t>StandardScaler </a:t>
            </a:r>
            <a:r>
              <a:rPr lang="it-IT" sz="1700">
                <a:highlight>
                  <a:srgbClr val="FFFFFF"/>
                </a:highlight>
              </a:rPr>
              <a:t> - normalizza ogni colonna (feature) ottenendo un valore tra 0 e 1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Applicheremo tre diversi tipi di classificazione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it-IT" sz="1700">
                <a:highlight>
                  <a:srgbClr val="FFFFFF"/>
                </a:highlight>
              </a:rPr>
              <a:t>DummyClassifier</a:t>
            </a:r>
            <a:endParaRPr b="1" sz="1700">
              <a:highlight>
                <a:srgbClr val="FFFFFF"/>
              </a:highlight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it-IT" sz="1700">
                <a:highlight>
                  <a:srgbClr val="FFFFFF"/>
                </a:highlight>
              </a:rPr>
              <a:t>KNeighborsClassifier</a:t>
            </a:r>
            <a:endParaRPr b="1" sz="1700">
              <a:highlight>
                <a:srgbClr val="FFFFFF"/>
              </a:highlight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it-IT" sz="1700">
                <a:highlight>
                  <a:srgbClr val="FFFFFF"/>
                </a:highlight>
              </a:rPr>
              <a:t>SVM con GridSearch</a:t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83b729109_0_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</a:t>
            </a:r>
            <a:r>
              <a:rPr lang="it-IT"/>
              <a:t>KNeighborsClassifier</a:t>
            </a:r>
            <a:endParaRPr/>
          </a:p>
        </p:txBody>
      </p:sp>
      <p:sp>
        <p:nvSpPr>
          <p:cNvPr id="228" name="Google Shape;228;gd83b729109_0_0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d83b72910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38" y="2132900"/>
            <a:ext cx="7715125" cy="40209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gd83b729109_0_0"/>
          <p:cNvSpPr/>
          <p:nvPr/>
        </p:nvSpPr>
        <p:spPr>
          <a:xfrm>
            <a:off x="3814931" y="5477494"/>
            <a:ext cx="326700" cy="31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gd83b729109_0_0"/>
          <p:cNvCxnSpPr>
            <a:endCxn id="230" idx="1"/>
          </p:cNvCxnSpPr>
          <p:nvPr/>
        </p:nvCxnSpPr>
        <p:spPr>
          <a:xfrm>
            <a:off x="2864975" y="2983642"/>
            <a:ext cx="997800" cy="253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d83b729109_0_0"/>
          <p:cNvSpPr txBox="1"/>
          <p:nvPr/>
        </p:nvSpPr>
        <p:spPr>
          <a:xfrm>
            <a:off x="3993075" y="49579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K=15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3b729109_0_14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KNeighborsClassifier</a:t>
            </a:r>
            <a:endParaRPr/>
          </a:p>
        </p:txBody>
      </p:sp>
      <p:sp>
        <p:nvSpPr>
          <p:cNvPr id="238" name="Google Shape;238;gd83b729109_0_14"/>
          <p:cNvSpPr/>
          <p:nvPr/>
        </p:nvSpPr>
        <p:spPr>
          <a:xfrm>
            <a:off x="8372363" y="3893375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gd83b72910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313" y="2600575"/>
            <a:ext cx="3580500" cy="350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gd83b72910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63" y="2600575"/>
            <a:ext cx="3543720" cy="350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gd83b729109_0_14"/>
          <p:cNvSpPr txBox="1"/>
          <p:nvPr/>
        </p:nvSpPr>
        <p:spPr>
          <a:xfrm>
            <a:off x="1402214" y="1971775"/>
            <a:ext cx="22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DummyClassifier ROC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(always true)</a:t>
            </a:r>
            <a:endParaRPr b="1"/>
          </a:p>
        </p:txBody>
      </p:sp>
      <p:sp>
        <p:nvSpPr>
          <p:cNvPr id="242" name="Google Shape;242;gd83b729109_0_14"/>
          <p:cNvSpPr txBox="1"/>
          <p:nvPr/>
        </p:nvSpPr>
        <p:spPr>
          <a:xfrm>
            <a:off x="5335313" y="1971775"/>
            <a:ext cx="25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KNeighborsClassifier ROC (K = 15)</a:t>
            </a:r>
            <a:endParaRPr b="1"/>
          </a:p>
        </p:txBody>
      </p:sp>
      <p:sp>
        <p:nvSpPr>
          <p:cNvPr id="243" name="Google Shape;243;gd83b729109_0_14"/>
          <p:cNvSpPr txBox="1"/>
          <p:nvPr/>
        </p:nvSpPr>
        <p:spPr>
          <a:xfrm>
            <a:off x="753235" y="6102925"/>
            <a:ext cx="3543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Accuracy Rate:		0.782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AUC:				0.500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d83b729109_0_14"/>
          <p:cNvSpPr txBox="1"/>
          <p:nvPr/>
        </p:nvSpPr>
        <p:spPr>
          <a:xfrm>
            <a:off x="4828772" y="6102925"/>
            <a:ext cx="3543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Accuracy </a:t>
            </a: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Rate:		0.806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AUC:				0.614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de8acafd_0_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KNeighborsClassifier</a:t>
            </a:r>
            <a:endParaRPr/>
          </a:p>
        </p:txBody>
      </p:sp>
      <p:sp>
        <p:nvSpPr>
          <p:cNvPr id="250" name="Google Shape;250;gd4de8acafd_0_0"/>
          <p:cNvSpPr/>
          <p:nvPr/>
        </p:nvSpPr>
        <p:spPr>
          <a:xfrm>
            <a:off x="8372363" y="3893375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4de8acafd_0_0"/>
          <p:cNvSpPr txBox="1"/>
          <p:nvPr/>
        </p:nvSpPr>
        <p:spPr>
          <a:xfrm>
            <a:off x="639099" y="1971775"/>
            <a:ext cx="37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DummyClassifier Confusion Matrix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(always true)</a:t>
            </a:r>
            <a:endParaRPr b="1"/>
          </a:p>
        </p:txBody>
      </p:sp>
      <p:sp>
        <p:nvSpPr>
          <p:cNvPr id="252" name="Google Shape;252;gd4de8acafd_0_0"/>
          <p:cNvSpPr txBox="1"/>
          <p:nvPr/>
        </p:nvSpPr>
        <p:spPr>
          <a:xfrm>
            <a:off x="4714824" y="1971775"/>
            <a:ext cx="37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KNeighborsClassifier Confusion Matrix</a:t>
            </a:r>
            <a:br>
              <a:rPr b="1" lang="it-IT"/>
            </a:br>
            <a:r>
              <a:rPr b="1" lang="it-IT"/>
              <a:t>(K = 15)</a:t>
            </a:r>
            <a:endParaRPr b="1"/>
          </a:p>
        </p:txBody>
      </p:sp>
      <p:pic>
        <p:nvPicPr>
          <p:cNvPr id="253" name="Google Shape;253;gd4de8aca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49" y="2937213"/>
            <a:ext cx="3771525" cy="27719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gd4de8acaf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13" y="2937212"/>
            <a:ext cx="3771525" cy="27719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gd4de8acafd_0_0"/>
          <p:cNvSpPr txBox="1"/>
          <p:nvPr/>
        </p:nvSpPr>
        <p:spPr>
          <a:xfrm>
            <a:off x="5116500" y="511077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6" name="Google Shape;256;gd4de8acafd_0_0"/>
          <p:cNvSpPr txBox="1"/>
          <p:nvPr/>
        </p:nvSpPr>
        <p:spPr>
          <a:xfrm>
            <a:off x="7459800" y="3197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7" name="Google Shape;257;gd4de8acafd_0_0"/>
          <p:cNvSpPr txBox="1"/>
          <p:nvPr/>
        </p:nvSpPr>
        <p:spPr>
          <a:xfrm>
            <a:off x="5103000" y="32280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58" name="Google Shape;258;gd4de8acafd_0_0"/>
          <p:cNvSpPr txBox="1"/>
          <p:nvPr/>
        </p:nvSpPr>
        <p:spPr>
          <a:xfrm>
            <a:off x="7374900" y="511077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TP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59" name="Google Shape;259;gd4de8acafd_0_0"/>
          <p:cNvSpPr txBox="1"/>
          <p:nvPr/>
        </p:nvSpPr>
        <p:spPr>
          <a:xfrm>
            <a:off x="1040775" y="511077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0" name="Google Shape;260;gd4de8acafd_0_0"/>
          <p:cNvSpPr txBox="1"/>
          <p:nvPr/>
        </p:nvSpPr>
        <p:spPr>
          <a:xfrm>
            <a:off x="3384075" y="3197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1" name="Google Shape;261;gd4de8acafd_0_0"/>
          <p:cNvSpPr txBox="1"/>
          <p:nvPr/>
        </p:nvSpPr>
        <p:spPr>
          <a:xfrm>
            <a:off x="1027275" y="32280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62" name="Google Shape;262;gd4de8acafd_0_0"/>
          <p:cNvSpPr txBox="1"/>
          <p:nvPr/>
        </p:nvSpPr>
        <p:spPr>
          <a:xfrm>
            <a:off x="3299175" y="511077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TP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3b729109_0_34"/>
          <p:cNvSpPr txBox="1"/>
          <p:nvPr>
            <p:ph idx="1" type="body"/>
          </p:nvPr>
        </p:nvSpPr>
        <p:spPr>
          <a:xfrm>
            <a:off x="323525" y="2314975"/>
            <a:ext cx="79656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highlight>
                  <a:srgbClr val="FFFFFF"/>
                </a:highlight>
              </a:rPr>
              <a:t>Input parametri di GridSearch:</a:t>
            </a:r>
            <a:endParaRPr b="1" sz="1700">
              <a:highlight>
                <a:srgbClr val="FFFFFF"/>
              </a:highlight>
            </a:endParaRPr>
          </a:p>
        </p:txBody>
      </p:sp>
      <p:sp>
        <p:nvSpPr>
          <p:cNvPr id="268" name="Google Shape;268;gd83b729109_0_34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</a:t>
            </a:r>
            <a:r>
              <a:rPr lang="it-IT"/>
              <a:t>GridSearch e </a:t>
            </a:r>
            <a:r>
              <a:rPr lang="it-IT"/>
              <a:t>SVM</a:t>
            </a:r>
            <a:endParaRPr/>
          </a:p>
        </p:txBody>
      </p:sp>
      <p:pic>
        <p:nvPicPr>
          <p:cNvPr id="269" name="Google Shape;269;gd83b72910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25" y="2935886"/>
            <a:ext cx="5731611" cy="1485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gd83b729109_0_34"/>
          <p:cNvSpPr/>
          <p:nvPr/>
        </p:nvSpPr>
        <p:spPr>
          <a:xfrm>
            <a:off x="8372363" y="3893375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d83b729109_0_34"/>
          <p:cNvSpPr txBox="1"/>
          <p:nvPr>
            <p:ph idx="1" type="body"/>
          </p:nvPr>
        </p:nvSpPr>
        <p:spPr>
          <a:xfrm>
            <a:off x="323525" y="4645525"/>
            <a:ext cx="8256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highlight>
                  <a:srgbClr val="FFFFFF"/>
                </a:highlight>
              </a:rPr>
              <a:t>Migliori parametri: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C = </a:t>
            </a:r>
            <a:r>
              <a:rPr b="1" lang="it-IT" sz="1700">
                <a:highlight>
                  <a:srgbClr val="FFFFFF"/>
                </a:highlight>
              </a:rPr>
              <a:t>300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class_weight = </a:t>
            </a:r>
            <a:r>
              <a:rPr b="1" lang="it-IT" sz="1700">
                <a:highlight>
                  <a:srgbClr val="FFFFFF"/>
                </a:highlight>
              </a:rPr>
              <a:t>balanced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gamma =</a:t>
            </a:r>
            <a:r>
              <a:rPr b="1" lang="it-IT" sz="1700">
                <a:highlight>
                  <a:srgbClr val="FFFFFF"/>
                </a:highlight>
              </a:rPr>
              <a:t> 0.0001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kernel = </a:t>
            </a:r>
            <a:r>
              <a:rPr b="1" lang="it-IT" sz="1700">
                <a:highlight>
                  <a:srgbClr val="FFFFFF"/>
                </a:highlight>
              </a:rPr>
              <a:t>rbf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aef2c1e05_6_1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Classificazione - GridSearch e SVM</a:t>
            </a:r>
            <a:endParaRPr/>
          </a:p>
        </p:txBody>
      </p:sp>
      <p:pic>
        <p:nvPicPr>
          <p:cNvPr id="277" name="Google Shape;277;g7aef2c1e05_6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2287675"/>
            <a:ext cx="3354078" cy="3208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g7aef2c1e05_6_11"/>
          <p:cNvSpPr txBox="1"/>
          <p:nvPr/>
        </p:nvSpPr>
        <p:spPr>
          <a:xfrm>
            <a:off x="347522" y="5568250"/>
            <a:ext cx="3543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Accuracy Rate:		0.804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chemeClr val="dk1"/>
                </a:solidFill>
                <a:highlight>
                  <a:srgbClr val="FFFFFF"/>
                </a:highlight>
              </a:rPr>
              <a:t>AUC:				0.628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9" name="Google Shape;279;g7aef2c1e05_6_11"/>
          <p:cNvSpPr/>
          <p:nvPr/>
        </p:nvSpPr>
        <p:spPr>
          <a:xfrm>
            <a:off x="8372363" y="3893375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g7aef2c1e05_6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050" y="2287675"/>
            <a:ext cx="4520400" cy="3208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g7aef2c1e05_6_11"/>
          <p:cNvSpPr txBox="1"/>
          <p:nvPr/>
        </p:nvSpPr>
        <p:spPr>
          <a:xfrm>
            <a:off x="4587928" y="4881354"/>
            <a:ext cx="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2" name="Google Shape;282;g7aef2c1e05_6_11"/>
          <p:cNvSpPr txBox="1"/>
          <p:nvPr/>
        </p:nvSpPr>
        <p:spPr>
          <a:xfrm>
            <a:off x="7441658" y="2657112"/>
            <a:ext cx="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FF0000"/>
                </a:solidFill>
              </a:rPr>
              <a:t>FP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3" name="Google Shape;283;g7aef2c1e05_6_11"/>
          <p:cNvSpPr txBox="1"/>
          <p:nvPr/>
        </p:nvSpPr>
        <p:spPr>
          <a:xfrm>
            <a:off x="4616532" y="2646337"/>
            <a:ext cx="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84" name="Google Shape;284;g7aef2c1e05_6_11"/>
          <p:cNvSpPr txBox="1"/>
          <p:nvPr/>
        </p:nvSpPr>
        <p:spPr>
          <a:xfrm>
            <a:off x="7460245" y="4896198"/>
            <a:ext cx="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accent5"/>
                </a:solidFill>
              </a:rPr>
              <a:t>TP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3b729109_0_5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Conclusione</a:t>
            </a:r>
            <a:endParaRPr/>
          </a:p>
        </p:txBody>
      </p:sp>
      <p:sp>
        <p:nvSpPr>
          <p:cNvPr id="290" name="Google Shape;290;gd83b729109_0_51"/>
          <p:cNvSpPr txBox="1"/>
          <p:nvPr>
            <p:ph idx="1" type="body"/>
          </p:nvPr>
        </p:nvSpPr>
        <p:spPr>
          <a:xfrm>
            <a:off x="323525" y="2314975"/>
            <a:ext cx="7965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L’ AUC di </a:t>
            </a:r>
            <a:r>
              <a:rPr b="1" lang="it-IT" sz="1700">
                <a:highlight>
                  <a:srgbClr val="FFFFFF"/>
                </a:highlight>
              </a:rPr>
              <a:t>SVM </a:t>
            </a:r>
            <a:r>
              <a:rPr lang="it-IT" sz="1700">
                <a:highlight>
                  <a:srgbClr val="FFFFFF"/>
                </a:highlight>
              </a:rPr>
              <a:t>(</a:t>
            </a:r>
            <a:r>
              <a:rPr lang="it-IT" sz="1700">
                <a:highlight>
                  <a:schemeClr val="lt1"/>
                </a:highlight>
              </a:rPr>
              <a:t>0.628</a:t>
            </a:r>
            <a:r>
              <a:rPr lang="it-IT" sz="1700">
                <a:highlight>
                  <a:srgbClr val="FFFFFF"/>
                </a:highlight>
              </a:rPr>
              <a:t>)</a:t>
            </a:r>
            <a:r>
              <a:rPr b="1" lang="it-IT" sz="1700">
                <a:highlight>
                  <a:srgbClr val="FFFFFF"/>
                </a:highlight>
              </a:rPr>
              <a:t> </a:t>
            </a:r>
            <a:r>
              <a:rPr lang="it-IT" sz="1700">
                <a:highlight>
                  <a:srgbClr val="FFFFFF"/>
                </a:highlight>
              </a:rPr>
              <a:t>è </a:t>
            </a:r>
            <a:r>
              <a:rPr b="1" lang="it-IT" sz="1700">
                <a:highlight>
                  <a:srgbClr val="FFFFFF"/>
                </a:highlight>
              </a:rPr>
              <a:t>leggermente migliore rispetto a KNN</a:t>
            </a:r>
            <a:r>
              <a:rPr lang="it-IT" sz="1700">
                <a:highlight>
                  <a:srgbClr val="FFFFFF"/>
                </a:highlight>
              </a:rPr>
              <a:t> (0.614)</a:t>
            </a:r>
            <a:endParaRPr sz="17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L’</a:t>
            </a:r>
            <a:r>
              <a:rPr b="1" lang="it-IT" sz="1700">
                <a:highlight>
                  <a:srgbClr val="FFFFFF"/>
                </a:highlight>
              </a:rPr>
              <a:t>AUC</a:t>
            </a:r>
            <a:r>
              <a:rPr lang="it-IT" sz="1700">
                <a:highlight>
                  <a:srgbClr val="FFFFFF"/>
                </a:highlight>
              </a:rPr>
              <a:t> risulta essere comunque </a:t>
            </a:r>
            <a:r>
              <a:rPr b="1" lang="it-IT" sz="1700">
                <a:highlight>
                  <a:srgbClr val="FFFFFF"/>
                </a:highlight>
              </a:rPr>
              <a:t>troppo basso</a:t>
            </a:r>
            <a:r>
              <a:rPr lang="it-IT" sz="1700">
                <a:highlight>
                  <a:srgbClr val="FFFFFF"/>
                </a:highlight>
              </a:rPr>
              <a:t> in entrambi i casi</a:t>
            </a:r>
            <a:endParaRPr sz="17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>
                <a:highlight>
                  <a:srgbClr val="FFFFFF"/>
                </a:highlight>
              </a:rPr>
              <a:t>Utilizzando </a:t>
            </a:r>
            <a:r>
              <a:rPr b="1" lang="it-IT" sz="1700">
                <a:highlight>
                  <a:srgbClr val="FFFFFF"/>
                </a:highlight>
              </a:rPr>
              <a:t>solo dati socio-demografici</a:t>
            </a:r>
            <a:r>
              <a:rPr lang="it-IT" sz="1700">
                <a:highlight>
                  <a:srgbClr val="FFFFFF"/>
                </a:highlight>
              </a:rPr>
              <a:t> </a:t>
            </a:r>
            <a:r>
              <a:rPr b="1" lang="it-IT" sz="1700">
                <a:highlight>
                  <a:srgbClr val="FFFFFF"/>
                </a:highlight>
              </a:rPr>
              <a:t>non è possibile prevedere</a:t>
            </a:r>
            <a:r>
              <a:rPr lang="it-IT" sz="1700">
                <a:highlight>
                  <a:srgbClr val="FFFFFF"/>
                </a:highlight>
              </a:rPr>
              <a:t> con precisione se uno studente sarà </a:t>
            </a:r>
            <a:r>
              <a:rPr b="1" lang="it-IT" sz="1700">
                <a:highlight>
                  <a:srgbClr val="FFFFFF"/>
                </a:highlight>
              </a:rPr>
              <a:t>promosso</a:t>
            </a:r>
            <a:r>
              <a:rPr lang="it-IT" sz="1700">
                <a:highlight>
                  <a:srgbClr val="FFFFFF"/>
                </a:highlight>
              </a:rPr>
              <a:t> o </a:t>
            </a:r>
            <a:r>
              <a:rPr b="1" lang="it-IT" sz="1700">
                <a:highlight>
                  <a:srgbClr val="FFFFFF"/>
                </a:highlight>
              </a:rPr>
              <a:t>bocciato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Utilizzando </a:t>
            </a:r>
            <a:r>
              <a:rPr lang="it-IT" sz="1700">
                <a:highlight>
                  <a:srgbClr val="FFFFFF"/>
                </a:highlight>
              </a:rPr>
              <a:t>invece </a:t>
            </a:r>
            <a:r>
              <a:rPr b="1" lang="it-IT" sz="1700">
                <a:highlight>
                  <a:srgbClr val="FFFFFF"/>
                </a:highlight>
              </a:rPr>
              <a:t>anche </a:t>
            </a:r>
            <a:r>
              <a:rPr lang="it-IT" sz="1700">
                <a:highlight>
                  <a:srgbClr val="FFFFFF"/>
                </a:highlight>
              </a:rPr>
              <a:t>i </a:t>
            </a:r>
            <a:r>
              <a:rPr b="1" lang="it-IT" sz="1700">
                <a:highlight>
                  <a:srgbClr val="FFFFFF"/>
                </a:highlight>
              </a:rPr>
              <a:t>risultati ottenuti negli anni precedenti (G1, G2)</a:t>
            </a:r>
            <a:r>
              <a:rPr lang="it-IT" sz="1700">
                <a:highlight>
                  <a:srgbClr val="FFFFFF"/>
                </a:highlight>
              </a:rPr>
              <a:t> è possibile effettuare la predizione con una </a:t>
            </a:r>
            <a:r>
              <a:rPr b="1" lang="it-IT" sz="1700">
                <a:highlight>
                  <a:srgbClr val="FFFFFF"/>
                </a:highlight>
              </a:rPr>
              <a:t>discreta precisione</a:t>
            </a:r>
            <a:r>
              <a:rPr lang="it-IT" sz="1700">
                <a:highlight>
                  <a:srgbClr val="FFFFFF"/>
                </a:highlight>
              </a:rPr>
              <a:t> </a:t>
            </a:r>
            <a:endParaRPr sz="17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highlight>
                  <a:srgbClr val="FFFFFF"/>
                </a:highlight>
              </a:rPr>
              <a:t>(AUC = ~0.84)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e131676e_0_2"/>
          <p:cNvSpPr txBox="1"/>
          <p:nvPr>
            <p:ph idx="1" type="body"/>
          </p:nvPr>
        </p:nvSpPr>
        <p:spPr>
          <a:xfrm>
            <a:off x="323525" y="2531900"/>
            <a:ext cx="78135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600">
                <a:highlight>
                  <a:srgbClr val="FFFFFF"/>
                </a:highlight>
              </a:rPr>
              <a:t>Dati raccolti in due </a:t>
            </a:r>
            <a:r>
              <a:rPr b="1" lang="it-IT" sz="1600">
                <a:highlight>
                  <a:srgbClr val="FFFFFF"/>
                </a:highlight>
              </a:rPr>
              <a:t>scuole superiori </a:t>
            </a:r>
            <a:r>
              <a:rPr lang="it-IT" sz="1600">
                <a:highlight>
                  <a:srgbClr val="FFFFFF"/>
                </a:highlight>
              </a:rPr>
              <a:t>portoghesi: </a:t>
            </a:r>
            <a:endParaRPr sz="1600"/>
          </a:p>
        </p:txBody>
      </p:sp>
      <p:sp>
        <p:nvSpPr>
          <p:cNvPr id="75" name="Google Shape;75;g7ae131676e_0_2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Dataset - Overview</a:t>
            </a:r>
            <a:endParaRPr/>
          </a:p>
        </p:txBody>
      </p:sp>
      <p:pic>
        <p:nvPicPr>
          <p:cNvPr id="76" name="Google Shape;76;g7ae131676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813" y="2923625"/>
            <a:ext cx="2878403" cy="899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g7ae131676e_0_2"/>
          <p:cNvSpPr txBox="1"/>
          <p:nvPr>
            <p:ph idx="1" type="body"/>
          </p:nvPr>
        </p:nvSpPr>
        <p:spPr>
          <a:xfrm>
            <a:off x="333200" y="4085263"/>
            <a:ext cx="7964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>
                <a:highlight>
                  <a:srgbClr val="FFFFFF"/>
                </a:highlight>
              </a:rPr>
              <a:t>Dataset suddiviso in due file (per materia):</a:t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78" name="Google Shape;78;g7ae131676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988" y="4530612"/>
            <a:ext cx="3612086" cy="899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9" name="Google Shape;79;g7ae131676e_0_2"/>
          <p:cNvGraphicFramePr/>
          <p:nvPr/>
        </p:nvGraphicFramePr>
        <p:xfrm>
          <a:off x="323513" y="5524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{AD497654-D3A0-4B1F-AF46-C547F5C342FF}</a:tableStyleId>
              </a:tblPr>
              <a:tblGrid>
                <a:gridCol w="3282925"/>
                <a:gridCol w="3282925"/>
              </a:tblGrid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600">
                          <a:solidFill>
                            <a:schemeClr val="dk1"/>
                          </a:solidFill>
                        </a:rPr>
                        <a:t>Numeri di righe (observations):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600">
                          <a:solidFill>
                            <a:schemeClr val="dk1"/>
                          </a:solidFill>
                        </a:rPr>
                        <a:t>1044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600">
                          <a:solidFill>
                            <a:schemeClr val="dk1"/>
                          </a:solidFill>
                        </a:rPr>
                        <a:t>Numero di colonne (features):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600">
                          <a:solidFill>
                            <a:schemeClr val="dk1"/>
                          </a:solidFill>
                        </a:rPr>
                        <a:t>33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g7ae131676e_0_2"/>
          <p:cNvSpPr txBox="1"/>
          <p:nvPr/>
        </p:nvSpPr>
        <p:spPr>
          <a:xfrm>
            <a:off x="4224450" y="6334800"/>
            <a:ext cx="394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g7ae131676e_0_2"/>
          <p:cNvSpPr txBox="1"/>
          <p:nvPr>
            <p:ph idx="1" type="body"/>
          </p:nvPr>
        </p:nvSpPr>
        <p:spPr>
          <a:xfrm>
            <a:off x="323525" y="2132900"/>
            <a:ext cx="7813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600">
                <a:highlight>
                  <a:srgbClr val="FFFFFF"/>
                </a:highlight>
              </a:rPr>
              <a:t>Sorgente dataset: </a:t>
            </a:r>
            <a:r>
              <a:rPr lang="it-IT" sz="1600">
                <a:highlight>
                  <a:srgbClr val="FFFFFF"/>
                </a:highlight>
              </a:rPr>
              <a:t> </a:t>
            </a:r>
            <a:r>
              <a:rPr lang="it-IT" sz="16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https://archive.ics.uci.edu/ml/datasets/Student+Performance</a:t>
            </a:r>
            <a:r>
              <a:rPr lang="it-IT" sz="1600"/>
              <a:t>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70c5b67b8_0_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Dataset - Features</a:t>
            </a:r>
            <a:endParaRPr/>
          </a:p>
        </p:txBody>
      </p:sp>
      <p:pic>
        <p:nvPicPr>
          <p:cNvPr id="87" name="Google Shape;87;gd70c5b67b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786800"/>
            <a:ext cx="4391025" cy="109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gd70c5b67b8_0_0"/>
          <p:cNvSpPr/>
          <p:nvPr/>
        </p:nvSpPr>
        <p:spPr>
          <a:xfrm>
            <a:off x="8329500" y="3834000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gd70c5b67b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38" y="4790438"/>
            <a:ext cx="8572500" cy="1076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gd70c5b67b8_0_0"/>
          <p:cNvSpPr txBox="1"/>
          <p:nvPr/>
        </p:nvSpPr>
        <p:spPr>
          <a:xfrm>
            <a:off x="4029750" y="5866775"/>
            <a:ext cx="10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/>
              <a:t>…ecc</a:t>
            </a:r>
            <a:endParaRPr i="1"/>
          </a:p>
        </p:txBody>
      </p:sp>
      <p:sp>
        <p:nvSpPr>
          <p:cNvPr id="91" name="Google Shape;91;gd70c5b67b8_0_0"/>
          <p:cNvSpPr txBox="1"/>
          <p:nvPr>
            <p:ph idx="1" type="body"/>
          </p:nvPr>
        </p:nvSpPr>
        <p:spPr>
          <a:xfrm>
            <a:off x="323525" y="2314975"/>
            <a:ext cx="8627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-IT" sz="1700">
                <a:highlight>
                  <a:srgbClr val="FFFFFF"/>
                </a:highlight>
              </a:rPr>
              <a:t>Feature </a:t>
            </a:r>
            <a:r>
              <a:rPr b="1" lang="it-IT" sz="1700">
                <a:highlight>
                  <a:srgbClr val="FFFFFF"/>
                </a:highlight>
              </a:rPr>
              <a:t>numeriche (totale 3):</a:t>
            </a:r>
            <a:r>
              <a:rPr lang="it-IT" sz="1700">
                <a:highlight>
                  <a:srgbClr val="FFFFFF"/>
                </a:highlight>
              </a:rPr>
              <a:t> age, failures, absences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92" name="Google Shape;92;gd70c5b67b8_0_0"/>
          <p:cNvSpPr txBox="1"/>
          <p:nvPr/>
        </p:nvSpPr>
        <p:spPr>
          <a:xfrm>
            <a:off x="285750" y="4256813"/>
            <a:ext cx="857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  <a:highlight>
                  <a:schemeClr val="lt1"/>
                </a:highlight>
              </a:rPr>
              <a:t>Feature categoriche codificate (totale 10): </a:t>
            </a:r>
            <a:r>
              <a:rPr lang="it-IT" sz="1700">
                <a:solidFill>
                  <a:schemeClr val="dk1"/>
                </a:solidFill>
                <a:highlight>
                  <a:schemeClr val="lt1"/>
                </a:highlight>
              </a:rPr>
              <a:t>Medu, Fedu, traveltime, studytime, ecc.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c8fb8947_0_16"/>
          <p:cNvSpPr txBox="1"/>
          <p:nvPr>
            <p:ph idx="1" type="body"/>
          </p:nvPr>
        </p:nvSpPr>
        <p:spPr>
          <a:xfrm>
            <a:off x="323525" y="2314975"/>
            <a:ext cx="78135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highlight>
                  <a:srgbClr val="FFFFFF"/>
                </a:highlight>
              </a:rPr>
              <a:t>Feature categoriche (totale 17): </a:t>
            </a:r>
            <a:r>
              <a:rPr lang="it-IT" sz="1700">
                <a:highlight>
                  <a:srgbClr val="FFFFFF"/>
                </a:highlight>
              </a:rPr>
              <a:t>school, sex, address, famsize, ecc.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98" name="Google Shape;98;gd3c8fb8947_0_16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Dataset - Features</a:t>
            </a:r>
            <a:endParaRPr/>
          </a:p>
        </p:txBody>
      </p:sp>
      <p:pic>
        <p:nvPicPr>
          <p:cNvPr id="99" name="Google Shape;99;gd3c8fb8947_0_16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881588" y="2790825"/>
            <a:ext cx="7380824" cy="127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ef2c1e05_3_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Dataset - Distribuzione valori features</a:t>
            </a:r>
            <a:endParaRPr/>
          </a:p>
        </p:txBody>
      </p:sp>
      <p:sp>
        <p:nvSpPr>
          <p:cNvPr id="105" name="Google Shape;105;g7aef2c1e05_3_0"/>
          <p:cNvSpPr/>
          <p:nvPr/>
        </p:nvSpPr>
        <p:spPr>
          <a:xfrm>
            <a:off x="8372363" y="3893375"/>
            <a:ext cx="6210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7aef2c1e0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25" y="2132900"/>
            <a:ext cx="8048951" cy="40944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c8fb8947_0_32"/>
          <p:cNvSpPr txBox="1"/>
          <p:nvPr>
            <p:ph idx="1" type="body"/>
          </p:nvPr>
        </p:nvSpPr>
        <p:spPr>
          <a:xfrm>
            <a:off x="341225" y="2314975"/>
            <a:ext cx="78135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highlight>
                  <a:srgbClr val="FFFFFF"/>
                </a:highlight>
              </a:rPr>
              <a:t>Feature target: 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112" name="Google Shape;112;gd3c8fb8947_0_32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Feature target e obiettivo</a:t>
            </a:r>
            <a:endParaRPr/>
          </a:p>
        </p:txBody>
      </p:sp>
      <p:pic>
        <p:nvPicPr>
          <p:cNvPr id="113" name="Google Shape;113;gd3c8fb894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50" y="2791950"/>
            <a:ext cx="4086300" cy="127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gd3c8fb8947_0_32"/>
          <p:cNvSpPr/>
          <p:nvPr/>
        </p:nvSpPr>
        <p:spPr>
          <a:xfrm>
            <a:off x="2529000" y="3699000"/>
            <a:ext cx="4086300" cy="36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3c8fb8947_0_32"/>
          <p:cNvSpPr txBox="1"/>
          <p:nvPr/>
        </p:nvSpPr>
        <p:spPr>
          <a:xfrm>
            <a:off x="323525" y="4428000"/>
            <a:ext cx="7813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L'</a:t>
            </a: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obiettivo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 è quello di </a:t>
            </a:r>
            <a:r>
              <a:rPr b="1" lang="it-IT" sz="1600">
                <a:solidFill>
                  <a:schemeClr val="dk1"/>
                </a:solidFill>
                <a:highlight>
                  <a:schemeClr val="lt1"/>
                </a:highlight>
              </a:rPr>
              <a:t>prevedere possibili bocciature </a:t>
            </a: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all’ultimo anno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Riuscire a prevedere il valore di G3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Utilizzare solo attributi socio-demografici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-IT" sz="1600">
                <a:solidFill>
                  <a:schemeClr val="dk1"/>
                </a:solidFill>
                <a:highlight>
                  <a:schemeClr val="lt1"/>
                </a:highlight>
              </a:rPr>
              <a:t>Senza utilizzare G1, G2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ef2c1e05_6_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Feature target e obiettivo</a:t>
            </a:r>
            <a:endParaRPr/>
          </a:p>
        </p:txBody>
      </p:sp>
      <p:pic>
        <p:nvPicPr>
          <p:cNvPr id="121" name="Google Shape;121;g7aef2c1e05_6_1"/>
          <p:cNvPicPr preferRelativeResize="0"/>
          <p:nvPr/>
        </p:nvPicPr>
        <p:blipFill rotWithShape="1">
          <a:blip r:embed="rId3">
            <a:alphaModFix/>
          </a:blip>
          <a:srcRect b="0" l="0" r="47081" t="0"/>
          <a:stretch/>
        </p:blipFill>
        <p:spPr>
          <a:xfrm>
            <a:off x="384875" y="2147744"/>
            <a:ext cx="3721350" cy="40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aef2c1e05_6_1"/>
          <p:cNvPicPr preferRelativeResize="0"/>
          <p:nvPr/>
        </p:nvPicPr>
        <p:blipFill rotWithShape="1">
          <a:blip r:embed="rId3">
            <a:alphaModFix/>
          </a:blip>
          <a:srcRect b="0" l="52342" r="0" t="0"/>
          <a:stretch/>
        </p:blipFill>
        <p:spPr>
          <a:xfrm>
            <a:off x="4652187" y="2147744"/>
            <a:ext cx="3351350" cy="40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c8fb8947_0_7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/>
              <a:t>Preprocessing</a:t>
            </a:r>
            <a:endParaRPr/>
          </a:p>
        </p:txBody>
      </p:sp>
      <p:sp>
        <p:nvSpPr>
          <p:cNvPr id="128" name="Google Shape;128;gd3c8fb8947_0_7"/>
          <p:cNvSpPr txBox="1"/>
          <p:nvPr>
            <p:ph idx="1" type="body"/>
          </p:nvPr>
        </p:nvSpPr>
        <p:spPr>
          <a:xfrm>
            <a:off x="323525" y="2314975"/>
            <a:ext cx="79656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700">
                <a:highlight>
                  <a:srgbClr val="FFFFFF"/>
                </a:highlight>
              </a:rPr>
              <a:t>Prima di poter utilizzare il dataset abbiamo dovuto eseguire delle azioni di preprocessing sui dati, per fare in modo che questi siano utilizzabili</a:t>
            </a:r>
            <a:endParaRPr sz="17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Conversione Float32</a:t>
            </a:r>
            <a:r>
              <a:rPr lang="it-IT" sz="1700">
                <a:highlight>
                  <a:srgbClr val="FFFFFF"/>
                </a:highlight>
              </a:rPr>
              <a:t> - tutte le feature numeriche sono state convertite in float32, per essere consistenti</a:t>
            </a:r>
            <a:endParaRPr sz="17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chemeClr val="lt1"/>
                </a:highlight>
              </a:rPr>
              <a:t>Elementi null </a:t>
            </a:r>
            <a:r>
              <a:rPr lang="it-IT" sz="1700">
                <a:highlight>
                  <a:schemeClr val="lt1"/>
                </a:highlight>
              </a:rPr>
              <a:t>- controllo che non vi siano elementi null all’interno del dataset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-IT" sz="1700">
                <a:highlight>
                  <a:srgbClr val="FFFFFF"/>
                </a:highlight>
              </a:rPr>
              <a:t>Utilizzo di OneHotEncoder</a:t>
            </a:r>
            <a:r>
              <a:rPr lang="it-IT" sz="1700">
                <a:highlight>
                  <a:srgbClr val="FFFFFF"/>
                </a:highlight>
              </a:rPr>
              <a:t> - conversione di feature categoriche (Stringhe) in feature numeriche </a:t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StudentKit_DTI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2012-06-06T06:29:02Z</dcterms:created>
  <dc:creator>giofre</dc:creator>
</cp:coreProperties>
</file>