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97" r:id="rId7"/>
    <p:sldId id="29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65" r:id="rId36"/>
    <p:sldId id="287" r:id="rId37"/>
    <p:sldId id="295" r:id="rId38"/>
    <p:sldId id="296" r:id="rId39"/>
  </p:sldIdLst>
  <p:sldSz cx="9144000" cy="6858000" type="screen4x3"/>
  <p:notesSz cx="9144000" cy="6858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56"/>
  </p:normalViewPr>
  <p:slideViewPr>
    <p:cSldViewPr>
      <p:cViewPr varScale="1">
        <p:scale>
          <a:sx n="183" d="100"/>
          <a:sy n="183" d="100"/>
        </p:scale>
        <p:origin x="12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!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9439" y="1363374"/>
            <a:ext cx="3555365" cy="470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!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!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!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1012190"/>
          </a:xfrm>
          <a:custGeom>
            <a:avLst/>
            <a:gdLst/>
            <a:ahLst/>
            <a:cxnLst/>
            <a:rect l="l" t="t" r="r" b="b"/>
            <a:pathLst>
              <a:path w="9144000" h="1012190">
                <a:moveTo>
                  <a:pt x="0" y="0"/>
                </a:moveTo>
                <a:lnTo>
                  <a:pt x="9143998" y="0"/>
                </a:lnTo>
                <a:lnTo>
                  <a:pt x="9143998" y="1012109"/>
                </a:lnTo>
                <a:lnTo>
                  <a:pt x="0" y="101210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9144000" cy="1012190"/>
          </a:xfrm>
          <a:custGeom>
            <a:avLst/>
            <a:gdLst/>
            <a:ahLst/>
            <a:cxnLst/>
            <a:rect l="l" t="t" r="r" b="b"/>
            <a:pathLst>
              <a:path w="9144000" h="1012190">
                <a:moveTo>
                  <a:pt x="0" y="0"/>
                </a:moveTo>
                <a:lnTo>
                  <a:pt x="9143997" y="0"/>
                </a:lnTo>
                <a:lnTo>
                  <a:pt x="9143997" y="1012109"/>
                </a:lnTo>
                <a:lnTo>
                  <a:pt x="0" y="10121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08996" y="47806"/>
            <a:ext cx="897257" cy="8879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8539" y="6435491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5982"/>
                </a:lnTo>
              </a:path>
            </a:pathLst>
          </a:custGeom>
          <a:ln w="3809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433" y="3080255"/>
            <a:ext cx="7727132" cy="45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930" y="1315632"/>
            <a:ext cx="7978139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5023" y="6514091"/>
            <a:ext cx="116713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3238" y="6514091"/>
            <a:ext cx="232409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-station.com/Tutorial/CSharp/" TargetMode="External"/><Relationship Id="rId7" Type="http://schemas.openxmlformats.org/officeDocument/2006/relationships/hyperlink" Target="http://www.tutorialspoint.com/csharp/index.htm" TargetMode="External"/><Relationship Id="rId2" Type="http://schemas.openxmlformats.org/officeDocument/2006/relationships/hyperlink" Target="http://msdn.microsoft.com/en-us/library/aa288436(v=vs.71).aspx!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nel9.msdn.com/Series/C-Sharp-Fundamentals-" TargetMode="External"/><Relationship Id="rId5" Type="http://schemas.openxmlformats.org/officeDocument/2006/relationships/hyperlink" Target="http://simple.wikipedia.org/wiki/C_Sharp_(programming_language)" TargetMode="External"/><Relationship Id="rId4" Type="http://schemas.openxmlformats.org/officeDocument/2006/relationships/hyperlink" Target="http://www.introprogramming.info/english-intro-csharp-book/video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ozmicluis.com/compile-c-sharp-command-line/" TargetMode="External"/><Relationship Id="rId2" Type="http://schemas.openxmlformats.org/officeDocument/2006/relationships/hyperlink" Target="https://www.mono-project.com/download/stable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1012190"/>
          </a:xfrm>
          <a:custGeom>
            <a:avLst/>
            <a:gdLst/>
            <a:ahLst/>
            <a:cxnLst/>
            <a:rect l="l" t="t" r="r" b="b"/>
            <a:pathLst>
              <a:path w="9144000" h="1012190">
                <a:moveTo>
                  <a:pt x="0" y="0"/>
                </a:moveTo>
                <a:lnTo>
                  <a:pt x="9143997" y="0"/>
                </a:lnTo>
                <a:lnTo>
                  <a:pt x="9143997" y="1012109"/>
                </a:lnTo>
                <a:lnTo>
                  <a:pt x="0" y="10121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208996" y="47806"/>
            <a:ext cx="897257" cy="88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88539" y="6435491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5982"/>
                </a:lnTo>
              </a:path>
            </a:pathLst>
          </a:custGeom>
          <a:ln w="3809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1"/>
            <a:ext cx="9144000" cy="1203325"/>
          </a:xfrm>
          <a:custGeom>
            <a:avLst/>
            <a:gdLst/>
            <a:ahLst/>
            <a:cxnLst/>
            <a:rect l="l" t="t" r="r" b="b"/>
            <a:pathLst>
              <a:path w="9144000" h="1203325">
                <a:moveTo>
                  <a:pt x="0" y="0"/>
                </a:moveTo>
                <a:lnTo>
                  <a:pt x="9143998" y="0"/>
                </a:lnTo>
                <a:lnTo>
                  <a:pt x="9143998" y="1203073"/>
                </a:lnTo>
                <a:lnTo>
                  <a:pt x="0" y="12030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1009" y="6397299"/>
            <a:ext cx="410845" cy="372110"/>
          </a:xfrm>
          <a:custGeom>
            <a:avLst/>
            <a:gdLst/>
            <a:ahLst/>
            <a:cxnLst/>
            <a:rect l="l" t="t" r="r" b="b"/>
            <a:pathLst>
              <a:path w="410844" h="372109">
                <a:moveTo>
                  <a:pt x="0" y="0"/>
                </a:moveTo>
                <a:lnTo>
                  <a:pt x="410590" y="0"/>
                </a:lnTo>
                <a:lnTo>
                  <a:pt x="410590" y="372007"/>
                </a:lnTo>
                <a:lnTo>
                  <a:pt x="0" y="3720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001817" y="47898"/>
            <a:ext cx="2104435" cy="208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1"/>
            <a:ext cx="345018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8433" y="3080255"/>
            <a:ext cx="772713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2735">
              <a:lnSpc>
                <a:spcPct val="100000"/>
              </a:lnSpc>
            </a:pPr>
            <a:r>
              <a:rPr spc="-5" dirty="0"/>
              <a:t>Design of Software</a:t>
            </a:r>
            <a:r>
              <a:rPr spc="-30" dirty="0"/>
              <a:t> </a:t>
            </a:r>
            <a:r>
              <a:rPr spc="-20" dirty="0"/>
              <a:t>Systems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7711" y="4641392"/>
            <a:ext cx="3879215" cy="2047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Helvetica"/>
                <a:cs typeface="Helvetica"/>
              </a:rPr>
              <a:t>Introduction to</a:t>
            </a:r>
            <a:r>
              <a:rPr sz="2000" b="1" spc="-105" dirty="0">
                <a:latin typeface="Helvetica"/>
                <a:cs typeface="Helvetica"/>
              </a:rPr>
              <a:t> </a:t>
            </a:r>
            <a:r>
              <a:rPr sz="2000" b="1" spc="-40" dirty="0">
                <a:latin typeface="Helvetica"/>
                <a:cs typeface="Helvetica"/>
              </a:rPr>
              <a:t>C#</a:t>
            </a:r>
            <a:endParaRPr sz="2000" dirty="0">
              <a:latin typeface="Helvetica"/>
              <a:cs typeface="Helvetica"/>
            </a:endParaRPr>
          </a:p>
          <a:p>
            <a:pPr marL="12700" marR="5080">
              <a:lnSpc>
                <a:spcPct val="100800"/>
              </a:lnSpc>
              <a:spcBef>
                <a:spcPts val="380"/>
              </a:spcBef>
            </a:pPr>
            <a:r>
              <a:rPr sz="2000" dirty="0">
                <a:latin typeface="Helvetica"/>
                <a:cs typeface="Helvetica"/>
              </a:rPr>
              <a:t>Assoc. Prof. </a:t>
            </a:r>
            <a:r>
              <a:rPr sz="2000" spc="-40" dirty="0">
                <a:latin typeface="Helvetica"/>
                <a:cs typeface="Helvetica"/>
              </a:rPr>
              <a:t>Dr. </a:t>
            </a:r>
            <a:r>
              <a:rPr sz="2000" dirty="0">
                <a:latin typeface="Helvetica"/>
                <a:cs typeface="Helvetica"/>
              </a:rPr>
              <a:t>Marco</a:t>
            </a:r>
            <a:r>
              <a:rPr sz="2000" spc="-6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Kuhrmann,  Maximilian</a:t>
            </a:r>
            <a:r>
              <a:rPr sz="2000" spc="-70" dirty="0">
                <a:latin typeface="Helvetica"/>
                <a:cs typeface="Helvetica"/>
              </a:rPr>
              <a:t> </a:t>
            </a:r>
            <a:r>
              <a:rPr sz="2000" spc="-5" dirty="0" err="1">
                <a:latin typeface="Helvetica"/>
                <a:cs typeface="Helvetica"/>
              </a:rPr>
              <a:t>Irlbeck</a:t>
            </a:r>
            <a:endParaRPr lang="da-DK" sz="2000" spc="-5" dirty="0">
              <a:latin typeface="Helvetica"/>
              <a:cs typeface="Helvetica"/>
            </a:endParaRPr>
          </a:p>
          <a:p>
            <a:pPr marL="12700" marR="5080">
              <a:lnSpc>
                <a:spcPct val="100800"/>
              </a:lnSpc>
              <a:spcBef>
                <a:spcPts val="380"/>
              </a:spcBef>
            </a:pPr>
            <a:r>
              <a:rPr lang="da-DK" sz="2000" spc="-5" dirty="0">
                <a:latin typeface="Helvetica"/>
                <a:cs typeface="Helvetica"/>
              </a:rPr>
              <a:t>Elena Markoska</a:t>
            </a:r>
          </a:p>
          <a:p>
            <a:pPr marL="12700" marR="5080">
              <a:lnSpc>
                <a:spcPct val="100800"/>
              </a:lnSpc>
              <a:spcBef>
                <a:spcPts val="380"/>
              </a:spcBef>
            </a:pPr>
            <a:r>
              <a:rPr lang="da-DK" sz="2000" spc="-5" dirty="0">
                <a:latin typeface="Helvetica"/>
                <a:cs typeface="Helvetica"/>
              </a:rPr>
              <a:t>Mads Norby</a:t>
            </a:r>
          </a:p>
          <a:p>
            <a:pPr marL="12700" marR="5080">
              <a:lnSpc>
                <a:spcPct val="100800"/>
              </a:lnSpc>
              <a:spcBef>
                <a:spcPts val="380"/>
              </a:spcBef>
            </a:pPr>
            <a:r>
              <a:rPr lang="da-DK" sz="2000" spc="-5" dirty="0">
                <a:latin typeface="Helvetica"/>
                <a:cs typeface="Helvetica"/>
              </a:rPr>
              <a:t>Martin Dreymann</a:t>
            </a:r>
            <a:endParaRPr sz="20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332422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40" dirty="0">
                <a:latin typeface="Helvetica"/>
                <a:cs typeface="Helvetica"/>
              </a:rPr>
              <a:t>Value </a:t>
            </a:r>
            <a:r>
              <a:rPr sz="2400" b="0" dirty="0">
                <a:latin typeface="Helvetica"/>
                <a:cs typeface="Helvetica"/>
              </a:rPr>
              <a:t>types: base</a:t>
            </a:r>
            <a:r>
              <a:rPr sz="2400" b="0" spc="-45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types</a:t>
            </a:r>
            <a:br>
              <a:rPr lang="da-DK" sz="2400" b="0" dirty="0">
                <a:latin typeface="Helvetica"/>
                <a:cs typeface="Helvetica"/>
              </a:rPr>
            </a:b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198" y="1529991"/>
          <a:ext cx="8374517" cy="450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357">
                <a:tc>
                  <a:txBody>
                    <a:bodyPr/>
                    <a:lstStyle/>
                    <a:p>
                      <a:pPr marL="52069">
                        <a:lnSpc>
                          <a:spcPts val="1880"/>
                        </a:lnSpc>
                      </a:pPr>
                      <a:r>
                        <a:rPr sz="1600" b="1" dirty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sz="1600" b="1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b="1" spc="-45" dirty="0">
                          <a:latin typeface="Helvetica Neue"/>
                          <a:cs typeface="Helvetica Neue"/>
                        </a:rPr>
                        <a:t>Type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ts val="1880"/>
                        </a:lnSpc>
                      </a:pPr>
                      <a:r>
                        <a:rPr sz="1600" b="1" dirty="0">
                          <a:latin typeface="Helvetica Neue"/>
                          <a:cs typeface="Helvetica Neue"/>
                        </a:rPr>
                        <a:t>Range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80"/>
                        </a:lnSpc>
                      </a:pPr>
                      <a:r>
                        <a:rPr sz="1600" b="1" dirty="0">
                          <a:latin typeface="Helvetica Neue"/>
                          <a:cs typeface="Helvetica Neue"/>
                        </a:rPr>
                        <a:t>Size in</a:t>
                      </a:r>
                      <a:r>
                        <a:rPr sz="1600" b="1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b="1" dirty="0">
                          <a:latin typeface="Helvetica Neue"/>
                          <a:cs typeface="Helvetica Neue"/>
                        </a:rPr>
                        <a:t>Bits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880"/>
                        </a:lnSpc>
                      </a:pPr>
                      <a:r>
                        <a:rPr sz="1600" b="1" dirty="0">
                          <a:latin typeface="Helvetica Neue"/>
                          <a:cs typeface="Helvetica Neue"/>
                        </a:rPr>
                        <a:t>.NET Runtime</a:t>
                      </a:r>
                      <a:r>
                        <a:rPr sz="1600" b="1" spc="-10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b="1" dirty="0">
                          <a:latin typeface="Helvetica Neue"/>
                          <a:cs typeface="Helvetica Neue"/>
                        </a:rPr>
                        <a:t>type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0" marB="0"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bool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true oder</a:t>
                      </a:r>
                      <a:r>
                        <a:rPr sz="1600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false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1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System.Boolean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byte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0 …</a:t>
                      </a:r>
                      <a:r>
                        <a:rPr sz="1600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255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8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System.Byte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sbyte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-128 …</a:t>
                      </a:r>
                      <a:r>
                        <a:rPr sz="1600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127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8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System.SByte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char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0 …</a:t>
                      </a:r>
                      <a:r>
                        <a:rPr sz="1600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65535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16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System.Char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short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-2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15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… </a:t>
                      </a:r>
                      <a:r>
                        <a:rPr sz="1600" spc="5" dirty="0">
                          <a:latin typeface="Helvetica Neue"/>
                          <a:cs typeface="Helvetica Neue"/>
                        </a:rPr>
                        <a:t>2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15</a:t>
                      </a:r>
                      <a:r>
                        <a:rPr sz="1575" spc="-120" baseline="2645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-1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16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System.Int16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ushort</a:t>
                      </a: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0 …</a:t>
                      </a:r>
                      <a:r>
                        <a:rPr sz="1600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65535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16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System.UInt16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int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-2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31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… </a:t>
                      </a:r>
                      <a:r>
                        <a:rPr sz="1600" spc="5" dirty="0">
                          <a:latin typeface="Helvetica Neue"/>
                          <a:cs typeface="Helvetica Neue"/>
                        </a:rPr>
                        <a:t>2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31</a:t>
                      </a:r>
                      <a:r>
                        <a:rPr sz="1575" spc="-120" baseline="2645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-1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32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System.Int32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uint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-32.768 …</a:t>
                      </a:r>
                      <a:r>
                        <a:rPr sz="1600" spc="-10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32.767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32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System.UInt32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5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float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1,4 x 10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- 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45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… 3,4 x</a:t>
                      </a:r>
                      <a:r>
                        <a:rPr sz="1600" spc="-7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10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38</a:t>
                      </a:r>
                      <a:endParaRPr sz="1575" baseline="26455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32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System.Single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ulong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0 … </a:t>
                      </a:r>
                      <a:r>
                        <a:rPr sz="1600" spc="5" dirty="0">
                          <a:latin typeface="Helvetica Neue"/>
                          <a:cs typeface="Helvetica Neue"/>
                        </a:rPr>
                        <a:t>2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64</a:t>
                      </a:r>
                      <a:r>
                        <a:rPr sz="1575" spc="-150" baseline="2645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-1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64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System.UInt64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long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-2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63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… </a:t>
                      </a:r>
                      <a:r>
                        <a:rPr sz="1600" spc="5" dirty="0">
                          <a:latin typeface="Helvetica Neue"/>
                          <a:cs typeface="Helvetica Neue"/>
                        </a:rPr>
                        <a:t>2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63</a:t>
                      </a:r>
                      <a:r>
                        <a:rPr sz="1575" spc="-120" baseline="2645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-1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64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System.Int64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double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5,0 x 10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- 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324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… 1,7 x</a:t>
                      </a:r>
                      <a:r>
                        <a:rPr sz="1600" spc="-85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spc="5" dirty="0">
                          <a:latin typeface="Helvetica Neue"/>
                          <a:cs typeface="Helvetica Neue"/>
                        </a:rPr>
                        <a:t>10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308</a:t>
                      </a:r>
                      <a:endParaRPr sz="1575" baseline="26455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64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System.Double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Helvetica Neue"/>
                          <a:cs typeface="Helvetica Neue"/>
                        </a:rPr>
                        <a:t>decimal 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±1,0 x </a:t>
                      </a:r>
                      <a:r>
                        <a:rPr sz="1600" spc="5" dirty="0">
                          <a:latin typeface="Helvetica Neue"/>
                          <a:cs typeface="Helvetica Neue"/>
                        </a:rPr>
                        <a:t>10</a:t>
                      </a:r>
                      <a:r>
                        <a:rPr sz="1575" spc="7" baseline="26455" dirty="0">
                          <a:latin typeface="Helvetica Neue"/>
                          <a:cs typeface="Helvetica Neue"/>
                        </a:rPr>
                        <a:t>-28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… ±7,9 x</a:t>
                      </a:r>
                      <a:r>
                        <a:rPr sz="1600" spc="-90" dirty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sz="1600" dirty="0">
                          <a:latin typeface="Helvetica Neue"/>
                          <a:cs typeface="Helvetica Neue"/>
                        </a:rPr>
                        <a:t>10</a:t>
                      </a:r>
                      <a:r>
                        <a:rPr sz="1575" baseline="26455" dirty="0">
                          <a:latin typeface="Helvetica Neue"/>
                          <a:cs typeface="Helvetica Neue"/>
                        </a:rPr>
                        <a:t>28</a:t>
                      </a:r>
                      <a:endParaRPr sz="1575" baseline="26455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128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Helvetica Neue"/>
                          <a:cs typeface="Helvetica Neue"/>
                        </a:rPr>
                        <a:t>System.Decimal</a:t>
                      </a:r>
                      <a:endParaRPr sz="1600">
                        <a:latin typeface="Helvetica Neue"/>
                        <a:cs typeface="Helvetica Neue"/>
                      </a:endParaRPr>
                    </a:p>
                  </a:txBody>
                  <a:tcPr marL="0" marR="0" marT="34290" marB="0">
                    <a:lnT w="12699">
                      <a:solidFill>
                        <a:srgbClr val="EEECE1"/>
                      </a:solidFill>
                      <a:prstDash val="solid"/>
                    </a:lnT>
                    <a:lnB w="12699">
                      <a:solidFill>
                        <a:srgbClr val="EEECE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35667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Base types –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example</a:t>
            </a:r>
            <a:r>
              <a:rPr lang="da-DK" sz="2400" b="0" dirty="0">
                <a:latin typeface="Helvetica"/>
                <a:cs typeface="Helvetica"/>
              </a:rPr>
              <a:t>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19" y="1450570"/>
            <a:ext cx="7830588" cy="4950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51" y="1484784"/>
            <a:ext cx="7705090" cy="4839815"/>
          </a:xfrm>
          <a:custGeom>
            <a:avLst/>
            <a:gdLst/>
            <a:ahLst/>
            <a:cxnLst/>
            <a:rect l="l" t="t" r="r" b="b"/>
            <a:pathLst>
              <a:path w="7705090" h="4392930">
                <a:moveTo>
                  <a:pt x="0" y="0"/>
                </a:moveTo>
                <a:lnTo>
                  <a:pt x="7704854" y="0"/>
                </a:lnTo>
                <a:lnTo>
                  <a:pt x="7704854" y="4392486"/>
                </a:lnTo>
                <a:lnTo>
                  <a:pt x="0" y="43924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588"/>
              </p:ext>
            </p:extLst>
          </p:nvPr>
        </p:nvGraphicFramePr>
        <p:xfrm>
          <a:off x="539551" y="1764536"/>
          <a:ext cx="7793956" cy="4218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140">
                <a:tc>
                  <a:txBody>
                    <a:bodyPr/>
                    <a:lstStyle/>
                    <a:p>
                      <a:pPr marL="90805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u =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6;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=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-10;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byte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0x01;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Hexadecimal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float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f =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4.0F;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d =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0.5D;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d2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0.5F;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87">
                <a:tc>
                  <a:txBody>
                    <a:bodyPr/>
                    <a:lstStyle/>
                    <a:p>
                      <a:pPr marL="90805">
                        <a:lnSpc>
                          <a:spcPts val="1895"/>
                        </a:lnSpc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c1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'Z'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r>
                        <a:rPr sz="1600" spc="-1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literal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c2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'\x0058'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Hexadecimal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c3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)88;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Cast from integral</a:t>
                      </a:r>
                      <a:r>
                        <a:rPr sz="1600" spc="-1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c4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'\u0058'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Unicode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1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c5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'\t'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Special</a:t>
                      </a:r>
                      <a:r>
                        <a:rPr sz="1600" spc="-9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087">
                <a:tc>
                  <a:txBody>
                    <a:bodyPr/>
                    <a:lstStyle/>
                    <a:p>
                      <a:pPr marL="90805">
                        <a:lnSpc>
                          <a:spcPts val="1895"/>
                        </a:lnSpc>
                      </a:pPr>
                      <a:r>
                        <a:rPr sz="1600" spc="-5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4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EEECE1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decimal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d =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440.5m;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600" spc="-9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Money!</a:t>
                      </a:r>
                      <a:r>
                        <a:rPr lang="da-DK"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br>
                        <a:rPr lang="da-DK" sz="16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da-DK" sz="12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(.. </a:t>
                      </a:r>
                      <a:r>
                        <a:rPr lang="da-DK" sz="1200" spc="-5" dirty="0" err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Becuase</a:t>
                      </a:r>
                      <a:r>
                        <a:rPr lang="da-DK" sz="12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double </a:t>
                      </a:r>
                      <a:r>
                        <a:rPr lang="da-DK" sz="1200" spc="-5" dirty="0" err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already</a:t>
                      </a:r>
                      <a:r>
                        <a:rPr lang="da-DK" sz="12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da-DK" sz="1200" spc="-5" dirty="0" err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lang="da-DK" sz="12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”d”)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41713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40" dirty="0">
                <a:latin typeface="Helvetica"/>
                <a:cs typeface="Helvetica"/>
              </a:rPr>
              <a:t>Value </a:t>
            </a:r>
            <a:r>
              <a:rPr sz="2400" b="0" dirty="0">
                <a:latin typeface="Helvetica"/>
                <a:cs typeface="Helvetica"/>
              </a:rPr>
              <a:t>types –</a:t>
            </a:r>
            <a:r>
              <a:rPr sz="2400" b="0" spc="-4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enumeration</a:t>
            </a:r>
            <a:r>
              <a:rPr lang="da-DK" sz="2400" b="0" dirty="0">
                <a:latin typeface="Helvetica"/>
                <a:cs typeface="Helvetica"/>
              </a:rPr>
              <a:t>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19" y="1808017"/>
            <a:ext cx="7830588" cy="421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51" y="1844823"/>
            <a:ext cx="7705090" cy="4085590"/>
          </a:xfrm>
          <a:custGeom>
            <a:avLst/>
            <a:gdLst/>
            <a:ahLst/>
            <a:cxnLst/>
            <a:rect l="l" t="t" r="r" b="b"/>
            <a:pathLst>
              <a:path w="7705090" h="4085590">
                <a:moveTo>
                  <a:pt x="0" y="0"/>
                </a:moveTo>
                <a:lnTo>
                  <a:pt x="7704854" y="0"/>
                </a:lnTo>
                <a:lnTo>
                  <a:pt x="7704854" y="4085439"/>
                </a:lnTo>
                <a:lnTo>
                  <a:pt x="0" y="40854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991" y="2106569"/>
            <a:ext cx="135255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!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9935" y="2090544"/>
            <a:ext cx="676529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enum </a:t>
            </a:r>
            <a:r>
              <a:rPr sz="1600" dirty="0">
                <a:solidFill>
                  <a:srgbClr val="2B91AF"/>
                </a:solidFill>
                <a:latin typeface="Courier New"/>
                <a:cs typeface="Courier New"/>
              </a:rPr>
              <a:t>DaysOfWeek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byte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 any integer type works (e.g.</a:t>
            </a:r>
            <a:r>
              <a:rPr sz="1400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long)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R="96520" algn="ctr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Courier New"/>
                <a:cs typeface="Courier New"/>
              </a:rPr>
              <a:t>Monday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1,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standard: 0-indexed, now</a:t>
            </a:r>
            <a:r>
              <a:rPr sz="1600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1-indexed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835" y="2916532"/>
            <a:ext cx="1231900" cy="177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19800"/>
              </a:lnSpc>
            </a:pPr>
            <a:r>
              <a:rPr sz="1600" spc="-5" dirty="0">
                <a:latin typeface="Courier New"/>
                <a:cs typeface="Courier New"/>
              </a:rPr>
              <a:t>Tuesday,  Wednesday,  </a:t>
            </a:r>
            <a:r>
              <a:rPr sz="1600" dirty="0">
                <a:latin typeface="Courier New"/>
                <a:cs typeface="Courier New"/>
              </a:rPr>
              <a:t>Thursday,  </a:t>
            </a:r>
            <a:r>
              <a:rPr sz="1600" spc="-5" dirty="0">
                <a:latin typeface="Courier New"/>
                <a:cs typeface="Courier New"/>
              </a:rPr>
              <a:t>Friday,  Saturday,  </a:t>
            </a:r>
            <a:r>
              <a:rPr sz="1600" dirty="0">
                <a:latin typeface="Courier New"/>
                <a:cs typeface="Courier New"/>
              </a:rPr>
              <a:t>Sunday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8735" y="2964812"/>
            <a:ext cx="744855" cy="172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3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4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6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7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991" y="4717412"/>
            <a:ext cx="5137785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7" baseline="-5208" dirty="0">
                <a:solidFill>
                  <a:srgbClr val="EEECE1"/>
                </a:solidFill>
                <a:latin typeface="Courier New"/>
                <a:cs typeface="Courier New"/>
              </a:rPr>
              <a:t>10</a:t>
            </a:r>
            <a:r>
              <a:rPr sz="2400" spc="-112" baseline="-5208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marL="368935" indent="-368935">
              <a:lnSpc>
                <a:spcPct val="100000"/>
              </a:lnSpc>
              <a:spcBef>
                <a:spcPts val="250"/>
              </a:spcBef>
              <a:buClr>
                <a:srgbClr val="EEECE1"/>
              </a:buClr>
              <a:buAutoNum type="arabicPlain" startAt="12"/>
              <a:tabLst>
                <a:tab pos="368935" algn="l"/>
              </a:tabLst>
            </a:pPr>
            <a:r>
              <a:rPr sz="1600" dirty="0">
                <a:solidFill>
                  <a:srgbClr val="2B91AF"/>
                </a:solidFill>
                <a:latin typeface="Courier New"/>
                <a:cs typeface="Courier New"/>
              </a:rPr>
              <a:t>DaysOfWeek </a:t>
            </a:r>
            <a:r>
              <a:rPr sz="1600" spc="-5" dirty="0">
                <a:latin typeface="Courier New"/>
                <a:cs typeface="Courier New"/>
              </a:rPr>
              <a:t>today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B91AF"/>
                </a:solidFill>
                <a:latin typeface="Courier New"/>
                <a:cs typeface="Courier New"/>
              </a:rPr>
              <a:t>DaysOfWeek</a:t>
            </a:r>
            <a:r>
              <a:rPr sz="1600" dirty="0">
                <a:latin typeface="Courier New"/>
                <a:cs typeface="Courier New"/>
              </a:rPr>
              <a:t>.Thursday;</a:t>
            </a:r>
            <a:endParaRPr sz="1600">
              <a:latin typeface="Courier New"/>
              <a:cs typeface="Courier New"/>
            </a:endParaRPr>
          </a:p>
          <a:p>
            <a:pPr marL="368935" indent="-368935">
              <a:lnSpc>
                <a:spcPct val="100000"/>
              </a:lnSpc>
              <a:spcBef>
                <a:spcPts val="375"/>
              </a:spcBef>
              <a:buClr>
                <a:srgbClr val="EEECE1"/>
              </a:buClr>
              <a:buAutoNum type="arabicPlain" startAt="12"/>
              <a:tabLst>
                <a:tab pos="368935" algn="l"/>
              </a:tabLst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today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latin typeface="Courier New"/>
                <a:cs typeface="Courier New"/>
              </a:rPr>
              <a:t>)today;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today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366267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40" dirty="0">
                <a:latin typeface="Helvetica"/>
                <a:cs typeface="Helvetica"/>
              </a:rPr>
              <a:t>Value </a:t>
            </a:r>
            <a:r>
              <a:rPr sz="2400" b="0" dirty="0">
                <a:latin typeface="Helvetica"/>
                <a:cs typeface="Helvetica"/>
              </a:rPr>
              <a:t>types –</a:t>
            </a:r>
            <a:r>
              <a:rPr sz="2400" b="0" spc="-4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structure</a:t>
            </a:r>
            <a:r>
              <a:rPr lang="da-DK" sz="2400" b="0" dirty="0">
                <a:latin typeface="Helvetica"/>
                <a:cs typeface="Helvetica"/>
              </a:rPr>
              <a:t>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39" y="3546788"/>
            <a:ext cx="7466965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Grande"/>
                <a:cs typeface="Lucida Grande"/>
              </a:rPr>
              <a:t>-</a:t>
            </a:r>
            <a:r>
              <a:rPr sz="1800" dirty="0">
                <a:latin typeface="Helvetica"/>
                <a:cs typeface="Helvetica"/>
              </a:rPr>
              <a:t>   Structs can also</a:t>
            </a:r>
            <a:r>
              <a:rPr sz="1800" spc="-270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implement:</a:t>
            </a:r>
          </a:p>
          <a:p>
            <a:pPr marL="215900">
              <a:lnSpc>
                <a:spcPct val="100000"/>
              </a:lnSpc>
              <a:spcBef>
                <a:spcPts val="370"/>
              </a:spcBef>
              <a:tabLst>
                <a:tab pos="485775" algn="l"/>
              </a:tabLst>
            </a:pPr>
            <a:r>
              <a:rPr sz="1800" spc="-459" dirty="0">
                <a:latin typeface="Wingdings"/>
                <a:cs typeface="Wingdings"/>
              </a:rPr>
              <a:t>§</a:t>
            </a:r>
            <a:r>
              <a:rPr sz="1800" spc="-459" dirty="0">
                <a:latin typeface="Helvetica"/>
                <a:cs typeface="Helvetica"/>
              </a:rPr>
              <a:t> 	</a:t>
            </a:r>
            <a:r>
              <a:rPr sz="1800" dirty="0">
                <a:latin typeface="Helvetica"/>
                <a:cs typeface="Helvetica"/>
              </a:rPr>
              <a:t>Constructors, Methods, Operators,</a:t>
            </a:r>
            <a:r>
              <a:rPr sz="1800" spc="-114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Events</a:t>
            </a:r>
          </a:p>
          <a:p>
            <a:pPr marL="215900">
              <a:lnSpc>
                <a:spcPct val="100000"/>
              </a:lnSpc>
              <a:spcBef>
                <a:spcPts val="434"/>
              </a:spcBef>
              <a:tabLst>
                <a:tab pos="485775" algn="l"/>
              </a:tabLst>
            </a:pPr>
            <a:r>
              <a:rPr sz="1800" spc="-459" dirty="0">
                <a:latin typeface="Wingdings"/>
                <a:cs typeface="Wingdings"/>
              </a:rPr>
              <a:t>§</a:t>
            </a:r>
            <a:r>
              <a:rPr sz="1800" spc="-459" dirty="0">
                <a:latin typeface="Helvetica"/>
                <a:cs typeface="Helvetica"/>
              </a:rPr>
              <a:t> 	</a:t>
            </a:r>
            <a:r>
              <a:rPr sz="1800" dirty="0">
                <a:latin typeface="Helvetica"/>
                <a:cs typeface="Helvetica"/>
              </a:rPr>
              <a:t>Constants, Fields (variables), Properties,</a:t>
            </a:r>
            <a:r>
              <a:rPr sz="1800" spc="-114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Indexers</a:t>
            </a:r>
          </a:p>
          <a:p>
            <a:pPr marL="215900">
              <a:lnSpc>
                <a:spcPct val="100000"/>
              </a:lnSpc>
              <a:spcBef>
                <a:spcPts val="434"/>
              </a:spcBef>
              <a:tabLst>
                <a:tab pos="485775" algn="l"/>
              </a:tabLst>
            </a:pPr>
            <a:r>
              <a:rPr sz="1800" spc="-459" dirty="0">
                <a:latin typeface="Wingdings"/>
                <a:cs typeface="Wingdings"/>
              </a:rPr>
              <a:t>§</a:t>
            </a:r>
            <a:r>
              <a:rPr sz="1800" spc="-459" dirty="0">
                <a:latin typeface="Helvetica"/>
                <a:cs typeface="Helvetica"/>
              </a:rPr>
              <a:t> 	</a:t>
            </a:r>
            <a:r>
              <a:rPr sz="1800" dirty="0">
                <a:latin typeface="Helvetica"/>
                <a:cs typeface="Helvetica"/>
              </a:rPr>
              <a:t>Nested</a:t>
            </a:r>
            <a:r>
              <a:rPr sz="1800" spc="-100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types</a:t>
            </a:r>
          </a:p>
          <a:p>
            <a:pPr marL="292100" marR="5080" indent="-2794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Lucida Grande"/>
                <a:cs typeface="Lucida Grande"/>
              </a:rPr>
              <a:t>-</a:t>
            </a:r>
            <a:r>
              <a:rPr sz="1800" dirty="0">
                <a:latin typeface="Helvetica"/>
                <a:cs typeface="Helvetica"/>
              </a:rPr>
              <a:t>  Structs can also implement an </a:t>
            </a:r>
            <a:r>
              <a:rPr sz="1800" b="1" spc="-5" dirty="0">
                <a:latin typeface="Helvetica"/>
                <a:cs typeface="Helvetica"/>
              </a:rPr>
              <a:t>interface</a:t>
            </a:r>
            <a:r>
              <a:rPr sz="1800" spc="-5" dirty="0">
                <a:latin typeface="Helvetica"/>
                <a:cs typeface="Helvetica"/>
              </a:rPr>
              <a:t>, </a:t>
            </a:r>
            <a:r>
              <a:rPr sz="1800" dirty="0">
                <a:latin typeface="Helvetica"/>
                <a:cs typeface="Helvetica"/>
              </a:rPr>
              <a:t>but they cannot inherit from  another struct. That is, member of a struct cannot declared</a:t>
            </a:r>
            <a:r>
              <a:rPr sz="1800" spc="-114" dirty="0">
                <a:latin typeface="Helvetica"/>
                <a:cs typeface="Helvetica"/>
              </a:rPr>
              <a:t> </a:t>
            </a:r>
            <a:r>
              <a:rPr sz="1800" b="1" spc="-5" dirty="0">
                <a:latin typeface="Helvetica"/>
                <a:cs typeface="Helvetica"/>
              </a:rPr>
              <a:t>protected</a:t>
            </a:r>
            <a:r>
              <a:rPr sz="1800" spc="-5" dirty="0">
                <a:latin typeface="Helvetica"/>
                <a:cs typeface="Helvetica"/>
              </a:rPr>
              <a:t>.</a:t>
            </a:r>
            <a:endParaRPr sz="1800" dirty="0"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734" y="1384068"/>
            <a:ext cx="7830588" cy="2015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4746" y="1420480"/>
            <a:ext cx="7705090" cy="1793696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360" marR="4792980">
              <a:lnSpc>
                <a:spcPct val="119000"/>
              </a:lnSpc>
              <a:spcBef>
                <a:spcPts val="265"/>
              </a:spcBef>
              <a:tabLst>
                <a:tab pos="455295" algn="l"/>
              </a:tabLst>
            </a:pPr>
            <a:r>
              <a:rPr sz="2400" baseline="-5208" dirty="0">
                <a:solidFill>
                  <a:srgbClr val="EEECE1"/>
                </a:solidFill>
                <a:latin typeface="Courier New"/>
                <a:cs typeface="Courier New"/>
              </a:rPr>
              <a:t>1	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6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B91AF"/>
                </a:solidFill>
                <a:latin typeface="Courier New"/>
                <a:cs typeface="Courier New"/>
              </a:rPr>
              <a:t>Circle  </a:t>
            </a:r>
            <a:r>
              <a:rPr sz="2400" baseline="-5208" dirty="0">
                <a:solidFill>
                  <a:srgbClr val="EEECE1"/>
                </a:solidFill>
                <a:latin typeface="Courier New"/>
                <a:cs typeface="Courier New"/>
              </a:rPr>
              <a:t>2	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86360">
              <a:lnSpc>
                <a:spcPct val="100000"/>
              </a:lnSpc>
              <a:spcBef>
                <a:spcPts val="375"/>
              </a:spcBef>
              <a:buClr>
                <a:srgbClr val="EEECE1"/>
              </a:buClr>
              <a:buAutoNum type="arabicPlain" startAt="3"/>
              <a:tabLst>
                <a:tab pos="942975" algn="l"/>
                <a:tab pos="943610" algn="l"/>
              </a:tabLst>
            </a:pPr>
            <a:r>
              <a:rPr lang="da-DK" sz="1600" spc="-5" dirty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public double</a:t>
            </a:r>
            <a:r>
              <a:rPr sz="16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radius;</a:t>
            </a:r>
            <a:endParaRPr sz="1600" dirty="0">
              <a:latin typeface="Courier New"/>
              <a:cs typeface="Courier New"/>
            </a:endParaRPr>
          </a:p>
          <a:p>
            <a:pPr marL="942975" indent="-856615">
              <a:lnSpc>
                <a:spcPct val="100000"/>
              </a:lnSpc>
              <a:spcBef>
                <a:spcPts val="375"/>
              </a:spcBef>
              <a:buClr>
                <a:srgbClr val="EEECE1"/>
              </a:buClr>
              <a:buAutoNum type="arabicPlain" startAt="3"/>
              <a:tabLst>
                <a:tab pos="942975" algn="l"/>
                <a:tab pos="943610" algn="l"/>
              </a:tabLst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public double</a:t>
            </a:r>
            <a:r>
              <a:rPr sz="16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centerX;</a:t>
            </a:r>
            <a:endParaRPr sz="1600" dirty="0">
              <a:latin typeface="Courier New"/>
              <a:cs typeface="Courier New"/>
            </a:endParaRPr>
          </a:p>
          <a:p>
            <a:pPr marL="86360" marR="4061460">
              <a:lnSpc>
                <a:spcPct val="119800"/>
              </a:lnSpc>
              <a:buClr>
                <a:srgbClr val="EEECE1"/>
              </a:buClr>
              <a:buAutoNum type="arabicPlain" startAt="3"/>
              <a:tabLst>
                <a:tab pos="455295" algn="l"/>
                <a:tab pos="942975" algn="l"/>
                <a:tab pos="943610" algn="l"/>
              </a:tabLst>
            </a:pPr>
            <a:r>
              <a:rPr lang="da-DK" sz="1600" spc="-5" dirty="0">
                <a:solidFill>
                  <a:srgbClr val="0000FF"/>
                </a:solidFill>
                <a:latin typeface="Courier New"/>
                <a:cs typeface="Courier New"/>
              </a:rPr>
              <a:t>     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public double </a:t>
            </a:r>
            <a:r>
              <a:rPr sz="1600" spc="-5" dirty="0">
                <a:latin typeface="Courier New"/>
                <a:cs typeface="Courier New"/>
              </a:rPr>
              <a:t>centerY;  </a:t>
            </a:r>
            <a:r>
              <a:rPr sz="2400" baseline="-5208" dirty="0">
                <a:solidFill>
                  <a:srgbClr val="EEECE1"/>
                </a:solidFill>
                <a:latin typeface="Courier New"/>
                <a:cs typeface="Courier New"/>
              </a:rPr>
              <a:t>6	</a:t>
            </a: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635" y="1804847"/>
            <a:ext cx="5641350" cy="3885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4091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Reference</a:t>
            </a:r>
            <a:r>
              <a:rPr sz="2400" b="0" spc="-130" dirty="0">
                <a:latin typeface="Helvetica"/>
                <a:cs typeface="Helvetica"/>
              </a:rPr>
              <a:t> </a:t>
            </a:r>
            <a:r>
              <a:rPr sz="2400" b="0" spc="-25" dirty="0">
                <a:latin typeface="Helvetica"/>
                <a:cs typeface="Helvetica"/>
              </a:rPr>
              <a:t>Types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0567" y="2289359"/>
            <a:ext cx="2907030" cy="3401060"/>
          </a:xfrm>
          <a:custGeom>
            <a:avLst/>
            <a:gdLst/>
            <a:ahLst/>
            <a:cxnLst/>
            <a:rect l="l" t="t" r="r" b="b"/>
            <a:pathLst>
              <a:path w="2907029" h="3401060">
                <a:moveTo>
                  <a:pt x="0" y="0"/>
                </a:moveTo>
                <a:lnTo>
                  <a:pt x="2906416" y="0"/>
                </a:lnTo>
                <a:lnTo>
                  <a:pt x="2906416" y="3400920"/>
                </a:lnTo>
                <a:lnTo>
                  <a:pt x="0" y="340092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!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9570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25" dirty="0">
                <a:latin typeface="Helvetica"/>
                <a:cs typeface="Helvetica"/>
              </a:rPr>
              <a:t>Types:</a:t>
            </a:r>
            <a:r>
              <a:rPr sz="2400" b="0" spc="-22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Arrays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587819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myInts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6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latin typeface="Courier New"/>
                <a:cs typeface="Courier New"/>
              </a:rPr>
              <a:t>[10];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myInts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latin typeface="Courier New"/>
                <a:cs typeface="Courier New"/>
              </a:rPr>
              <a:t>[10]{0,0,0,0,0,0,0,0,0,0};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39" y="3066200"/>
            <a:ext cx="197675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myInts[2]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255;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39" y="4526700"/>
            <a:ext cx="319595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myInts[7]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myInts[2]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890" y="2115589"/>
            <a:ext cx="7963592" cy="86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5210" y="2141236"/>
          <a:ext cx="7848863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Index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81890" y="3507971"/>
            <a:ext cx="7963592" cy="856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5210" y="3530988"/>
          <a:ext cx="7848863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255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Index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81890" y="4995948"/>
            <a:ext cx="7963592" cy="86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5210" y="5021557"/>
          <a:ext cx="7848863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5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255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254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Index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9884" y="1953163"/>
            <a:ext cx="701040" cy="181610"/>
          </a:xfrm>
          <a:custGeom>
            <a:avLst/>
            <a:gdLst/>
            <a:ahLst/>
            <a:cxnLst/>
            <a:rect l="l" t="t" r="r" b="b"/>
            <a:pathLst>
              <a:path w="701040" h="181610">
                <a:moveTo>
                  <a:pt x="0" y="181619"/>
                </a:moveTo>
                <a:lnTo>
                  <a:pt x="1189" y="146272"/>
                </a:lnTo>
                <a:lnTo>
                  <a:pt x="4432" y="117407"/>
                </a:lnTo>
                <a:lnTo>
                  <a:pt x="9243" y="97946"/>
                </a:lnTo>
                <a:lnTo>
                  <a:pt x="15133" y="90809"/>
                </a:lnTo>
                <a:lnTo>
                  <a:pt x="339862" y="90809"/>
                </a:lnTo>
                <a:lnTo>
                  <a:pt x="345752" y="83673"/>
                </a:lnTo>
                <a:lnTo>
                  <a:pt x="350563" y="64212"/>
                </a:lnTo>
                <a:lnTo>
                  <a:pt x="353806" y="35347"/>
                </a:lnTo>
                <a:lnTo>
                  <a:pt x="354996" y="0"/>
                </a:lnTo>
                <a:lnTo>
                  <a:pt x="356185" y="35347"/>
                </a:lnTo>
                <a:lnTo>
                  <a:pt x="359428" y="64212"/>
                </a:lnTo>
                <a:lnTo>
                  <a:pt x="364239" y="83673"/>
                </a:lnTo>
                <a:lnTo>
                  <a:pt x="370130" y="90809"/>
                </a:lnTo>
                <a:lnTo>
                  <a:pt x="685331" y="90809"/>
                </a:lnTo>
                <a:lnTo>
                  <a:pt x="691222" y="97946"/>
                </a:lnTo>
                <a:lnTo>
                  <a:pt x="696033" y="117407"/>
                </a:lnTo>
                <a:lnTo>
                  <a:pt x="699276" y="146272"/>
                </a:lnTo>
                <a:lnTo>
                  <a:pt x="700465" y="18161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48359" y="1638099"/>
            <a:ext cx="4902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32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Bit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15</a:t>
            </a:fld>
            <a:r>
              <a:rPr dirty="0"/>
              <a:t>!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0415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25" dirty="0">
                <a:latin typeface="Helvetica"/>
                <a:cs typeface="Helvetica"/>
              </a:rPr>
              <a:t>Types:</a:t>
            </a:r>
            <a:r>
              <a:rPr sz="2400" b="0" spc="-9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Strings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7510145" cy="104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Helvetica"/>
                <a:cs typeface="Helvetica"/>
              </a:rPr>
              <a:t>Strings</a:t>
            </a:r>
            <a:r>
              <a:rPr sz="2000" spc="-10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are…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“Special” reference</a:t>
            </a:r>
            <a:r>
              <a:rPr sz="2000" spc="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types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Strings are composed of Unicode characters, and are</a:t>
            </a:r>
            <a:r>
              <a:rPr sz="2000" spc="2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“constant”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409" y="2344332"/>
            <a:ext cx="13671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1420" algn="l"/>
              </a:tabLst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s	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3172" y="2395132"/>
            <a:ext cx="234251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C00000"/>
                </a:solidFill>
                <a:latin typeface="Courier New"/>
                <a:cs typeface="Courier New"/>
              </a:rPr>
              <a:t>This is </a:t>
            </a:r>
            <a:r>
              <a:rPr sz="1600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600" spc="-4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."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95857" y="2778898"/>
          <a:ext cx="6095980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27330" y="2968257"/>
            <a:ext cx="749935" cy="4445"/>
          </a:xfrm>
          <a:custGeom>
            <a:avLst/>
            <a:gdLst/>
            <a:ahLst/>
            <a:cxnLst/>
            <a:rect l="l" t="t" r="r" b="b"/>
            <a:pathLst>
              <a:path w="749935" h="4444">
                <a:moveTo>
                  <a:pt x="0" y="3839"/>
                </a:moveTo>
                <a:lnTo>
                  <a:pt x="74949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5894" y="2909693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5" h="118110">
                <a:moveTo>
                  <a:pt x="14771" y="0"/>
                </a:moveTo>
                <a:lnTo>
                  <a:pt x="7005" y="2086"/>
                </a:lnTo>
                <a:lnTo>
                  <a:pt x="0" y="14239"/>
                </a:lnTo>
                <a:lnTo>
                  <a:pt x="2086" y="22005"/>
                </a:lnTo>
                <a:lnTo>
                  <a:pt x="65727" y="58693"/>
                </a:lnTo>
                <a:lnTo>
                  <a:pt x="2465" y="96032"/>
                </a:lnTo>
                <a:lnTo>
                  <a:pt x="458" y="103818"/>
                </a:lnTo>
                <a:lnTo>
                  <a:pt x="7589" y="115900"/>
                </a:lnTo>
                <a:lnTo>
                  <a:pt x="15375" y="117906"/>
                </a:lnTo>
                <a:lnTo>
                  <a:pt x="116136" y="58435"/>
                </a:lnTo>
                <a:lnTo>
                  <a:pt x="14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98962" y="3690273"/>
          <a:ext cx="683998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99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242887" y="4241890"/>
            <a:ext cx="737870" cy="3175"/>
          </a:xfrm>
          <a:custGeom>
            <a:avLst/>
            <a:gdLst/>
            <a:ahLst/>
            <a:cxnLst/>
            <a:rect l="l" t="t" r="r" b="b"/>
            <a:pathLst>
              <a:path w="737869" h="3175">
                <a:moveTo>
                  <a:pt x="0" y="0"/>
                </a:moveTo>
                <a:lnTo>
                  <a:pt x="737589" y="307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587" y="4185691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5" h="118110">
                <a:moveTo>
                  <a:pt x="15276" y="0"/>
                </a:moveTo>
                <a:lnTo>
                  <a:pt x="7491" y="2014"/>
                </a:lnTo>
                <a:lnTo>
                  <a:pt x="373" y="14100"/>
                </a:lnTo>
                <a:lnTo>
                  <a:pt x="2386" y="21885"/>
                </a:lnTo>
                <a:lnTo>
                  <a:pt x="65685" y="59164"/>
                </a:lnTo>
                <a:lnTo>
                  <a:pt x="2078" y="95914"/>
                </a:lnTo>
                <a:lnTo>
                  <a:pt x="0" y="103681"/>
                </a:lnTo>
                <a:lnTo>
                  <a:pt x="7018" y="115827"/>
                </a:lnTo>
                <a:lnTo>
                  <a:pt x="14785" y="117906"/>
                </a:lnTo>
                <a:lnTo>
                  <a:pt x="116094" y="59373"/>
                </a:lnTo>
                <a:lnTo>
                  <a:pt x="15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9439" y="2833151"/>
            <a:ext cx="7760334" cy="339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6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</a:t>
            </a:r>
          </a:p>
          <a:p>
            <a:pPr marL="406400">
              <a:lnSpc>
                <a:spcPct val="100000"/>
              </a:lnSpc>
              <a:spcBef>
                <a:spcPts val="1420"/>
              </a:spcBef>
              <a:tabLst>
                <a:tab pos="680085" algn="l"/>
              </a:tabLst>
            </a:pPr>
            <a:r>
              <a:rPr sz="1800" dirty="0">
                <a:latin typeface="Courier New"/>
                <a:cs typeface="Courier New"/>
              </a:rPr>
              <a:t>s	</a:t>
            </a:r>
            <a:r>
              <a:rPr sz="1800" spc="-5" dirty="0">
                <a:latin typeface="Courier New"/>
                <a:cs typeface="Courier New"/>
              </a:rPr>
              <a:t>+=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..</a:t>
            </a: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92100" marR="162560" indent="-279400">
              <a:lnSpc>
                <a:spcPct val="100800"/>
              </a:lnSpc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Equivalence (== and !=) of Strings </a:t>
            </a:r>
            <a:r>
              <a:rPr sz="2000" b="1" u="sng" dirty="0">
                <a:latin typeface="Helvetica"/>
                <a:cs typeface="Helvetica"/>
              </a:rPr>
              <a:t>is not </a:t>
            </a:r>
            <a:r>
              <a:rPr sz="2000" dirty="0">
                <a:latin typeface="Helvetica"/>
                <a:cs typeface="Helvetica"/>
              </a:rPr>
              <a:t>evaluated via reference  </a:t>
            </a:r>
            <a:r>
              <a:rPr sz="2000" spc="-20" dirty="0">
                <a:latin typeface="Helvetica"/>
                <a:cs typeface="Helvetica"/>
              </a:rPr>
              <a:t>identity, </a:t>
            </a:r>
            <a:r>
              <a:rPr sz="2000" dirty="0">
                <a:latin typeface="Helvetica"/>
                <a:cs typeface="Helvetica"/>
              </a:rPr>
              <a:t>but by comparing the values of the</a:t>
            </a:r>
            <a:r>
              <a:rPr sz="2000" spc="-6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strings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b="1" dirty="0">
                <a:latin typeface="Helvetica"/>
                <a:cs typeface="Helvetica"/>
              </a:rPr>
              <a:t>Note: </a:t>
            </a:r>
            <a:r>
              <a:rPr sz="2000" spc="-5" dirty="0">
                <a:latin typeface="Helvetica"/>
                <a:cs typeface="Helvetica"/>
              </a:rPr>
              <a:t>difference </a:t>
            </a:r>
            <a:r>
              <a:rPr sz="2000" dirty="0">
                <a:latin typeface="Helvetica"/>
                <a:cs typeface="Helvetica"/>
              </a:rPr>
              <a:t>to Java; implemented using operator</a:t>
            </a:r>
            <a:r>
              <a:rPr sz="2000" spc="4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overloading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16</a:t>
            </a:fld>
            <a:r>
              <a:rPr dirty="0"/>
              <a:t>!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476" y="1392381"/>
            <a:ext cx="6101541" cy="4447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6681" y="1428294"/>
            <a:ext cx="5977255" cy="4320540"/>
          </a:xfrm>
          <a:custGeom>
            <a:avLst/>
            <a:gdLst/>
            <a:ahLst/>
            <a:cxnLst/>
            <a:rect l="l" t="t" r="r" b="b"/>
            <a:pathLst>
              <a:path w="5977255" h="4320540">
                <a:moveTo>
                  <a:pt x="0" y="0"/>
                </a:moveTo>
                <a:lnTo>
                  <a:pt x="5976662" y="0"/>
                </a:lnTo>
                <a:lnTo>
                  <a:pt x="5976662" y="4320478"/>
                </a:lnTo>
                <a:lnTo>
                  <a:pt x="0" y="432047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2744" y="1880436"/>
            <a:ext cx="5184775" cy="288290"/>
          </a:xfrm>
          <a:custGeom>
            <a:avLst/>
            <a:gdLst/>
            <a:ahLst/>
            <a:cxnLst/>
            <a:rect l="l" t="t" r="r" b="b"/>
            <a:pathLst>
              <a:path w="5184775" h="288289">
                <a:moveTo>
                  <a:pt x="0" y="0"/>
                </a:moveTo>
                <a:lnTo>
                  <a:pt x="5184575" y="0"/>
                </a:lnTo>
                <a:lnTo>
                  <a:pt x="5184575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rgbClr val="FFCA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7656" y="1917773"/>
            <a:ext cx="496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Fields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2744" y="2217806"/>
            <a:ext cx="5184775" cy="1041400"/>
          </a:xfrm>
          <a:custGeom>
            <a:avLst/>
            <a:gdLst/>
            <a:ahLst/>
            <a:cxnLst/>
            <a:rect l="l" t="t" r="r" b="b"/>
            <a:pathLst>
              <a:path w="5184775" h="1041400">
                <a:moveTo>
                  <a:pt x="0" y="0"/>
                </a:moveTo>
                <a:lnTo>
                  <a:pt x="5184575" y="0"/>
                </a:lnTo>
                <a:lnTo>
                  <a:pt x="5184575" y="1040829"/>
                </a:lnTo>
                <a:lnTo>
                  <a:pt x="0" y="1040829"/>
                </a:lnTo>
                <a:lnTo>
                  <a:pt x="0" y="0"/>
                </a:lnTo>
                <a:close/>
              </a:path>
            </a:pathLst>
          </a:custGeom>
          <a:solidFill>
            <a:srgbClr val="FF26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05218" y="2631540"/>
            <a:ext cx="838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P</a:t>
            </a:r>
            <a:r>
              <a:rPr sz="1400" spc="-30" dirty="0">
                <a:latin typeface="Helvetica Neue"/>
                <a:cs typeface="Helvetica Neue"/>
              </a:rPr>
              <a:t>r</a:t>
            </a:r>
            <a:r>
              <a:rPr sz="1400" dirty="0">
                <a:latin typeface="Helvetica Neue"/>
                <a:cs typeface="Helvetica Neue"/>
              </a:rPr>
              <a:t>operties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2744" y="3483806"/>
            <a:ext cx="5184775" cy="904875"/>
          </a:xfrm>
          <a:custGeom>
            <a:avLst/>
            <a:gdLst/>
            <a:ahLst/>
            <a:cxnLst/>
            <a:rect l="l" t="t" r="r" b="b"/>
            <a:pathLst>
              <a:path w="5184775" h="904875">
                <a:moveTo>
                  <a:pt x="0" y="0"/>
                </a:moveTo>
                <a:lnTo>
                  <a:pt x="5184575" y="0"/>
                </a:lnTo>
                <a:lnTo>
                  <a:pt x="5184575" y="904444"/>
                </a:lnTo>
                <a:lnTo>
                  <a:pt x="0" y="904444"/>
                </a:lnTo>
                <a:lnTo>
                  <a:pt x="0" y="0"/>
                </a:lnTo>
                <a:close/>
              </a:path>
            </a:pathLst>
          </a:custGeom>
          <a:solidFill>
            <a:srgbClr val="00AAD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7267" y="3829348"/>
            <a:ext cx="104711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Constructors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2744" y="4596645"/>
            <a:ext cx="5184775" cy="904875"/>
          </a:xfrm>
          <a:custGeom>
            <a:avLst/>
            <a:gdLst/>
            <a:ahLst/>
            <a:cxnLst/>
            <a:rect l="l" t="t" r="r" b="b"/>
            <a:pathLst>
              <a:path w="5184775" h="904875">
                <a:moveTo>
                  <a:pt x="0" y="0"/>
                </a:moveTo>
                <a:lnTo>
                  <a:pt x="5184575" y="0"/>
                </a:lnTo>
                <a:lnTo>
                  <a:pt x="5184575" y="904444"/>
                </a:lnTo>
                <a:lnTo>
                  <a:pt x="0" y="904444"/>
                </a:lnTo>
                <a:lnTo>
                  <a:pt x="0" y="0"/>
                </a:lnTo>
                <a:close/>
              </a:path>
            </a:pathLst>
          </a:custGeom>
          <a:solidFill>
            <a:srgbClr val="008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29571" y="4942187"/>
            <a:ext cx="7143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Methods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2903" y="1500301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0"/>
                </a:moveTo>
                <a:lnTo>
                  <a:pt x="3744415" y="0"/>
                </a:lnTo>
                <a:lnTo>
                  <a:pt x="3744415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78982" y="1537637"/>
            <a:ext cx="11652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Inheritance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list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38" y="6514091"/>
            <a:ext cx="2197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20!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1774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25" dirty="0">
                <a:latin typeface="Helvetica"/>
                <a:cs typeface="Helvetica"/>
              </a:rPr>
              <a:t>Types:</a:t>
            </a:r>
            <a:r>
              <a:rPr sz="2400" b="0" spc="-9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Classes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5421" y="1514567"/>
            <a:ext cx="3743325" cy="287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  <a:tabLst>
                <a:tab pos="254635" algn="l"/>
              </a:tabLst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1	</a:t>
            </a:r>
            <a:r>
              <a:rPr sz="1800" spc="-7" baseline="2314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1800" spc="-7" baseline="2314" dirty="0">
                <a:solidFill>
                  <a:srgbClr val="2B91AF"/>
                </a:solidFill>
                <a:latin typeface="Courier New"/>
                <a:cs typeface="Courier New"/>
              </a:rPr>
              <a:t>Foo </a:t>
            </a:r>
            <a:r>
              <a:rPr sz="1800" baseline="2314" dirty="0">
                <a:latin typeface="Courier New"/>
                <a:cs typeface="Courier New"/>
              </a:rPr>
              <a:t>:</a:t>
            </a:r>
            <a:r>
              <a:rPr sz="1800" spc="-82" baseline="2314" dirty="0">
                <a:latin typeface="Courier New"/>
                <a:cs typeface="Courier New"/>
              </a:rPr>
              <a:t> </a:t>
            </a:r>
            <a:r>
              <a:rPr sz="1800" baseline="2314" dirty="0">
                <a:solidFill>
                  <a:srgbClr val="2B91AF"/>
                </a:solidFill>
                <a:latin typeface="Courier New"/>
                <a:cs typeface="Courier New"/>
              </a:rPr>
              <a:t>FooBase,</a:t>
            </a:r>
            <a:r>
              <a:rPr sz="1800" spc="-30" baseline="2314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aseline="2314" dirty="0">
                <a:solidFill>
                  <a:srgbClr val="2B91AF"/>
                </a:solidFill>
                <a:latin typeface="Courier New"/>
                <a:cs typeface="Courier New"/>
              </a:rPr>
              <a:t>ICloneable  </a:t>
            </a: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2	</a:t>
            </a:r>
            <a:r>
              <a:rPr sz="1800" baseline="2314" dirty="0">
                <a:latin typeface="Courier New"/>
                <a:cs typeface="Courier New"/>
              </a:rPr>
              <a:t>{</a:t>
            </a:r>
            <a:endParaRPr sz="1800" baseline="2314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12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1918" y="1969594"/>
            <a:ext cx="2037714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200" dirty="0">
                <a:latin typeface="Courier New"/>
                <a:cs typeface="Courier New"/>
              </a:rPr>
              <a:t>myInt =</a:t>
            </a:r>
            <a:r>
              <a:rPr sz="1200" spc="-9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1918" y="2185494"/>
            <a:ext cx="2312035" cy="110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MyInt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287020" marR="5080">
              <a:lnSpc>
                <a:spcPct val="1181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get </a:t>
            </a:r>
            <a:r>
              <a:rPr sz="1200" dirty="0">
                <a:latin typeface="Courier New"/>
                <a:cs typeface="Courier New"/>
              </a:rPr>
              <a:t>{ 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200" dirty="0">
                <a:latin typeface="Courier New"/>
                <a:cs typeface="Courier New"/>
              </a:rPr>
              <a:t>myInt; } 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set </a:t>
            </a:r>
            <a:r>
              <a:rPr sz="1200" dirty="0">
                <a:latin typeface="Courier New"/>
                <a:cs typeface="Courier New"/>
              </a:rPr>
              <a:t>{ myInt = </a:t>
            </a: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value;</a:t>
            </a:r>
            <a:r>
              <a:rPr sz="12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64618" y="3506294"/>
            <a:ext cx="129349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internal</a:t>
            </a:r>
            <a:r>
              <a:rPr sz="12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Foo()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4619" y="4166694"/>
            <a:ext cx="10477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64618" y="4611194"/>
            <a:ext cx="312229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0000FF"/>
                </a:solidFill>
                <a:latin typeface="Courier New"/>
                <a:cs typeface="Courier New"/>
              </a:rPr>
              <a:t>protected void </a:t>
            </a:r>
            <a:r>
              <a:rPr sz="1200" dirty="0">
                <a:latin typeface="Courier New"/>
                <a:cs typeface="Courier New"/>
              </a:rPr>
              <a:t>AddToMyInt(</a:t>
            </a:r>
            <a:r>
              <a:rPr sz="12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2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num)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latin typeface="Courier New"/>
                <a:cs typeface="Courier New"/>
              </a:rPr>
              <a:t>myInt </a:t>
            </a:r>
            <a:r>
              <a:rPr sz="1200" spc="-5" dirty="0">
                <a:latin typeface="Courier New"/>
                <a:cs typeface="Courier New"/>
              </a:rPr>
              <a:t>+=</a:t>
            </a:r>
            <a:r>
              <a:rPr sz="1200" spc="-9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num;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5421" y="4389297"/>
            <a:ext cx="359410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14</a:t>
            </a:r>
            <a:r>
              <a:rPr sz="1200" spc="-350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1800" baseline="2314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endParaRPr sz="1800" baseline="2314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15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19</a:t>
            </a:r>
            <a:r>
              <a:rPr sz="1200" spc="-350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1800" baseline="2314" dirty="0">
                <a:latin typeface="Courier New"/>
                <a:cs typeface="Courier New"/>
              </a:rPr>
              <a:t>}</a:t>
            </a:r>
            <a:endParaRPr sz="1800" baseline="231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050" y="1591886"/>
            <a:ext cx="7830588" cy="416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259631" y="3819184"/>
            <a:ext cx="7057390" cy="350520"/>
          </a:xfrm>
          <a:prstGeom prst="rect">
            <a:avLst/>
          </a:prstGeom>
          <a:solidFill>
            <a:srgbClr val="FF2600">
              <a:alpha val="50199"/>
            </a:srgbClr>
          </a:solidFill>
        </p:spPr>
        <p:txBody>
          <a:bodyPr vert="horz" wrap="square" lIns="0" tIns="68580" rIns="0" bIns="0" rtlCol="0">
            <a:spAutoFit/>
          </a:bodyPr>
          <a:lstStyle/>
          <a:p>
            <a:pPr marR="77470" algn="r">
              <a:lnSpc>
                <a:spcPct val="100000"/>
              </a:lnSpc>
              <a:spcBef>
                <a:spcPts val="540"/>
              </a:spcBef>
            </a:pPr>
            <a:r>
              <a:rPr sz="1400" spc="-5" dirty="0">
                <a:latin typeface="Helvetica Neue"/>
                <a:cs typeface="Helvetica Neue"/>
              </a:rPr>
              <a:t>Property</a:t>
            </a:r>
            <a:r>
              <a:rPr sz="1400" spc="-9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assignment</a:t>
            </a:r>
          </a:p>
        </p:txBody>
      </p:sp>
      <p:sp>
        <p:nvSpPr>
          <p:cNvPr id="19" name="object 19"/>
          <p:cNvSpPr/>
          <p:nvPr/>
        </p:nvSpPr>
        <p:spPr>
          <a:xfrm>
            <a:off x="1259631" y="2204865"/>
            <a:ext cx="7057390" cy="288290"/>
          </a:xfrm>
          <a:custGeom>
            <a:avLst/>
            <a:gdLst/>
            <a:ahLst/>
            <a:cxnLst/>
            <a:rect l="l" t="t" r="r" b="b"/>
            <a:pathLst>
              <a:path w="7057390" h="288289">
                <a:moveTo>
                  <a:pt x="0" y="0"/>
                </a:moveTo>
                <a:lnTo>
                  <a:pt x="7056782" y="0"/>
                </a:lnTo>
                <a:lnTo>
                  <a:pt x="7056782" y="288030"/>
                </a:lnTo>
                <a:lnTo>
                  <a:pt x="0" y="2880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>
              <a:alpha val="501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259631" y="3140969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0"/>
                </a:moveTo>
                <a:lnTo>
                  <a:pt x="7056782" y="0"/>
                </a:lnTo>
                <a:lnTo>
                  <a:pt x="7056782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00BA63">
              <a:alpha val="501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5575" y="1628800"/>
            <a:ext cx="7705090" cy="4032885"/>
          </a:xfrm>
          <a:custGeom>
            <a:avLst/>
            <a:gdLst/>
            <a:ahLst/>
            <a:cxnLst/>
            <a:rect l="l" t="t" r="r" b="b"/>
            <a:pathLst>
              <a:path w="7705090" h="4032885">
                <a:moveTo>
                  <a:pt x="0" y="0"/>
                </a:moveTo>
                <a:lnTo>
                  <a:pt x="7704853" y="0"/>
                </a:lnTo>
                <a:lnTo>
                  <a:pt x="7704853" y="4032446"/>
                </a:lnTo>
                <a:lnTo>
                  <a:pt x="0" y="403244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315" y="1890544"/>
            <a:ext cx="299720" cy="359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7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8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EEECE1"/>
                </a:solidFill>
                <a:latin typeface="Courier New"/>
                <a:cs typeface="Courier New"/>
              </a:rPr>
              <a:t>9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EEECE1"/>
                </a:solidFill>
                <a:latin typeface="Courier New"/>
                <a:cs typeface="Courier New"/>
              </a:rPr>
              <a:t>10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9631" y="2780927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4">
                <a:moveTo>
                  <a:pt x="0" y="0"/>
                </a:moveTo>
                <a:lnTo>
                  <a:pt x="7056782" y="0"/>
                </a:lnTo>
                <a:lnTo>
                  <a:pt x="7056782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00BEF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54286" y="2854268"/>
            <a:ext cx="12903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Constructor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call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9631" y="1844824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4">
                <a:moveTo>
                  <a:pt x="0" y="0"/>
                </a:moveTo>
                <a:lnTo>
                  <a:pt x="7056782" y="0"/>
                </a:lnTo>
                <a:lnTo>
                  <a:pt x="7056782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00BEF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4286" y="1918164"/>
            <a:ext cx="12903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Constructor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call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1863" y="4481658"/>
            <a:ext cx="7057390" cy="374650"/>
          </a:xfrm>
          <a:custGeom>
            <a:avLst/>
            <a:gdLst/>
            <a:ahLst/>
            <a:cxnLst/>
            <a:rect l="l" t="t" r="r" b="b"/>
            <a:pathLst>
              <a:path w="7057390" h="374650">
                <a:moveTo>
                  <a:pt x="0" y="0"/>
                </a:moveTo>
                <a:lnTo>
                  <a:pt x="7056782" y="0"/>
                </a:lnTo>
                <a:lnTo>
                  <a:pt x="7056782" y="374328"/>
                </a:lnTo>
                <a:lnTo>
                  <a:pt x="0" y="374328"/>
                </a:lnTo>
                <a:lnTo>
                  <a:pt x="0" y="0"/>
                </a:lnTo>
                <a:close/>
              </a:path>
            </a:pathLst>
          </a:custGeom>
          <a:solidFill>
            <a:srgbClr val="B5B5B5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0092" y="4562524"/>
            <a:ext cx="5632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Output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42786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Constructing and using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objects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4705" y="1875477"/>
            <a:ext cx="24949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  <a:tab pos="835660" algn="l"/>
                <a:tab pos="1109980" algn="l"/>
                <a:tab pos="1658620" algn="l"/>
              </a:tabLst>
            </a:pPr>
            <a:r>
              <a:rPr sz="1800" dirty="0">
                <a:solidFill>
                  <a:srgbClr val="2B91AF"/>
                </a:solidFill>
                <a:latin typeface="Courier New"/>
                <a:cs typeface="Courier New"/>
              </a:rPr>
              <a:t>Foo	</a:t>
            </a:r>
            <a:r>
              <a:rPr sz="1800" dirty="0">
                <a:latin typeface="Courier New"/>
                <a:cs typeface="Courier New"/>
              </a:rPr>
              <a:t>f	=	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2B91AF"/>
                </a:solidFill>
                <a:latin typeface="Courier New"/>
                <a:cs typeface="Courier New"/>
              </a:rPr>
              <a:t>Foo</a:t>
            </a:r>
            <a:r>
              <a:rPr sz="1800" spc="-5" dirty="0"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631" y="2204865"/>
            <a:ext cx="7057390" cy="271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2100"/>
              </a:lnSpc>
              <a:tabLst>
                <a:tab pos="1047750" algn="l"/>
                <a:tab pos="1322070" algn="l"/>
              </a:tabLst>
            </a:pPr>
            <a:r>
              <a:rPr sz="1800" dirty="0">
                <a:latin typeface="Courier New"/>
                <a:cs typeface="Courier New"/>
              </a:rPr>
              <a:t>f.</a:t>
            </a:r>
            <a:r>
              <a:rPr lang="da-DK" sz="1800" dirty="0" err="1">
                <a:latin typeface="Courier New"/>
                <a:cs typeface="Courier New"/>
              </a:rPr>
              <a:t>MyInt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lang="da-DK" sz="18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	</a:t>
            </a:r>
            <a:r>
              <a:rPr lang="da-DK" sz="1800" dirty="0">
                <a:latin typeface="Courier New"/>
                <a:cs typeface="Courier New"/>
              </a:rPr>
              <a:t> </a:t>
            </a:r>
            <a:r>
              <a:rPr lang="da-DK" sz="1800" spc="-5" dirty="0">
                <a:latin typeface="Courier New"/>
                <a:cs typeface="Courier New"/>
              </a:rPr>
              <a:t>1337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4705" y="2857441"/>
            <a:ext cx="24949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  <a:tab pos="835660" algn="l"/>
                <a:tab pos="1109980" algn="l"/>
                <a:tab pos="1658620" algn="l"/>
              </a:tabLst>
            </a:pPr>
            <a:r>
              <a:rPr sz="1800" dirty="0">
                <a:solidFill>
                  <a:srgbClr val="2B91AF"/>
                </a:solidFill>
                <a:latin typeface="Courier New"/>
                <a:cs typeface="Courier New"/>
              </a:rPr>
              <a:t>Foo	</a:t>
            </a:r>
            <a:r>
              <a:rPr sz="1800" dirty="0">
                <a:latin typeface="Courier New"/>
                <a:cs typeface="Courier New"/>
              </a:rPr>
              <a:t>g	=	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2B91AF"/>
                </a:solidFill>
                <a:latin typeface="Courier New"/>
                <a:cs typeface="Courier New"/>
              </a:rPr>
              <a:t>Foo</a:t>
            </a:r>
            <a:r>
              <a:rPr sz="1800" spc="-5" dirty="0">
                <a:latin typeface="Courier New"/>
                <a:cs typeface="Courier New"/>
              </a:rPr>
              <a:t>();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631" y="3140969"/>
            <a:ext cx="7057390" cy="32380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Courier New"/>
                <a:cs typeface="Courier New"/>
              </a:rPr>
              <a:t>g.</a:t>
            </a:r>
            <a:r>
              <a:rPr lang="da-DK" sz="1800" spc="-5" dirty="0" err="1">
                <a:latin typeface="Courier New"/>
                <a:cs typeface="Courier New"/>
              </a:rPr>
              <a:t>AddToMyInt</a:t>
            </a:r>
            <a:r>
              <a:rPr lang="da-DK" sz="1800" spc="-5" dirty="0">
                <a:latin typeface="Courier New"/>
                <a:cs typeface="Courier New"/>
              </a:rPr>
              <a:t>(10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9631" y="3819184"/>
            <a:ext cx="7057390" cy="30585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25"/>
              </a:spcBef>
              <a:tabLst>
                <a:tab pos="1047750" algn="l"/>
                <a:tab pos="1322070" algn="l"/>
              </a:tabLst>
            </a:pPr>
            <a:r>
              <a:rPr sz="1800" dirty="0">
                <a:latin typeface="Courier New"/>
                <a:cs typeface="Courier New"/>
              </a:rPr>
              <a:t>f.</a:t>
            </a:r>
            <a:r>
              <a:rPr lang="da-DK" sz="1800" dirty="0" err="1">
                <a:latin typeface="Courier New"/>
                <a:cs typeface="Courier New"/>
              </a:rPr>
              <a:t>MyInt</a:t>
            </a:r>
            <a:r>
              <a:rPr lang="da-DK" sz="1800" dirty="0">
                <a:latin typeface="Courier New"/>
                <a:cs typeface="Courier New"/>
              </a:rPr>
              <a:t> = </a:t>
            </a:r>
            <a:r>
              <a:rPr sz="1800" dirty="0">
                <a:latin typeface="Courier New"/>
                <a:cs typeface="Courier New"/>
              </a:rPr>
              <a:t>g.</a:t>
            </a:r>
            <a:r>
              <a:rPr lang="da-DK" sz="1800" dirty="0" err="1">
                <a:latin typeface="Courier New"/>
                <a:cs typeface="Courier New"/>
              </a:rPr>
              <a:t>MyInt</a:t>
            </a:r>
            <a:r>
              <a:rPr sz="18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19636" y="4480609"/>
            <a:ext cx="50049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System.Console.WriteLine(f.</a:t>
            </a:r>
            <a:r>
              <a:rPr lang="en-GB" sz="1800" spc="-5" dirty="0" err="1">
                <a:latin typeface="Courier New"/>
                <a:cs typeface="Courier New"/>
              </a:rPr>
              <a:t>MyInt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5215" y="2242201"/>
            <a:ext cx="166941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Helvetica Neue"/>
                <a:cs typeface="Helvetica Neue"/>
              </a:rPr>
              <a:t>Property</a:t>
            </a:r>
            <a:r>
              <a:rPr sz="1400" spc="-9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assignment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6589" y="3214309"/>
            <a:ext cx="9575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Method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call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18</a:t>
            </a:fld>
            <a:r>
              <a:rPr dirty="0"/>
              <a:t>!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33A7DC89-10B5-4A69-BCD8-92B9C7A63D04}"/>
              </a:ext>
            </a:extLst>
          </p:cNvPr>
          <p:cNvSpPr/>
          <p:nvPr/>
        </p:nvSpPr>
        <p:spPr>
          <a:xfrm>
            <a:off x="5112707" y="4929563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Output: 10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5380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C# language conventions for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identifiers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99439" y="1363374"/>
            <a:ext cx="3555365" cy="46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 err="1">
                <a:latin typeface="Helvetica"/>
                <a:cs typeface="Helvetica"/>
              </a:rPr>
              <a:t>PascalCase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30" dirty="0"/>
              <a:t> </a:t>
            </a:r>
            <a:r>
              <a:rPr dirty="0"/>
              <a:t>Classes</a:t>
            </a:r>
            <a:endParaRPr lang="en-GB" dirty="0"/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GB" dirty="0">
                <a:latin typeface="Lucida Grande"/>
                <a:cs typeface="Lucida Grande"/>
              </a:rPr>
              <a:t>-</a:t>
            </a:r>
            <a:r>
              <a:rPr lang="en-GB" dirty="0"/>
              <a:t> </a:t>
            </a:r>
            <a:r>
              <a:rPr lang="en-GB" spc="30" dirty="0"/>
              <a:t> </a:t>
            </a:r>
            <a:r>
              <a:rPr lang="en-GB" dirty="0"/>
              <a:t>Interfaces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30" dirty="0"/>
              <a:t> </a:t>
            </a:r>
            <a:r>
              <a:rPr dirty="0"/>
              <a:t>Events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30" dirty="0"/>
              <a:t> </a:t>
            </a:r>
            <a:r>
              <a:rPr dirty="0"/>
              <a:t>Structures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30" dirty="0"/>
              <a:t> </a:t>
            </a:r>
            <a:r>
              <a:rPr dirty="0"/>
              <a:t>Properties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30" dirty="0"/>
              <a:t> </a:t>
            </a:r>
            <a:r>
              <a:rPr dirty="0"/>
              <a:t>Enumerations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 Enumeration</a:t>
            </a:r>
            <a:r>
              <a:rPr spc="30" dirty="0"/>
              <a:t> </a:t>
            </a:r>
            <a:r>
              <a:rPr dirty="0"/>
              <a:t>values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da-DK" b="1" spc="-5" dirty="0"/>
              <a:t>c</a:t>
            </a:r>
            <a:r>
              <a:rPr b="1" spc="-5" dirty="0" err="1">
                <a:latin typeface="Helvetica"/>
                <a:cs typeface="Helvetica"/>
              </a:rPr>
              <a:t>amelCase</a:t>
            </a:r>
            <a:r>
              <a:rPr b="1" spc="-5" dirty="0">
                <a:latin typeface="Helvetica"/>
                <a:cs typeface="Helvetica"/>
              </a:rPr>
              <a:t> </a:t>
            </a:r>
            <a:endParaRPr lang="en-GB" b="1" spc="-5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en-GB" dirty="0">
                <a:latin typeface="Lucida Grande"/>
                <a:cs typeface="Lucida Grande"/>
              </a:rPr>
              <a:t>-</a:t>
            </a:r>
            <a:r>
              <a:rPr lang="en-GB" dirty="0"/>
              <a:t> </a:t>
            </a:r>
            <a:r>
              <a:rPr lang="en-GB" spc="30" dirty="0"/>
              <a:t> </a:t>
            </a:r>
            <a:r>
              <a:rPr lang="en-GB" dirty="0"/>
              <a:t>Fields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30" dirty="0"/>
              <a:t> </a:t>
            </a:r>
            <a:r>
              <a:rPr dirty="0"/>
              <a:t>Parameters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 Local</a:t>
            </a:r>
            <a:r>
              <a:rPr spc="30" dirty="0"/>
              <a:t> </a:t>
            </a:r>
            <a:r>
              <a:rPr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0438" y="1363374"/>
            <a:ext cx="3907154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2000" b="1" spc="-5" dirty="0">
                <a:latin typeface="Helvetica"/>
                <a:cs typeface="Helvetica"/>
              </a:rPr>
              <a:t>UPPERCASE</a:t>
            </a:r>
            <a:endParaRPr lang="da-DK" sz="200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Constants</a:t>
            </a:r>
            <a:r>
              <a:rPr sz="2000" spc="30" dirty="0">
                <a:latin typeface="Helvetica"/>
                <a:cs typeface="Helvetica"/>
              </a:rPr>
              <a:t> </a:t>
            </a:r>
            <a:endParaRPr sz="2000" dirty="0">
              <a:latin typeface="Helvetica"/>
              <a:cs typeface="Helvetica"/>
            </a:endParaRPr>
          </a:p>
          <a:p>
            <a:pPr marL="292100" marR="219075" indent="-279400">
              <a:lnSpc>
                <a:spcPct val="100400"/>
              </a:lnSpc>
              <a:spcBef>
                <a:spcPts val="39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Identifiers with &lt;= 2 letters  (mostly used for</a:t>
            </a:r>
            <a:r>
              <a:rPr sz="2000" spc="-10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namespaces,  </a:t>
            </a:r>
            <a:r>
              <a:rPr sz="2000" spc="-5" dirty="0">
                <a:latin typeface="Helvetica"/>
                <a:cs typeface="Helvetica"/>
              </a:rPr>
              <a:t>e.g.,</a:t>
            </a:r>
            <a:r>
              <a:rPr sz="2000" spc="-9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System.IO)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19</a:t>
            </a:fld>
            <a:r>
              <a:rPr dirty="0"/>
              <a:t>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1614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Agenda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1193" y="2723366"/>
            <a:ext cx="1800199" cy="123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4631" y="1269912"/>
            <a:ext cx="1512167" cy="145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39" y="1315632"/>
            <a:ext cx="3783965" cy="104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Introduction to</a:t>
            </a:r>
            <a:r>
              <a:rPr sz="2000" spc="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C#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Language</a:t>
            </a:r>
            <a:r>
              <a:rPr sz="2000" spc="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Language features and</a:t>
            </a:r>
            <a:r>
              <a:rPr sz="2000" spc="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238" y="6514091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2</a:t>
            </a:fld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7883" y="3171196"/>
            <a:ext cx="977900" cy="360045"/>
          </a:xfrm>
          <a:custGeom>
            <a:avLst/>
            <a:gdLst/>
            <a:ahLst/>
            <a:cxnLst/>
            <a:rect l="l" t="t" r="r" b="b"/>
            <a:pathLst>
              <a:path w="977900" h="360045">
                <a:moveTo>
                  <a:pt x="0" y="0"/>
                </a:moveTo>
                <a:lnTo>
                  <a:pt x="977587" y="0"/>
                </a:lnTo>
                <a:lnTo>
                  <a:pt x="977587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7883" y="3171196"/>
            <a:ext cx="977900" cy="360045"/>
          </a:xfrm>
          <a:custGeom>
            <a:avLst/>
            <a:gdLst/>
            <a:ahLst/>
            <a:cxnLst/>
            <a:rect l="l" t="t" r="r" b="b"/>
            <a:pathLst>
              <a:path w="977900" h="360045">
                <a:moveTo>
                  <a:pt x="0" y="0"/>
                </a:moveTo>
                <a:lnTo>
                  <a:pt x="977587" y="0"/>
                </a:lnTo>
                <a:lnTo>
                  <a:pt x="977587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7883" y="3814108"/>
            <a:ext cx="1496060" cy="360045"/>
          </a:xfrm>
          <a:custGeom>
            <a:avLst/>
            <a:gdLst/>
            <a:ahLst/>
            <a:cxnLst/>
            <a:rect l="l" t="t" r="r" b="b"/>
            <a:pathLst>
              <a:path w="1496060" h="360045">
                <a:moveTo>
                  <a:pt x="0" y="0"/>
                </a:moveTo>
                <a:lnTo>
                  <a:pt x="1495625" y="0"/>
                </a:lnTo>
                <a:lnTo>
                  <a:pt x="1495625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7883" y="3814108"/>
            <a:ext cx="1496060" cy="360045"/>
          </a:xfrm>
          <a:custGeom>
            <a:avLst/>
            <a:gdLst/>
            <a:ahLst/>
            <a:cxnLst/>
            <a:rect l="l" t="t" r="r" b="b"/>
            <a:pathLst>
              <a:path w="1496060" h="360045">
                <a:moveTo>
                  <a:pt x="0" y="0"/>
                </a:moveTo>
                <a:lnTo>
                  <a:pt x="1495625" y="0"/>
                </a:lnTo>
                <a:lnTo>
                  <a:pt x="1495625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7883" y="4473732"/>
            <a:ext cx="3417570" cy="360045"/>
          </a:xfrm>
          <a:custGeom>
            <a:avLst/>
            <a:gdLst/>
            <a:ahLst/>
            <a:cxnLst/>
            <a:rect l="l" t="t" r="r" b="b"/>
            <a:pathLst>
              <a:path w="3417570" h="360045">
                <a:moveTo>
                  <a:pt x="0" y="0"/>
                </a:moveTo>
                <a:lnTo>
                  <a:pt x="3417378" y="0"/>
                </a:lnTo>
                <a:lnTo>
                  <a:pt x="3417378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7883" y="4473732"/>
            <a:ext cx="3417570" cy="360045"/>
          </a:xfrm>
          <a:custGeom>
            <a:avLst/>
            <a:gdLst/>
            <a:ahLst/>
            <a:cxnLst/>
            <a:rect l="l" t="t" r="r" b="b"/>
            <a:pathLst>
              <a:path w="3417570" h="360045">
                <a:moveTo>
                  <a:pt x="0" y="0"/>
                </a:moveTo>
                <a:lnTo>
                  <a:pt x="3417379" y="0"/>
                </a:lnTo>
                <a:lnTo>
                  <a:pt x="3417379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478663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Code organization – Namespaces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!</a:t>
            </a:r>
            <a:endParaRPr sz="24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9" y="1317004"/>
            <a:ext cx="789559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</a:pPr>
            <a:r>
              <a:rPr sz="1800" dirty="0">
                <a:latin typeface="Helvetica Neue"/>
                <a:cs typeface="Helvetica Neue"/>
              </a:rPr>
              <a:t>All code is </a:t>
            </a:r>
            <a:r>
              <a:rPr sz="1800" spc="-10" dirty="0">
                <a:latin typeface="Helvetica Neue"/>
                <a:cs typeface="Helvetica Neue"/>
              </a:rPr>
              <a:t>organized </a:t>
            </a:r>
            <a:r>
              <a:rPr sz="1800" dirty="0">
                <a:latin typeface="Helvetica Neue"/>
                <a:cs typeface="Helvetica Neue"/>
              </a:rPr>
              <a:t>in </a:t>
            </a:r>
            <a:r>
              <a:rPr sz="1800" b="1" spc="-5" dirty="0">
                <a:latin typeface="Helvetica Neue"/>
                <a:cs typeface="Helvetica Neue"/>
              </a:rPr>
              <a:t>Namespaces</a:t>
            </a:r>
            <a:r>
              <a:rPr sz="1800" spc="-5" dirty="0">
                <a:latin typeface="Helvetica Neue"/>
                <a:cs typeface="Helvetica Neue"/>
              </a:rPr>
              <a:t>: </a:t>
            </a:r>
            <a:r>
              <a:rPr sz="1800" dirty="0">
                <a:latin typeface="Helvetica Neue"/>
                <a:cs typeface="Helvetica Neue"/>
              </a:rPr>
              <a:t>A </a:t>
            </a:r>
            <a:r>
              <a:rPr sz="1800" b="1" dirty="0">
                <a:latin typeface="Helvetica Neue"/>
                <a:cs typeface="Helvetica Neue"/>
              </a:rPr>
              <a:t>namespace </a:t>
            </a:r>
            <a:r>
              <a:rPr sz="1800" dirty="0">
                <a:latin typeface="Helvetica Neue"/>
                <a:cs typeface="Helvetica Neue"/>
              </a:rPr>
              <a:t>is a </a:t>
            </a:r>
            <a:r>
              <a:rPr sz="1800" spc="-5" dirty="0">
                <a:latin typeface="Helvetica Neue"/>
                <a:cs typeface="Helvetica Neue"/>
              </a:rPr>
              <a:t>hierarchical </a:t>
            </a:r>
            <a:r>
              <a:rPr sz="1800" b="1" dirty="0">
                <a:latin typeface="Helvetica Neue"/>
                <a:cs typeface="Helvetica Neue"/>
              </a:rPr>
              <a:t>logical  </a:t>
            </a:r>
            <a:r>
              <a:rPr sz="1800" spc="-5" dirty="0">
                <a:latin typeface="Helvetica Neue"/>
                <a:cs typeface="Helvetica Neue"/>
              </a:rPr>
              <a:t>structure </a:t>
            </a:r>
            <a:r>
              <a:rPr sz="1800" dirty="0">
                <a:latin typeface="Helvetica Neue"/>
                <a:cs typeface="Helvetica Neue"/>
              </a:rPr>
              <a:t>of code and libraries. A namespace is qualified and accessed using  the Scope Operator</a:t>
            </a:r>
            <a:r>
              <a:rPr sz="1800" spc="-100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(“.”).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39" y="2513496"/>
            <a:ext cx="383921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lvetica Neue"/>
                <a:cs typeface="Helvetica Neue"/>
              </a:rPr>
              <a:t>Note: </a:t>
            </a:r>
            <a:r>
              <a:rPr sz="1800" dirty="0">
                <a:latin typeface="Helvetica Neue"/>
                <a:cs typeface="Helvetica Neue"/>
              </a:rPr>
              <a:t>Namespace ≠</a:t>
            </a:r>
            <a:r>
              <a:rPr sz="1800" spc="-100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Assembly!</a:t>
            </a:r>
            <a:endParaRPr sz="18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68475" algn="l"/>
              </a:tabLst>
            </a:pPr>
            <a:r>
              <a:rPr sz="1800" dirty="0">
                <a:latin typeface="Helvetica Neue"/>
                <a:cs typeface="Helvetica Neue"/>
              </a:rPr>
              <a:t>Example:	</a:t>
            </a:r>
            <a:r>
              <a:rPr sz="1800" dirty="0">
                <a:solidFill>
                  <a:srgbClr val="C0504D"/>
                </a:solidFill>
                <a:latin typeface="Courier New"/>
                <a:cs typeface="Courier New"/>
              </a:rPr>
              <a:t>System.</a:t>
            </a:r>
            <a:r>
              <a:rPr sz="1800" dirty="0">
                <a:solidFill>
                  <a:srgbClr val="006666"/>
                </a:solidFill>
                <a:latin typeface="Courier New"/>
                <a:cs typeface="Courier New"/>
              </a:rPr>
              <a:t>DateTime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39" y="3834296"/>
            <a:ext cx="699452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8475">
              <a:lnSpc>
                <a:spcPct val="100000"/>
              </a:lnSpc>
            </a:pPr>
            <a:r>
              <a:rPr sz="1800" dirty="0">
                <a:solidFill>
                  <a:srgbClr val="C0504D"/>
                </a:solidFill>
                <a:latin typeface="Courier New"/>
                <a:cs typeface="Courier New"/>
              </a:rPr>
              <a:t>System.Xml.</a:t>
            </a:r>
            <a:r>
              <a:rPr sz="1800" dirty="0">
                <a:solidFill>
                  <a:srgbClr val="006666"/>
                </a:solidFill>
                <a:latin typeface="Courier New"/>
                <a:cs typeface="Courier New"/>
              </a:rPr>
              <a:t>XmlDocument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768475">
              <a:lnSpc>
                <a:spcPct val="100000"/>
              </a:lnSpc>
            </a:pPr>
            <a:r>
              <a:rPr sz="1800" dirty="0">
                <a:solidFill>
                  <a:srgbClr val="C0504D"/>
                </a:solidFill>
                <a:latin typeface="Courier New"/>
                <a:cs typeface="Courier New"/>
              </a:rPr>
              <a:t>System.Xml.Serialization.</a:t>
            </a:r>
            <a:r>
              <a:rPr sz="1800" dirty="0">
                <a:solidFill>
                  <a:srgbClr val="006666"/>
                </a:solidFill>
                <a:latin typeface="Courier New"/>
                <a:cs typeface="Courier New"/>
              </a:rPr>
              <a:t>XmlSerializer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Import/access a namespace with the </a:t>
            </a:r>
            <a:r>
              <a:rPr sz="1800" spc="-5" dirty="0">
                <a:latin typeface="Helvetica Neue"/>
                <a:cs typeface="Helvetica Neue"/>
              </a:rPr>
              <a:t>keyword</a:t>
            </a:r>
            <a:r>
              <a:rPr sz="1800" spc="-105" dirty="0">
                <a:latin typeface="Helvetica Neue"/>
                <a:cs typeface="Helvetica Neue"/>
              </a:rPr>
              <a:t> </a:t>
            </a:r>
            <a:r>
              <a:rPr sz="1800" dirty="0">
                <a:solidFill>
                  <a:srgbClr val="C0504D"/>
                </a:solidFill>
                <a:latin typeface="Courier New"/>
                <a:cs typeface="Courier New"/>
              </a:rPr>
              <a:t>using</a:t>
            </a:r>
            <a:r>
              <a:rPr sz="1800" dirty="0">
                <a:latin typeface="Helvetica Neue"/>
                <a:cs typeface="Helvetica Neue"/>
              </a:rPr>
              <a:t>.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26943" y="3171196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0"/>
                </a:moveTo>
                <a:lnTo>
                  <a:pt x="1008110" y="0"/>
                </a:lnTo>
                <a:lnTo>
                  <a:pt x="1008110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6943" y="3171196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0"/>
                </a:moveTo>
                <a:lnTo>
                  <a:pt x="1008110" y="0"/>
                </a:lnTo>
                <a:lnTo>
                  <a:pt x="1008110" y="360039"/>
                </a:lnTo>
                <a:lnTo>
                  <a:pt x="0" y="36003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3793" y="3243662"/>
            <a:ext cx="11334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Helvetica Neue"/>
                <a:cs typeface="Helvetica Neue"/>
              </a:rPr>
              <a:t>=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Namespace</a:t>
            </a:r>
            <a:endParaRPr sz="1400">
              <a:latin typeface="Helvetica Neue"/>
              <a:cs typeface="Helvetica Neu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20</a:t>
            </a:fld>
            <a:r>
              <a:rPr dirty="0"/>
              <a:t>!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355028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Code organization – files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!</a:t>
            </a:r>
            <a:endParaRPr sz="24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270827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dirty="0">
                <a:latin typeface="Helvetica Neue"/>
                <a:cs typeface="Helvetica Neue"/>
              </a:rPr>
              <a:t>Code is </a:t>
            </a:r>
            <a:r>
              <a:rPr sz="1600" spc="-5" dirty="0">
                <a:latin typeface="Helvetica Neue"/>
                <a:cs typeface="Helvetica Neue"/>
              </a:rPr>
              <a:t>stored </a:t>
            </a:r>
            <a:r>
              <a:rPr sz="1600" dirty="0">
                <a:latin typeface="Helvetica Neue"/>
                <a:cs typeface="Helvetica Neue"/>
              </a:rPr>
              <a:t>in </a:t>
            </a:r>
            <a:r>
              <a:rPr sz="1600" spc="-5" dirty="0">
                <a:latin typeface="Helvetica Neue"/>
                <a:cs typeface="Helvetica Neue"/>
              </a:rPr>
              <a:t>*.cs</a:t>
            </a:r>
            <a:r>
              <a:rPr sz="1600" spc="5" dirty="0">
                <a:latin typeface="Helvetica Neue"/>
                <a:cs typeface="Helvetica Neue"/>
              </a:rPr>
              <a:t> </a:t>
            </a:r>
            <a:r>
              <a:rPr sz="1600" dirty="0">
                <a:latin typeface="Helvetica Neue"/>
                <a:cs typeface="Helvetica Neue"/>
              </a:rPr>
              <a:t>files.</a:t>
            </a:r>
            <a:endParaRPr sz="16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39" y="2482000"/>
            <a:ext cx="6604000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dirty="0">
                <a:latin typeface="Helvetica Neue"/>
                <a:cs typeface="Helvetica Neue"/>
              </a:rPr>
              <a:t>Conventions (Note: </a:t>
            </a:r>
            <a:r>
              <a:rPr sz="1600" spc="-30" dirty="0">
                <a:latin typeface="Helvetica Neue"/>
                <a:cs typeface="Helvetica Neue"/>
              </a:rPr>
              <a:t>it’s </a:t>
            </a:r>
            <a:r>
              <a:rPr sz="1600" dirty="0">
                <a:latin typeface="Helvetica Neue"/>
                <a:cs typeface="Helvetica Neue"/>
              </a:rPr>
              <a:t>not a physical</a:t>
            </a:r>
            <a:r>
              <a:rPr sz="1600" spc="45" dirty="0">
                <a:latin typeface="Helvetica Neue"/>
                <a:cs typeface="Helvetica Neue"/>
              </a:rPr>
              <a:t> </a:t>
            </a:r>
            <a:r>
              <a:rPr sz="1600" spc="-5" dirty="0">
                <a:latin typeface="Helvetica Neue"/>
                <a:cs typeface="Helvetica Neue"/>
              </a:rPr>
              <a:t>restriction)</a:t>
            </a:r>
            <a:endParaRPr sz="1600">
              <a:latin typeface="Helvetica Neue"/>
              <a:cs typeface="Helvetica Neue"/>
            </a:endParaRP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 Neue"/>
                <a:cs typeface="Helvetica Neue"/>
              </a:rPr>
              <a:t>One file per</a:t>
            </a:r>
            <a:r>
              <a:rPr sz="1600" spc="-55" dirty="0">
                <a:latin typeface="Helvetica Neue"/>
                <a:cs typeface="Helvetica Neue"/>
              </a:rPr>
              <a:t> </a:t>
            </a:r>
            <a:r>
              <a:rPr sz="1600" spc="-5" dirty="0">
                <a:latin typeface="Helvetica Neue"/>
                <a:cs typeface="Helvetica Neue"/>
              </a:rPr>
              <a:t>class/structure</a:t>
            </a:r>
            <a:endParaRPr sz="1600">
              <a:latin typeface="Helvetica Neue"/>
              <a:cs typeface="Helvetica Neue"/>
            </a:endParaRP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 Neue"/>
                <a:cs typeface="Helvetica Neue"/>
              </a:rPr>
              <a:t>Class name = file</a:t>
            </a:r>
            <a:r>
              <a:rPr sz="1600" spc="-100" dirty="0">
                <a:latin typeface="Helvetica Neue"/>
                <a:cs typeface="Helvetica Neue"/>
              </a:rPr>
              <a:t> </a:t>
            </a:r>
            <a:r>
              <a:rPr sz="1600" dirty="0">
                <a:latin typeface="Helvetica Neue"/>
                <a:cs typeface="Helvetica Neue"/>
              </a:rPr>
              <a:t>name</a:t>
            </a:r>
            <a:endParaRPr sz="1600">
              <a:latin typeface="Helvetica Neue"/>
              <a:cs typeface="Helvetica Neue"/>
            </a:endParaRP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 Neue"/>
                <a:cs typeface="Helvetica Neue"/>
              </a:rPr>
              <a:t>File system </a:t>
            </a:r>
            <a:r>
              <a:rPr sz="1600" spc="-5" dirty="0">
                <a:latin typeface="Helvetica Neue"/>
                <a:cs typeface="Helvetica Neue"/>
              </a:rPr>
              <a:t>structure </a:t>
            </a:r>
            <a:r>
              <a:rPr sz="1600" dirty="0">
                <a:latin typeface="Helvetica Neue"/>
                <a:cs typeface="Helvetica Neue"/>
              </a:rPr>
              <a:t>= namespace</a:t>
            </a:r>
            <a:r>
              <a:rPr sz="1600" spc="-65" dirty="0">
                <a:latin typeface="Helvetica Neue"/>
                <a:cs typeface="Helvetica Neue"/>
              </a:rPr>
              <a:t> </a:t>
            </a:r>
            <a:r>
              <a:rPr sz="1600" spc="-5" dirty="0">
                <a:latin typeface="Helvetica Neue"/>
                <a:cs typeface="Helvetica Neue"/>
              </a:rPr>
              <a:t>structure</a:t>
            </a:r>
            <a:endParaRPr sz="16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dirty="0">
                <a:latin typeface="Helvetica Neue"/>
                <a:cs typeface="Helvetica Neue"/>
              </a:rPr>
              <a:t>Special</a:t>
            </a:r>
            <a:r>
              <a:rPr sz="1600" spc="-15" dirty="0">
                <a:latin typeface="Helvetica Neue"/>
                <a:cs typeface="Helvetica Neue"/>
              </a:rPr>
              <a:t> </a:t>
            </a:r>
            <a:r>
              <a:rPr sz="1600" dirty="0">
                <a:latin typeface="Helvetica Neue"/>
                <a:cs typeface="Helvetica Neue"/>
              </a:rPr>
              <a:t>case:</a:t>
            </a:r>
            <a:endParaRPr sz="1600">
              <a:latin typeface="Helvetica Neue"/>
              <a:cs typeface="Helvetica Neue"/>
            </a:endParaRPr>
          </a:p>
          <a:p>
            <a:pPr marL="292100">
              <a:lnSpc>
                <a:spcPts val="1920"/>
              </a:lnSpc>
            </a:pPr>
            <a:r>
              <a:rPr sz="1600" dirty="0">
                <a:latin typeface="Helvetica Neue"/>
                <a:cs typeface="Helvetica Neue"/>
              </a:rPr>
              <a:t>using the </a:t>
            </a:r>
            <a:r>
              <a:rPr sz="1600" spc="-5" dirty="0">
                <a:latin typeface="Helvetica Neue"/>
                <a:cs typeface="Helvetica Neue"/>
              </a:rPr>
              <a:t>keyword </a:t>
            </a:r>
            <a:r>
              <a:rPr sz="1600" dirty="0">
                <a:solidFill>
                  <a:srgbClr val="C0504D"/>
                </a:solidFill>
                <a:latin typeface="Courier New"/>
                <a:cs typeface="Courier New"/>
              </a:rPr>
              <a:t>partial</a:t>
            </a:r>
            <a:r>
              <a:rPr sz="1600" dirty="0">
                <a:latin typeface="Helvetica Neue"/>
                <a:cs typeface="Helvetica Neue"/>
              </a:rPr>
              <a:t>, classes can be split </a:t>
            </a:r>
            <a:r>
              <a:rPr sz="1600" spc="-5" dirty="0">
                <a:latin typeface="Helvetica Neue"/>
                <a:cs typeface="Helvetica Neue"/>
              </a:rPr>
              <a:t>across </a:t>
            </a:r>
            <a:r>
              <a:rPr sz="1600" dirty="0">
                <a:latin typeface="Helvetica Neue"/>
                <a:cs typeface="Helvetica Neue"/>
              </a:rPr>
              <a:t>several</a:t>
            </a:r>
            <a:r>
              <a:rPr sz="1600" spc="-90" dirty="0">
                <a:latin typeface="Helvetica Neue"/>
                <a:cs typeface="Helvetica Neue"/>
              </a:rPr>
              <a:t> </a:t>
            </a:r>
            <a:r>
              <a:rPr sz="1600" dirty="0">
                <a:latin typeface="Helvetica Neue"/>
                <a:cs typeface="Helvetica Neue"/>
              </a:rPr>
              <a:t>files.</a:t>
            </a:r>
            <a:endParaRPr sz="16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912" y="5273687"/>
            <a:ext cx="7747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Class</a:t>
            </a:r>
            <a:r>
              <a:rPr sz="1800" spc="-100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x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6227" y="4883875"/>
            <a:ext cx="2117725" cy="344170"/>
          </a:xfrm>
          <a:custGeom>
            <a:avLst/>
            <a:gdLst/>
            <a:ahLst/>
            <a:cxnLst/>
            <a:rect l="l" t="t" r="r" b="b"/>
            <a:pathLst>
              <a:path w="2117725" h="344170">
                <a:moveTo>
                  <a:pt x="0" y="344091"/>
                </a:moveTo>
                <a:lnTo>
                  <a:pt x="0" y="0"/>
                </a:lnTo>
                <a:lnTo>
                  <a:pt x="2117119" y="0"/>
                </a:lnTo>
                <a:lnTo>
                  <a:pt x="2117119" y="2032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5246" y="50362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6226" y="4758540"/>
            <a:ext cx="3420745" cy="469900"/>
          </a:xfrm>
          <a:custGeom>
            <a:avLst/>
            <a:gdLst/>
            <a:ahLst/>
            <a:cxnLst/>
            <a:rect l="l" t="t" r="r" b="b"/>
            <a:pathLst>
              <a:path w="3420745" h="469900">
                <a:moveTo>
                  <a:pt x="0" y="469427"/>
                </a:moveTo>
                <a:lnTo>
                  <a:pt x="0" y="0"/>
                </a:lnTo>
                <a:lnTo>
                  <a:pt x="3420570" y="0"/>
                </a:lnTo>
                <a:lnTo>
                  <a:pt x="3420570" y="3285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8697" y="50362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6227" y="4624846"/>
            <a:ext cx="4724400" cy="603250"/>
          </a:xfrm>
          <a:custGeom>
            <a:avLst/>
            <a:gdLst/>
            <a:ahLst/>
            <a:cxnLst/>
            <a:rect l="l" t="t" r="r" b="b"/>
            <a:pathLst>
              <a:path w="4724400" h="603250">
                <a:moveTo>
                  <a:pt x="0" y="603120"/>
                </a:moveTo>
                <a:lnTo>
                  <a:pt x="0" y="0"/>
                </a:lnTo>
                <a:lnTo>
                  <a:pt x="4724020" y="0"/>
                </a:lnTo>
                <a:lnTo>
                  <a:pt x="4724020" y="46222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2149" y="50362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6185" y="1269912"/>
            <a:ext cx="1105758" cy="110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0467" y="5112477"/>
            <a:ext cx="1105758" cy="110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3916" y="5112477"/>
            <a:ext cx="1105758" cy="110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7368" y="5112477"/>
            <a:ext cx="1105758" cy="110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69573" y="6182398"/>
            <a:ext cx="74549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file1.cs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21</a:t>
            </a:fld>
            <a:r>
              <a:rPr dirty="0"/>
              <a:t>!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68720" y="6182398"/>
            <a:ext cx="74549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file2.cs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4576" y="6182398"/>
            <a:ext cx="74549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file3.cs</a:t>
            </a:r>
            <a:endParaRPr sz="18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7" y="2457044"/>
            <a:ext cx="65195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LANGUAGE </a:t>
            </a:r>
            <a:r>
              <a:rPr spc="-30" dirty="0"/>
              <a:t>FEATURES </a:t>
            </a:r>
            <a:r>
              <a:rPr dirty="0"/>
              <a:t>AND</a:t>
            </a:r>
            <a:r>
              <a:rPr spc="-95" dirty="0"/>
              <a:t> </a:t>
            </a:r>
            <a:r>
              <a:rPr spc="-55" dirty="0"/>
              <a:t>SYNTAX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22</a:t>
            </a:fld>
            <a:r>
              <a:rPr dirty="0"/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7" y="3819119"/>
            <a:ext cx="55740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F7F7F"/>
                </a:solidFill>
                <a:latin typeface="Helvetica"/>
                <a:cs typeface="Helvetica"/>
              </a:rPr>
              <a:t>Design of Software Systems – Introduction to</a:t>
            </a:r>
            <a:r>
              <a:rPr sz="2000" spc="-10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2000" dirty="0">
                <a:solidFill>
                  <a:srgbClr val="7F7F7F"/>
                </a:solidFill>
                <a:latin typeface="Helvetica"/>
                <a:cs typeface="Helvetica"/>
              </a:rPr>
              <a:t>C#</a:t>
            </a:r>
            <a:endParaRPr sz="20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36" y="1425631"/>
            <a:ext cx="7830588" cy="4517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1586" y="1460448"/>
            <a:ext cx="7705090" cy="4392930"/>
          </a:xfrm>
          <a:custGeom>
            <a:avLst/>
            <a:gdLst/>
            <a:ahLst/>
            <a:cxnLst/>
            <a:rect l="l" t="t" r="r" b="b"/>
            <a:pathLst>
              <a:path w="7705090" h="4392930">
                <a:moveTo>
                  <a:pt x="0" y="0"/>
                </a:moveTo>
                <a:lnTo>
                  <a:pt x="7704854" y="0"/>
                </a:lnTo>
                <a:lnTo>
                  <a:pt x="7704854" y="4392486"/>
                </a:lnTo>
                <a:lnTo>
                  <a:pt x="0" y="43924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326" y="1488225"/>
            <a:ext cx="269240" cy="3780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4765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Hello </a:t>
            </a:r>
            <a:r>
              <a:rPr sz="2400" b="0" spc="-10" dirty="0">
                <a:latin typeface="Helvetica"/>
                <a:cs typeface="Helvetica"/>
              </a:rPr>
              <a:t>World </a:t>
            </a:r>
            <a:r>
              <a:rPr sz="2400" b="0" dirty="0">
                <a:latin typeface="Helvetica"/>
                <a:cs typeface="Helvetica"/>
              </a:rPr>
              <a:t>in</a:t>
            </a:r>
            <a:r>
              <a:rPr sz="2400" b="0" spc="-85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C#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609" y="1474396"/>
            <a:ext cx="161099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sz="16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System;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609" y="2056564"/>
            <a:ext cx="3710304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sz="16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HelloWorld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8257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public class</a:t>
            </a:r>
            <a:r>
              <a:rPr sz="16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2B91AF"/>
                </a:solidFill>
                <a:latin typeface="Courier New"/>
                <a:cs typeface="Courier New"/>
              </a:rPr>
              <a:t>HelloWorldClass</a:t>
            </a:r>
            <a:endParaRPr sz="1600">
              <a:latin typeface="Courier New"/>
              <a:cs typeface="Courier New"/>
            </a:endParaRPr>
          </a:p>
          <a:p>
            <a:pPr marL="28257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909" y="3517064"/>
            <a:ext cx="4903470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latin typeface="Courier New"/>
                <a:cs typeface="Courier New"/>
              </a:rPr>
              <a:t>[]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 marR="5080">
              <a:lnSpc>
                <a:spcPct val="11980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// Show yourself to the world outside  </a:t>
            </a:r>
            <a:r>
              <a:rPr sz="1600" spc="-5" dirty="0">
                <a:solidFill>
                  <a:srgbClr val="2B91AF"/>
                </a:solidFill>
                <a:latin typeface="Courier New"/>
                <a:cs typeface="Courier New"/>
              </a:rPr>
              <a:t>Console</a:t>
            </a:r>
            <a:r>
              <a:rPr sz="1600" spc="-5" dirty="0">
                <a:latin typeface="Courier New"/>
                <a:cs typeface="Courier New"/>
              </a:rPr>
              <a:t>.WriteLine(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"Hello</a:t>
            </a:r>
            <a:r>
              <a:rPr sz="1600" spc="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World!"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0609" y="4977564"/>
            <a:ext cx="14795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326" y="5283493"/>
            <a:ext cx="43815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14</a:t>
            </a:r>
            <a:r>
              <a:rPr sz="1600" spc="-690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2400" baseline="3472" dirty="0">
                <a:latin typeface="Courier New"/>
                <a:cs typeface="Courier New"/>
              </a:rPr>
              <a:t>}</a:t>
            </a:r>
            <a:endParaRPr sz="2400" baseline="3472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0388" y="4069080"/>
            <a:ext cx="2065712" cy="461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1251" y="4127269"/>
            <a:ext cx="777240" cy="3366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2019" y="4101613"/>
            <a:ext cx="1782985" cy="359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0452" y="4358145"/>
            <a:ext cx="20002" cy="20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3169" y="4342126"/>
            <a:ext cx="40003" cy="40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5820" y="4324456"/>
            <a:ext cx="60006" cy="60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2019" y="4101613"/>
            <a:ext cx="1783080" cy="360045"/>
          </a:xfrm>
          <a:custGeom>
            <a:avLst/>
            <a:gdLst/>
            <a:ahLst/>
            <a:cxnLst/>
            <a:rect l="l" t="t" r="r" b="b"/>
            <a:pathLst>
              <a:path w="1783079" h="360045">
                <a:moveTo>
                  <a:pt x="160898" y="118325"/>
                </a:moveTo>
                <a:lnTo>
                  <a:pt x="179635" y="78611"/>
                </a:lnTo>
                <a:lnTo>
                  <a:pt x="215200" y="61637"/>
                </a:lnTo>
                <a:lnTo>
                  <a:pt x="265197" y="47681"/>
                </a:lnTo>
                <a:lnTo>
                  <a:pt x="327355" y="37564"/>
                </a:lnTo>
                <a:lnTo>
                  <a:pt x="399398" y="32109"/>
                </a:lnTo>
                <a:lnTo>
                  <a:pt x="445768" y="31448"/>
                </a:lnTo>
                <a:lnTo>
                  <a:pt x="491584" y="32897"/>
                </a:lnTo>
                <a:lnTo>
                  <a:pt x="535902" y="36404"/>
                </a:lnTo>
                <a:lnTo>
                  <a:pt x="577781" y="41917"/>
                </a:lnTo>
                <a:lnTo>
                  <a:pt x="612159" y="28713"/>
                </a:lnTo>
                <a:lnTo>
                  <a:pt x="656400" y="18800"/>
                </a:lnTo>
                <a:lnTo>
                  <a:pt x="707670" y="12417"/>
                </a:lnTo>
                <a:lnTo>
                  <a:pt x="763132" y="9804"/>
                </a:lnTo>
                <a:lnTo>
                  <a:pt x="819951" y="11199"/>
                </a:lnTo>
                <a:lnTo>
                  <a:pt x="875290" y="16841"/>
                </a:lnTo>
                <a:lnTo>
                  <a:pt x="914680" y="24208"/>
                </a:lnTo>
                <a:lnTo>
                  <a:pt x="926418" y="27166"/>
                </a:lnTo>
                <a:lnTo>
                  <a:pt x="960040" y="14279"/>
                </a:lnTo>
                <a:lnTo>
                  <a:pt x="1004982" y="5248"/>
                </a:lnTo>
                <a:lnTo>
                  <a:pt x="1057264" y="438"/>
                </a:lnTo>
                <a:lnTo>
                  <a:pt x="1112910" y="215"/>
                </a:lnTo>
                <a:lnTo>
                  <a:pt x="1167940" y="4946"/>
                </a:lnTo>
                <a:lnTo>
                  <a:pt x="1185799" y="7758"/>
                </a:lnTo>
                <a:lnTo>
                  <a:pt x="1202323" y="11101"/>
                </a:lnTo>
                <a:lnTo>
                  <a:pt x="1217359" y="14940"/>
                </a:lnTo>
                <a:lnTo>
                  <a:pt x="1230750" y="19238"/>
                </a:lnTo>
                <a:lnTo>
                  <a:pt x="1270653" y="9361"/>
                </a:lnTo>
                <a:lnTo>
                  <a:pt x="1317011" y="2928"/>
                </a:lnTo>
                <a:lnTo>
                  <a:pt x="1367133" y="0"/>
                </a:lnTo>
                <a:lnTo>
                  <a:pt x="1418327" y="636"/>
                </a:lnTo>
                <a:lnTo>
                  <a:pt x="1467900" y="4899"/>
                </a:lnTo>
                <a:lnTo>
                  <a:pt x="1513162" y="12849"/>
                </a:lnTo>
                <a:lnTo>
                  <a:pt x="1557195" y="27326"/>
                </a:lnTo>
                <a:lnTo>
                  <a:pt x="1580801" y="45034"/>
                </a:lnTo>
                <a:lnTo>
                  <a:pt x="1644952" y="53049"/>
                </a:lnTo>
                <a:lnTo>
                  <a:pt x="1695020" y="65723"/>
                </a:lnTo>
                <a:lnTo>
                  <a:pt x="1728460" y="81831"/>
                </a:lnTo>
                <a:lnTo>
                  <a:pt x="1742729" y="100147"/>
                </a:lnTo>
                <a:lnTo>
                  <a:pt x="1735281" y="119445"/>
                </a:lnTo>
                <a:lnTo>
                  <a:pt x="1732597" y="122160"/>
                </a:lnTo>
                <a:lnTo>
                  <a:pt x="1729230" y="124821"/>
                </a:lnTo>
                <a:lnTo>
                  <a:pt x="1725205" y="127407"/>
                </a:lnTo>
                <a:lnTo>
                  <a:pt x="1767717" y="149056"/>
                </a:lnTo>
                <a:lnTo>
                  <a:pt x="1782985" y="172429"/>
                </a:lnTo>
                <a:lnTo>
                  <a:pt x="1771856" y="195754"/>
                </a:lnTo>
                <a:lnTo>
                  <a:pt x="1735176" y="217254"/>
                </a:lnTo>
                <a:lnTo>
                  <a:pt x="1673793" y="235155"/>
                </a:lnTo>
                <a:lnTo>
                  <a:pt x="1611996" y="245035"/>
                </a:lnTo>
                <a:lnTo>
                  <a:pt x="1543105" y="250282"/>
                </a:lnTo>
                <a:lnTo>
                  <a:pt x="1534072" y="267692"/>
                </a:lnTo>
                <a:lnTo>
                  <a:pt x="1471853" y="296488"/>
                </a:lnTo>
                <a:lnTo>
                  <a:pt x="1423253" y="306634"/>
                </a:lnTo>
                <a:lnTo>
                  <a:pt x="1366052" y="313117"/>
                </a:lnTo>
                <a:lnTo>
                  <a:pt x="1302541" y="315320"/>
                </a:lnTo>
                <a:lnTo>
                  <a:pt x="1269768" y="314625"/>
                </a:lnTo>
                <a:lnTo>
                  <a:pt x="1237801" y="312713"/>
                </a:lnTo>
                <a:lnTo>
                  <a:pt x="1207087" y="309617"/>
                </a:lnTo>
                <a:lnTo>
                  <a:pt x="1178071" y="305373"/>
                </a:lnTo>
                <a:lnTo>
                  <a:pt x="1152522" y="321640"/>
                </a:lnTo>
                <a:lnTo>
                  <a:pt x="1115475" y="335437"/>
                </a:lnTo>
                <a:lnTo>
                  <a:pt x="1069017" y="346458"/>
                </a:lnTo>
                <a:lnTo>
                  <a:pt x="1015230" y="354394"/>
                </a:lnTo>
                <a:lnTo>
                  <a:pt x="956201" y="358939"/>
                </a:lnTo>
                <a:lnTo>
                  <a:pt x="894013" y="359784"/>
                </a:lnTo>
                <a:lnTo>
                  <a:pt x="830753" y="356623"/>
                </a:lnTo>
                <a:lnTo>
                  <a:pt x="786188" y="351712"/>
                </a:lnTo>
                <a:lnTo>
                  <a:pt x="745623" y="344821"/>
                </a:lnTo>
                <a:lnTo>
                  <a:pt x="709909" y="336126"/>
                </a:lnTo>
                <a:lnTo>
                  <a:pt x="679900" y="325800"/>
                </a:lnTo>
                <a:lnTo>
                  <a:pt x="628191" y="332724"/>
                </a:lnTo>
                <a:lnTo>
                  <a:pt x="574389" y="336884"/>
                </a:lnTo>
                <a:lnTo>
                  <a:pt x="519728" y="338366"/>
                </a:lnTo>
                <a:lnTo>
                  <a:pt x="465442" y="337255"/>
                </a:lnTo>
                <a:lnTo>
                  <a:pt x="412767" y="333634"/>
                </a:lnTo>
                <a:lnTo>
                  <a:pt x="362936" y="327590"/>
                </a:lnTo>
                <a:lnTo>
                  <a:pt x="317184" y="319206"/>
                </a:lnTo>
                <a:lnTo>
                  <a:pt x="276744" y="308568"/>
                </a:lnTo>
                <a:lnTo>
                  <a:pt x="240588" y="294709"/>
                </a:lnTo>
                <a:lnTo>
                  <a:pt x="239486" y="294178"/>
                </a:lnTo>
                <a:lnTo>
                  <a:pt x="168302" y="292567"/>
                </a:lnTo>
                <a:lnTo>
                  <a:pt x="107024" y="283896"/>
                </a:lnTo>
                <a:lnTo>
                  <a:pt x="62075" y="269557"/>
                </a:lnTo>
                <a:lnTo>
                  <a:pt x="39875" y="250942"/>
                </a:lnTo>
                <a:lnTo>
                  <a:pt x="39577" y="240184"/>
                </a:lnTo>
                <a:lnTo>
                  <a:pt x="47653" y="229782"/>
                </a:lnTo>
                <a:lnTo>
                  <a:pt x="63672" y="220096"/>
                </a:lnTo>
                <a:lnTo>
                  <a:pt x="87199" y="211487"/>
                </a:lnTo>
                <a:lnTo>
                  <a:pt x="34109" y="198382"/>
                </a:lnTo>
                <a:lnTo>
                  <a:pt x="4356" y="181260"/>
                </a:lnTo>
                <a:lnTo>
                  <a:pt x="0" y="162304"/>
                </a:lnTo>
                <a:lnTo>
                  <a:pt x="23103" y="143694"/>
                </a:lnTo>
                <a:lnTo>
                  <a:pt x="48586" y="134386"/>
                </a:lnTo>
                <a:lnTo>
                  <a:pt x="80769" y="127069"/>
                </a:lnTo>
                <a:lnTo>
                  <a:pt x="118192" y="122003"/>
                </a:lnTo>
                <a:lnTo>
                  <a:pt x="159397" y="119447"/>
                </a:lnTo>
                <a:lnTo>
                  <a:pt x="160898" y="118325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0452" y="435814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20001" y="10001"/>
                </a:moveTo>
                <a:lnTo>
                  <a:pt x="20001" y="15524"/>
                </a:lnTo>
                <a:lnTo>
                  <a:pt x="15524" y="20001"/>
                </a:lnTo>
                <a:lnTo>
                  <a:pt x="10000" y="20001"/>
                </a:lnTo>
                <a:lnTo>
                  <a:pt x="4477" y="20001"/>
                </a:lnTo>
                <a:lnTo>
                  <a:pt x="0" y="15524"/>
                </a:lnTo>
                <a:lnTo>
                  <a:pt x="0" y="10001"/>
                </a:lnTo>
                <a:lnTo>
                  <a:pt x="0" y="4477"/>
                </a:lnTo>
                <a:lnTo>
                  <a:pt x="4477" y="0"/>
                </a:lnTo>
                <a:lnTo>
                  <a:pt x="10000" y="0"/>
                </a:lnTo>
                <a:lnTo>
                  <a:pt x="15524" y="0"/>
                </a:lnTo>
                <a:lnTo>
                  <a:pt x="20001" y="4477"/>
                </a:lnTo>
                <a:lnTo>
                  <a:pt x="20001" y="10001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3169" y="434212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40003" y="20002"/>
                </a:moveTo>
                <a:lnTo>
                  <a:pt x="38431" y="27787"/>
                </a:lnTo>
                <a:lnTo>
                  <a:pt x="34145" y="34145"/>
                </a:lnTo>
                <a:lnTo>
                  <a:pt x="27787" y="38432"/>
                </a:lnTo>
                <a:lnTo>
                  <a:pt x="20001" y="40003"/>
                </a:lnTo>
                <a:lnTo>
                  <a:pt x="12216" y="38432"/>
                </a:lnTo>
                <a:lnTo>
                  <a:pt x="5858" y="34145"/>
                </a:lnTo>
                <a:lnTo>
                  <a:pt x="1571" y="27787"/>
                </a:lnTo>
                <a:lnTo>
                  <a:pt x="0" y="20002"/>
                </a:lnTo>
                <a:lnTo>
                  <a:pt x="1571" y="12216"/>
                </a:lnTo>
                <a:lnTo>
                  <a:pt x="5858" y="5858"/>
                </a:lnTo>
                <a:lnTo>
                  <a:pt x="12216" y="1571"/>
                </a:lnTo>
                <a:lnTo>
                  <a:pt x="20001" y="0"/>
                </a:lnTo>
                <a:lnTo>
                  <a:pt x="27787" y="1571"/>
                </a:lnTo>
                <a:lnTo>
                  <a:pt x="34145" y="5858"/>
                </a:lnTo>
                <a:lnTo>
                  <a:pt x="38431" y="12216"/>
                </a:lnTo>
                <a:lnTo>
                  <a:pt x="40003" y="20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5820" y="432445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006" y="30002"/>
                </a:moveTo>
                <a:lnTo>
                  <a:pt x="57648" y="41681"/>
                </a:lnTo>
                <a:lnTo>
                  <a:pt x="51218" y="51218"/>
                </a:lnTo>
                <a:lnTo>
                  <a:pt x="41681" y="57648"/>
                </a:lnTo>
                <a:lnTo>
                  <a:pt x="30003" y="60006"/>
                </a:lnTo>
                <a:lnTo>
                  <a:pt x="18324" y="57648"/>
                </a:lnTo>
                <a:lnTo>
                  <a:pt x="8787" y="51218"/>
                </a:lnTo>
                <a:lnTo>
                  <a:pt x="2357" y="41681"/>
                </a:lnTo>
                <a:lnTo>
                  <a:pt x="0" y="30002"/>
                </a:lnTo>
                <a:lnTo>
                  <a:pt x="2357" y="18324"/>
                </a:lnTo>
                <a:lnTo>
                  <a:pt x="8787" y="8787"/>
                </a:lnTo>
                <a:lnTo>
                  <a:pt x="18324" y="2357"/>
                </a:lnTo>
                <a:lnTo>
                  <a:pt x="30003" y="0"/>
                </a:lnTo>
                <a:lnTo>
                  <a:pt x="41681" y="2357"/>
                </a:lnTo>
                <a:lnTo>
                  <a:pt x="51218" y="8787"/>
                </a:lnTo>
                <a:lnTo>
                  <a:pt x="57648" y="18324"/>
                </a:lnTo>
                <a:lnTo>
                  <a:pt x="60006" y="30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1130" y="4311699"/>
            <a:ext cx="104775" cy="6985"/>
          </a:xfrm>
          <a:custGeom>
            <a:avLst/>
            <a:gdLst/>
            <a:ahLst/>
            <a:cxnLst/>
            <a:rect l="l" t="t" r="r" b="b"/>
            <a:pathLst>
              <a:path w="104775" h="6985">
                <a:moveTo>
                  <a:pt x="104502" y="6642"/>
                </a:moveTo>
                <a:lnTo>
                  <a:pt x="77227" y="6654"/>
                </a:lnTo>
                <a:lnTo>
                  <a:pt x="50412" y="5531"/>
                </a:lnTo>
                <a:lnTo>
                  <a:pt x="24516" y="330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2114" y="4391033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45721" y="0"/>
                </a:moveTo>
                <a:lnTo>
                  <a:pt x="34596" y="1103"/>
                </a:lnTo>
                <a:lnTo>
                  <a:pt x="23242" y="2002"/>
                </a:lnTo>
                <a:lnTo>
                  <a:pt x="11698" y="2695"/>
                </a:lnTo>
                <a:lnTo>
                  <a:pt x="0" y="317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4268" y="4411460"/>
            <a:ext cx="27940" cy="14604"/>
          </a:xfrm>
          <a:custGeom>
            <a:avLst/>
            <a:gdLst/>
            <a:ahLst/>
            <a:cxnLst/>
            <a:rect l="l" t="t" r="r" b="b"/>
            <a:pathLst>
              <a:path w="27940" h="14604">
                <a:moveTo>
                  <a:pt x="27549" y="14501"/>
                </a:moveTo>
                <a:lnTo>
                  <a:pt x="19615" y="11032"/>
                </a:lnTo>
                <a:lnTo>
                  <a:pt x="12369" y="7453"/>
                </a:lnTo>
                <a:lnTo>
                  <a:pt x="5826" y="377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0270" y="4389799"/>
            <a:ext cx="11430" cy="16510"/>
          </a:xfrm>
          <a:custGeom>
            <a:avLst/>
            <a:gdLst/>
            <a:ahLst/>
            <a:cxnLst/>
            <a:rect l="l" t="t" r="r" b="b"/>
            <a:pathLst>
              <a:path w="11429" h="16510">
                <a:moveTo>
                  <a:pt x="10999" y="0"/>
                </a:moveTo>
                <a:lnTo>
                  <a:pt x="9376" y="5396"/>
                </a:lnTo>
                <a:lnTo>
                  <a:pt x="5690" y="10729"/>
                </a:lnTo>
                <a:lnTo>
                  <a:pt x="0" y="1591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0001" y="4291480"/>
            <a:ext cx="134620" cy="59690"/>
          </a:xfrm>
          <a:custGeom>
            <a:avLst/>
            <a:gdLst/>
            <a:ahLst/>
            <a:cxnLst/>
            <a:rect l="l" t="t" r="r" b="b"/>
            <a:pathLst>
              <a:path w="134620" h="59689">
                <a:moveTo>
                  <a:pt x="0" y="0"/>
                </a:moveTo>
                <a:lnTo>
                  <a:pt x="55947" y="10407"/>
                </a:lnTo>
                <a:lnTo>
                  <a:pt x="98353" y="24409"/>
                </a:lnTo>
                <a:lnTo>
                  <a:pt x="125116" y="41074"/>
                </a:lnTo>
                <a:lnTo>
                  <a:pt x="134135" y="5947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6655" y="4228140"/>
            <a:ext cx="60325" cy="22860"/>
          </a:xfrm>
          <a:custGeom>
            <a:avLst/>
            <a:gdLst/>
            <a:ahLst/>
            <a:cxnLst/>
            <a:rect l="l" t="t" r="r" b="b"/>
            <a:pathLst>
              <a:path w="60325" h="22860">
                <a:moveTo>
                  <a:pt x="59727" y="0"/>
                </a:moveTo>
                <a:lnTo>
                  <a:pt x="48386" y="6261"/>
                </a:lnTo>
                <a:lnTo>
                  <a:pt x="34551" y="12102"/>
                </a:lnTo>
                <a:lnTo>
                  <a:pt x="18372" y="17467"/>
                </a:lnTo>
                <a:lnTo>
                  <a:pt x="0" y="2229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3064" y="4145397"/>
            <a:ext cx="3810" cy="10795"/>
          </a:xfrm>
          <a:custGeom>
            <a:avLst/>
            <a:gdLst/>
            <a:ahLst/>
            <a:cxnLst/>
            <a:rect l="l" t="t" r="r" b="b"/>
            <a:pathLst>
              <a:path w="3809" h="10795">
                <a:moveTo>
                  <a:pt x="0" y="0"/>
                </a:moveTo>
                <a:lnTo>
                  <a:pt x="2281" y="3474"/>
                </a:lnTo>
                <a:lnTo>
                  <a:pt x="3337" y="7001"/>
                </a:lnTo>
                <a:lnTo>
                  <a:pt x="3153" y="10531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61626" y="4119681"/>
            <a:ext cx="31115" cy="13970"/>
          </a:xfrm>
          <a:custGeom>
            <a:avLst/>
            <a:gdLst/>
            <a:ahLst/>
            <a:cxnLst/>
            <a:rect l="l" t="t" r="r" b="b"/>
            <a:pathLst>
              <a:path w="31115" h="13970">
                <a:moveTo>
                  <a:pt x="0" y="13430"/>
                </a:moveTo>
                <a:lnTo>
                  <a:pt x="6304" y="9851"/>
                </a:lnTo>
                <a:lnTo>
                  <a:pt x="13525" y="6411"/>
                </a:lnTo>
                <a:lnTo>
                  <a:pt x="21633" y="3123"/>
                </a:lnTo>
                <a:lnTo>
                  <a:pt x="30596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75442" y="4127930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40" h="12064">
                <a:moveTo>
                  <a:pt x="0" y="11583"/>
                </a:moveTo>
                <a:lnTo>
                  <a:pt x="3175" y="7568"/>
                </a:lnTo>
                <a:lnTo>
                  <a:pt x="8152" y="3677"/>
                </a:lnTo>
                <a:lnTo>
                  <a:pt x="14819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9589" y="4143447"/>
            <a:ext cx="53975" cy="11430"/>
          </a:xfrm>
          <a:custGeom>
            <a:avLst/>
            <a:gdLst/>
            <a:ahLst/>
            <a:cxnLst/>
            <a:rect l="l" t="t" r="r" b="b"/>
            <a:pathLst>
              <a:path w="53975" h="11429">
                <a:moveTo>
                  <a:pt x="0" y="0"/>
                </a:moveTo>
                <a:lnTo>
                  <a:pt x="14318" y="2469"/>
                </a:lnTo>
                <a:lnTo>
                  <a:pt x="28053" y="5171"/>
                </a:lnTo>
                <a:lnTo>
                  <a:pt x="41168" y="8096"/>
                </a:lnTo>
                <a:lnTo>
                  <a:pt x="53625" y="11237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2924" y="4219942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9358" y="11823"/>
                </a:moveTo>
                <a:lnTo>
                  <a:pt x="5109" y="7956"/>
                </a:lnTo>
                <a:lnTo>
                  <a:pt x="1980" y="4002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58166" y="4180413"/>
            <a:ext cx="66929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Helvetica Neue"/>
                <a:cs typeface="Helvetica Neue"/>
              </a:rPr>
              <a:t>comment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61262" y="1695795"/>
            <a:ext cx="2847108" cy="6151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2862" y="1729047"/>
            <a:ext cx="939338" cy="5112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6045" y="1725927"/>
            <a:ext cx="1780871" cy="503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13421" y="2212077"/>
            <a:ext cx="28003" cy="28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35707" y="2152354"/>
            <a:ext cx="56005" cy="560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5741" y="2088855"/>
            <a:ext cx="84009" cy="840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6045" y="1725927"/>
            <a:ext cx="1781175" cy="504190"/>
          </a:xfrm>
          <a:custGeom>
            <a:avLst/>
            <a:gdLst/>
            <a:ahLst/>
            <a:cxnLst/>
            <a:rect l="l" t="t" r="r" b="b"/>
            <a:pathLst>
              <a:path w="1781175" h="504189">
                <a:moveTo>
                  <a:pt x="160898" y="165655"/>
                </a:moveTo>
                <a:lnTo>
                  <a:pt x="172443" y="117460"/>
                </a:lnTo>
                <a:lnTo>
                  <a:pt x="234993" y="77334"/>
                </a:lnTo>
                <a:lnTo>
                  <a:pt x="281815" y="62108"/>
                </a:lnTo>
                <a:lnTo>
                  <a:pt x="337094" y="51073"/>
                </a:lnTo>
                <a:lnTo>
                  <a:pt x="399398" y="44953"/>
                </a:lnTo>
                <a:lnTo>
                  <a:pt x="445769" y="44028"/>
                </a:lnTo>
                <a:lnTo>
                  <a:pt x="491584" y="46056"/>
                </a:lnTo>
                <a:lnTo>
                  <a:pt x="535902" y="50966"/>
                </a:lnTo>
                <a:lnTo>
                  <a:pt x="577781" y="58684"/>
                </a:lnTo>
                <a:lnTo>
                  <a:pt x="612159" y="40198"/>
                </a:lnTo>
                <a:lnTo>
                  <a:pt x="656400" y="26320"/>
                </a:lnTo>
                <a:lnTo>
                  <a:pt x="707670" y="17384"/>
                </a:lnTo>
                <a:lnTo>
                  <a:pt x="763132" y="13726"/>
                </a:lnTo>
                <a:lnTo>
                  <a:pt x="819951" y="15679"/>
                </a:lnTo>
                <a:lnTo>
                  <a:pt x="875290" y="23578"/>
                </a:lnTo>
                <a:lnTo>
                  <a:pt x="914680" y="33890"/>
                </a:lnTo>
                <a:lnTo>
                  <a:pt x="926419" y="38032"/>
                </a:lnTo>
                <a:lnTo>
                  <a:pt x="960041" y="19991"/>
                </a:lnTo>
                <a:lnTo>
                  <a:pt x="1004982" y="7348"/>
                </a:lnTo>
                <a:lnTo>
                  <a:pt x="1057264" y="614"/>
                </a:lnTo>
                <a:lnTo>
                  <a:pt x="1112910" y="302"/>
                </a:lnTo>
                <a:lnTo>
                  <a:pt x="1167940" y="6924"/>
                </a:lnTo>
                <a:lnTo>
                  <a:pt x="1185799" y="10862"/>
                </a:lnTo>
                <a:lnTo>
                  <a:pt x="1202323" y="15542"/>
                </a:lnTo>
                <a:lnTo>
                  <a:pt x="1217359" y="20916"/>
                </a:lnTo>
                <a:lnTo>
                  <a:pt x="1230750" y="26934"/>
                </a:lnTo>
                <a:lnTo>
                  <a:pt x="1270653" y="13106"/>
                </a:lnTo>
                <a:lnTo>
                  <a:pt x="1317011" y="4100"/>
                </a:lnTo>
                <a:lnTo>
                  <a:pt x="1367133" y="0"/>
                </a:lnTo>
                <a:lnTo>
                  <a:pt x="1418327" y="891"/>
                </a:lnTo>
                <a:lnTo>
                  <a:pt x="1467901" y="6859"/>
                </a:lnTo>
                <a:lnTo>
                  <a:pt x="1513162" y="17989"/>
                </a:lnTo>
                <a:lnTo>
                  <a:pt x="1557195" y="38257"/>
                </a:lnTo>
                <a:lnTo>
                  <a:pt x="1580801" y="63047"/>
                </a:lnTo>
                <a:lnTo>
                  <a:pt x="1644952" y="74268"/>
                </a:lnTo>
                <a:lnTo>
                  <a:pt x="1695020" y="92012"/>
                </a:lnTo>
                <a:lnTo>
                  <a:pt x="1728460" y="114563"/>
                </a:lnTo>
                <a:lnTo>
                  <a:pt x="1742729" y="140205"/>
                </a:lnTo>
                <a:lnTo>
                  <a:pt x="1735281" y="167222"/>
                </a:lnTo>
                <a:lnTo>
                  <a:pt x="1732598" y="171024"/>
                </a:lnTo>
                <a:lnTo>
                  <a:pt x="1729231" y="174749"/>
                </a:lnTo>
                <a:lnTo>
                  <a:pt x="1725204" y="178370"/>
                </a:lnTo>
                <a:lnTo>
                  <a:pt x="1762546" y="203392"/>
                </a:lnTo>
                <a:lnTo>
                  <a:pt x="1780870" y="230378"/>
                </a:lnTo>
                <a:lnTo>
                  <a:pt x="1780667" y="257892"/>
                </a:lnTo>
                <a:lnTo>
                  <a:pt x="1762426" y="284494"/>
                </a:lnTo>
                <a:lnTo>
                  <a:pt x="1726638" y="308749"/>
                </a:lnTo>
                <a:lnTo>
                  <a:pt x="1673792" y="329216"/>
                </a:lnTo>
                <a:lnTo>
                  <a:pt x="1611996" y="343048"/>
                </a:lnTo>
                <a:lnTo>
                  <a:pt x="1543105" y="350394"/>
                </a:lnTo>
                <a:lnTo>
                  <a:pt x="1534072" y="374769"/>
                </a:lnTo>
                <a:lnTo>
                  <a:pt x="1471853" y="415083"/>
                </a:lnTo>
                <a:lnTo>
                  <a:pt x="1423254" y="429286"/>
                </a:lnTo>
                <a:lnTo>
                  <a:pt x="1366052" y="438364"/>
                </a:lnTo>
                <a:lnTo>
                  <a:pt x="1302541" y="441447"/>
                </a:lnTo>
                <a:lnTo>
                  <a:pt x="1269768" y="440475"/>
                </a:lnTo>
                <a:lnTo>
                  <a:pt x="1237801" y="437797"/>
                </a:lnTo>
                <a:lnTo>
                  <a:pt x="1207086" y="433462"/>
                </a:lnTo>
                <a:lnTo>
                  <a:pt x="1178071" y="427522"/>
                </a:lnTo>
                <a:lnTo>
                  <a:pt x="1152522" y="450294"/>
                </a:lnTo>
                <a:lnTo>
                  <a:pt x="1115476" y="469611"/>
                </a:lnTo>
                <a:lnTo>
                  <a:pt x="1069017" y="485040"/>
                </a:lnTo>
                <a:lnTo>
                  <a:pt x="1015230" y="496151"/>
                </a:lnTo>
                <a:lnTo>
                  <a:pt x="956201" y="502514"/>
                </a:lnTo>
                <a:lnTo>
                  <a:pt x="894013" y="503697"/>
                </a:lnTo>
                <a:lnTo>
                  <a:pt x="830753" y="499271"/>
                </a:lnTo>
                <a:lnTo>
                  <a:pt x="786188" y="492395"/>
                </a:lnTo>
                <a:lnTo>
                  <a:pt x="745623" y="482749"/>
                </a:lnTo>
                <a:lnTo>
                  <a:pt x="709910" y="470575"/>
                </a:lnTo>
                <a:lnTo>
                  <a:pt x="679900" y="456119"/>
                </a:lnTo>
                <a:lnTo>
                  <a:pt x="628191" y="465812"/>
                </a:lnTo>
                <a:lnTo>
                  <a:pt x="574389" y="471637"/>
                </a:lnTo>
                <a:lnTo>
                  <a:pt x="519728" y="473712"/>
                </a:lnTo>
                <a:lnTo>
                  <a:pt x="465443" y="472156"/>
                </a:lnTo>
                <a:lnTo>
                  <a:pt x="412767" y="467087"/>
                </a:lnTo>
                <a:lnTo>
                  <a:pt x="362936" y="458625"/>
                </a:lnTo>
                <a:lnTo>
                  <a:pt x="317184" y="446888"/>
                </a:lnTo>
                <a:lnTo>
                  <a:pt x="276744" y="431995"/>
                </a:lnTo>
                <a:lnTo>
                  <a:pt x="242852" y="414064"/>
                </a:lnTo>
                <a:lnTo>
                  <a:pt x="239486" y="411849"/>
                </a:lnTo>
                <a:lnTo>
                  <a:pt x="181952" y="410897"/>
                </a:lnTo>
                <a:lnTo>
                  <a:pt x="129936" y="403371"/>
                </a:lnTo>
                <a:lnTo>
                  <a:pt x="86726" y="390267"/>
                </a:lnTo>
                <a:lnTo>
                  <a:pt x="39875" y="351318"/>
                </a:lnTo>
                <a:lnTo>
                  <a:pt x="39577" y="336257"/>
                </a:lnTo>
                <a:lnTo>
                  <a:pt x="47653" y="321694"/>
                </a:lnTo>
                <a:lnTo>
                  <a:pt x="63671" y="308134"/>
                </a:lnTo>
                <a:lnTo>
                  <a:pt x="87199" y="296082"/>
                </a:lnTo>
                <a:lnTo>
                  <a:pt x="34109" y="277734"/>
                </a:lnTo>
                <a:lnTo>
                  <a:pt x="4355" y="253764"/>
                </a:lnTo>
                <a:lnTo>
                  <a:pt x="0" y="227225"/>
                </a:lnTo>
                <a:lnTo>
                  <a:pt x="23103" y="201171"/>
                </a:lnTo>
                <a:lnTo>
                  <a:pt x="48586" y="188140"/>
                </a:lnTo>
                <a:lnTo>
                  <a:pt x="80769" y="177896"/>
                </a:lnTo>
                <a:lnTo>
                  <a:pt x="118192" y="170803"/>
                </a:lnTo>
                <a:lnTo>
                  <a:pt x="159397" y="167225"/>
                </a:lnTo>
                <a:lnTo>
                  <a:pt x="160898" y="165655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13421" y="221207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04" y="14002"/>
                </a:moveTo>
                <a:lnTo>
                  <a:pt x="28004" y="21735"/>
                </a:lnTo>
                <a:lnTo>
                  <a:pt x="21735" y="28004"/>
                </a:lnTo>
                <a:lnTo>
                  <a:pt x="14001" y="28004"/>
                </a:lnTo>
                <a:lnTo>
                  <a:pt x="6268" y="28004"/>
                </a:lnTo>
                <a:lnTo>
                  <a:pt x="0" y="21735"/>
                </a:lnTo>
                <a:lnTo>
                  <a:pt x="0" y="14002"/>
                </a:lnTo>
                <a:lnTo>
                  <a:pt x="0" y="6268"/>
                </a:lnTo>
                <a:lnTo>
                  <a:pt x="6268" y="0"/>
                </a:lnTo>
                <a:lnTo>
                  <a:pt x="14001" y="0"/>
                </a:lnTo>
                <a:lnTo>
                  <a:pt x="21735" y="0"/>
                </a:lnTo>
                <a:lnTo>
                  <a:pt x="28004" y="6268"/>
                </a:lnTo>
                <a:lnTo>
                  <a:pt x="28004" y="14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35708" y="215235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5" y="28002"/>
                </a:moveTo>
                <a:lnTo>
                  <a:pt x="53805" y="38902"/>
                </a:lnTo>
                <a:lnTo>
                  <a:pt x="47804" y="47804"/>
                </a:lnTo>
                <a:lnTo>
                  <a:pt x="38902" y="53805"/>
                </a:lnTo>
                <a:lnTo>
                  <a:pt x="28002" y="56005"/>
                </a:lnTo>
                <a:lnTo>
                  <a:pt x="17102" y="53805"/>
                </a:lnTo>
                <a:lnTo>
                  <a:pt x="8201" y="47804"/>
                </a:lnTo>
                <a:lnTo>
                  <a:pt x="2200" y="38902"/>
                </a:lnTo>
                <a:lnTo>
                  <a:pt x="0" y="28002"/>
                </a:lnTo>
                <a:lnTo>
                  <a:pt x="2200" y="17102"/>
                </a:lnTo>
                <a:lnTo>
                  <a:pt x="8201" y="8201"/>
                </a:lnTo>
                <a:lnTo>
                  <a:pt x="17102" y="2200"/>
                </a:lnTo>
                <a:lnTo>
                  <a:pt x="28002" y="0"/>
                </a:lnTo>
                <a:lnTo>
                  <a:pt x="38902" y="2200"/>
                </a:lnTo>
                <a:lnTo>
                  <a:pt x="47804" y="8201"/>
                </a:lnTo>
                <a:lnTo>
                  <a:pt x="53805" y="17102"/>
                </a:lnTo>
                <a:lnTo>
                  <a:pt x="56005" y="28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5740" y="208885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4009" y="42005"/>
                </a:moveTo>
                <a:lnTo>
                  <a:pt x="80709" y="58355"/>
                </a:lnTo>
                <a:lnTo>
                  <a:pt x="71707" y="71707"/>
                </a:lnTo>
                <a:lnTo>
                  <a:pt x="58355" y="80709"/>
                </a:lnTo>
                <a:lnTo>
                  <a:pt x="42005" y="84009"/>
                </a:lnTo>
                <a:lnTo>
                  <a:pt x="25654" y="80709"/>
                </a:lnTo>
                <a:lnTo>
                  <a:pt x="12302" y="71707"/>
                </a:lnTo>
                <a:lnTo>
                  <a:pt x="3300" y="58355"/>
                </a:lnTo>
                <a:lnTo>
                  <a:pt x="0" y="42005"/>
                </a:lnTo>
                <a:lnTo>
                  <a:pt x="3300" y="25654"/>
                </a:lnTo>
                <a:lnTo>
                  <a:pt x="12302" y="12302"/>
                </a:lnTo>
                <a:lnTo>
                  <a:pt x="25654" y="3300"/>
                </a:lnTo>
                <a:lnTo>
                  <a:pt x="42005" y="0"/>
                </a:lnTo>
                <a:lnTo>
                  <a:pt x="58355" y="3300"/>
                </a:lnTo>
                <a:lnTo>
                  <a:pt x="71707" y="12302"/>
                </a:lnTo>
                <a:lnTo>
                  <a:pt x="80709" y="25654"/>
                </a:lnTo>
                <a:lnTo>
                  <a:pt x="84009" y="42005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65156" y="2020047"/>
            <a:ext cx="104775" cy="9525"/>
          </a:xfrm>
          <a:custGeom>
            <a:avLst/>
            <a:gdLst/>
            <a:ahLst/>
            <a:cxnLst/>
            <a:rect l="l" t="t" r="r" b="b"/>
            <a:pathLst>
              <a:path w="104775" h="9525">
                <a:moveTo>
                  <a:pt x="104502" y="9299"/>
                </a:moveTo>
                <a:lnTo>
                  <a:pt x="77227" y="9316"/>
                </a:lnTo>
                <a:lnTo>
                  <a:pt x="50412" y="7744"/>
                </a:lnTo>
                <a:lnTo>
                  <a:pt x="24516" y="4625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6141" y="2131113"/>
            <a:ext cx="45720" cy="4445"/>
          </a:xfrm>
          <a:custGeom>
            <a:avLst/>
            <a:gdLst/>
            <a:ahLst/>
            <a:cxnLst/>
            <a:rect l="l" t="t" r="r" b="b"/>
            <a:pathLst>
              <a:path w="45720" h="4444">
                <a:moveTo>
                  <a:pt x="45721" y="0"/>
                </a:moveTo>
                <a:lnTo>
                  <a:pt x="34596" y="1544"/>
                </a:lnTo>
                <a:lnTo>
                  <a:pt x="23242" y="2803"/>
                </a:lnTo>
                <a:lnTo>
                  <a:pt x="11698" y="3773"/>
                </a:lnTo>
                <a:lnTo>
                  <a:pt x="0" y="445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28295" y="2159712"/>
            <a:ext cx="27940" cy="20320"/>
          </a:xfrm>
          <a:custGeom>
            <a:avLst/>
            <a:gdLst/>
            <a:ahLst/>
            <a:cxnLst/>
            <a:rect l="l" t="t" r="r" b="b"/>
            <a:pathLst>
              <a:path w="27939" h="20319">
                <a:moveTo>
                  <a:pt x="27549" y="20302"/>
                </a:moveTo>
                <a:lnTo>
                  <a:pt x="19615" y="15445"/>
                </a:lnTo>
                <a:lnTo>
                  <a:pt x="12369" y="10435"/>
                </a:lnTo>
                <a:lnTo>
                  <a:pt x="5825" y="528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54296" y="2129387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11000" y="0"/>
                </a:moveTo>
                <a:lnTo>
                  <a:pt x="9378" y="7554"/>
                </a:lnTo>
                <a:lnTo>
                  <a:pt x="5690" y="15021"/>
                </a:lnTo>
                <a:lnTo>
                  <a:pt x="0" y="22277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4028" y="1991740"/>
            <a:ext cx="134620" cy="83820"/>
          </a:xfrm>
          <a:custGeom>
            <a:avLst/>
            <a:gdLst/>
            <a:ahLst/>
            <a:cxnLst/>
            <a:rect l="l" t="t" r="r" b="b"/>
            <a:pathLst>
              <a:path w="134620" h="83819">
                <a:moveTo>
                  <a:pt x="0" y="0"/>
                </a:moveTo>
                <a:lnTo>
                  <a:pt x="55947" y="14570"/>
                </a:lnTo>
                <a:lnTo>
                  <a:pt x="98353" y="34172"/>
                </a:lnTo>
                <a:lnTo>
                  <a:pt x="125116" y="57503"/>
                </a:lnTo>
                <a:lnTo>
                  <a:pt x="134135" y="83258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40682" y="1903064"/>
            <a:ext cx="60325" cy="31750"/>
          </a:xfrm>
          <a:custGeom>
            <a:avLst/>
            <a:gdLst/>
            <a:ahLst/>
            <a:cxnLst/>
            <a:rect l="l" t="t" r="r" b="b"/>
            <a:pathLst>
              <a:path w="60325" h="31750">
                <a:moveTo>
                  <a:pt x="59727" y="0"/>
                </a:moveTo>
                <a:lnTo>
                  <a:pt x="48386" y="8766"/>
                </a:lnTo>
                <a:lnTo>
                  <a:pt x="34551" y="16944"/>
                </a:lnTo>
                <a:lnTo>
                  <a:pt x="18372" y="24454"/>
                </a:lnTo>
                <a:lnTo>
                  <a:pt x="0" y="3121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7091" y="1787224"/>
            <a:ext cx="3810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0" y="0"/>
                </a:moveTo>
                <a:lnTo>
                  <a:pt x="2281" y="4864"/>
                </a:lnTo>
                <a:lnTo>
                  <a:pt x="3337" y="9802"/>
                </a:lnTo>
                <a:lnTo>
                  <a:pt x="3153" y="14744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75651" y="1751223"/>
            <a:ext cx="31115" cy="19050"/>
          </a:xfrm>
          <a:custGeom>
            <a:avLst/>
            <a:gdLst/>
            <a:ahLst/>
            <a:cxnLst/>
            <a:rect l="l" t="t" r="r" b="b"/>
            <a:pathLst>
              <a:path w="31114" h="19050">
                <a:moveTo>
                  <a:pt x="0" y="18803"/>
                </a:moveTo>
                <a:lnTo>
                  <a:pt x="6304" y="13792"/>
                </a:lnTo>
                <a:lnTo>
                  <a:pt x="13526" y="8976"/>
                </a:lnTo>
                <a:lnTo>
                  <a:pt x="21634" y="4372"/>
                </a:lnTo>
                <a:lnTo>
                  <a:pt x="30597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89469" y="1762770"/>
            <a:ext cx="15240" cy="16510"/>
          </a:xfrm>
          <a:custGeom>
            <a:avLst/>
            <a:gdLst/>
            <a:ahLst/>
            <a:cxnLst/>
            <a:rect l="l" t="t" r="r" b="b"/>
            <a:pathLst>
              <a:path w="15239" h="16510">
                <a:moveTo>
                  <a:pt x="0" y="16216"/>
                </a:moveTo>
                <a:lnTo>
                  <a:pt x="3174" y="10595"/>
                </a:lnTo>
                <a:lnTo>
                  <a:pt x="8152" y="5147"/>
                </a:lnTo>
                <a:lnTo>
                  <a:pt x="14819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53615" y="1784494"/>
            <a:ext cx="53975" cy="15875"/>
          </a:xfrm>
          <a:custGeom>
            <a:avLst/>
            <a:gdLst/>
            <a:ahLst/>
            <a:cxnLst/>
            <a:rect l="l" t="t" r="r" b="b"/>
            <a:pathLst>
              <a:path w="53975" h="15875">
                <a:moveTo>
                  <a:pt x="0" y="0"/>
                </a:moveTo>
                <a:lnTo>
                  <a:pt x="14318" y="3457"/>
                </a:lnTo>
                <a:lnTo>
                  <a:pt x="28054" y="7239"/>
                </a:lnTo>
                <a:lnTo>
                  <a:pt x="41168" y="11334"/>
                </a:lnTo>
                <a:lnTo>
                  <a:pt x="53625" y="1573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36950" y="1891587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4">
                <a:moveTo>
                  <a:pt x="9358" y="16552"/>
                </a:moveTo>
                <a:lnTo>
                  <a:pt x="5109" y="11138"/>
                </a:lnTo>
                <a:lnTo>
                  <a:pt x="1980" y="560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98891" y="1791542"/>
            <a:ext cx="81597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4615">
              <a:lnSpc>
                <a:spcPts val="1400"/>
              </a:lnSpc>
            </a:pPr>
            <a:r>
              <a:rPr sz="1200" dirty="0">
                <a:latin typeface="Helvetica Neue"/>
                <a:cs typeface="Helvetica Neue"/>
              </a:rPr>
              <a:t>Define a  namespace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04260" y="4842163"/>
            <a:ext cx="3304308" cy="7564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19651" y="4987636"/>
            <a:ext cx="2032462" cy="5112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55599" y="4950054"/>
            <a:ext cx="3204007" cy="5760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3541" y="4870961"/>
            <a:ext cx="32003" cy="320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90577" y="4892935"/>
            <a:ext cx="64008" cy="640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8785" y="4922169"/>
            <a:ext cx="96010" cy="960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5599" y="4950054"/>
            <a:ext cx="3204210" cy="576580"/>
          </a:xfrm>
          <a:custGeom>
            <a:avLst/>
            <a:gdLst/>
            <a:ahLst/>
            <a:cxnLst/>
            <a:rect l="l" t="t" r="r" b="b"/>
            <a:pathLst>
              <a:path w="3204209" h="576579">
                <a:moveTo>
                  <a:pt x="291579" y="189582"/>
                </a:moveTo>
                <a:lnTo>
                  <a:pt x="309222" y="136856"/>
                </a:lnTo>
                <a:lnTo>
                  <a:pt x="368919" y="105864"/>
                </a:lnTo>
                <a:lnTo>
                  <a:pt x="411160" y="92257"/>
                </a:lnTo>
                <a:lnTo>
                  <a:pt x="460781" y="80193"/>
                </a:lnTo>
                <a:lnTo>
                  <a:pt x="517117" y="69885"/>
                </a:lnTo>
                <a:lnTo>
                  <a:pt x="579508" y="61548"/>
                </a:lnTo>
                <a:lnTo>
                  <a:pt x="647290" y="55393"/>
                </a:lnTo>
                <a:lnTo>
                  <a:pt x="719802" y="51636"/>
                </a:lnTo>
                <a:lnTo>
                  <a:pt x="775333" y="50552"/>
                </a:lnTo>
                <a:lnTo>
                  <a:pt x="830673" y="50981"/>
                </a:lnTo>
                <a:lnTo>
                  <a:pt x="885319" y="52897"/>
                </a:lnTo>
                <a:lnTo>
                  <a:pt x="938770" y="56277"/>
                </a:lnTo>
                <a:lnTo>
                  <a:pt x="990526" y="61096"/>
                </a:lnTo>
                <a:lnTo>
                  <a:pt x="1040084" y="67329"/>
                </a:lnTo>
                <a:lnTo>
                  <a:pt x="1071251" y="55176"/>
                </a:lnTo>
                <a:lnTo>
                  <a:pt x="1108375" y="44537"/>
                </a:lnTo>
                <a:lnTo>
                  <a:pt x="1150631" y="35476"/>
                </a:lnTo>
                <a:lnTo>
                  <a:pt x="1197192" y="28054"/>
                </a:lnTo>
                <a:lnTo>
                  <a:pt x="1247231" y="22333"/>
                </a:lnTo>
                <a:lnTo>
                  <a:pt x="1299924" y="18375"/>
                </a:lnTo>
                <a:lnTo>
                  <a:pt x="1354443" y="16243"/>
                </a:lnTo>
                <a:lnTo>
                  <a:pt x="1409962" y="15998"/>
                </a:lnTo>
                <a:lnTo>
                  <a:pt x="1465655" y="17702"/>
                </a:lnTo>
                <a:lnTo>
                  <a:pt x="1520696" y="21418"/>
                </a:lnTo>
                <a:lnTo>
                  <a:pt x="1574257" y="27208"/>
                </a:lnTo>
                <a:lnTo>
                  <a:pt x="1622595" y="34652"/>
                </a:lnTo>
                <a:lnTo>
                  <a:pt x="1666056" y="43727"/>
                </a:lnTo>
                <a:lnTo>
                  <a:pt x="1696660" y="31546"/>
                </a:lnTo>
                <a:lnTo>
                  <a:pt x="1734517" y="21188"/>
                </a:lnTo>
                <a:lnTo>
                  <a:pt x="1778401" y="12754"/>
                </a:lnTo>
                <a:lnTo>
                  <a:pt x="1827088" y="6344"/>
                </a:lnTo>
                <a:lnTo>
                  <a:pt x="1879354" y="2059"/>
                </a:lnTo>
                <a:lnTo>
                  <a:pt x="1933973" y="0"/>
                </a:lnTo>
                <a:lnTo>
                  <a:pt x="1989721" y="265"/>
                </a:lnTo>
                <a:lnTo>
                  <a:pt x="2045374" y="2957"/>
                </a:lnTo>
                <a:lnTo>
                  <a:pt x="2099705" y="8175"/>
                </a:lnTo>
                <a:lnTo>
                  <a:pt x="2161438" y="18024"/>
                </a:lnTo>
                <a:lnTo>
                  <a:pt x="2212479" y="31043"/>
                </a:lnTo>
                <a:lnTo>
                  <a:pt x="2253804" y="20905"/>
                </a:lnTo>
                <a:lnTo>
                  <a:pt x="2299998" y="12737"/>
                </a:lnTo>
                <a:lnTo>
                  <a:pt x="2350016" y="6560"/>
                </a:lnTo>
                <a:lnTo>
                  <a:pt x="2402815" y="2394"/>
                </a:lnTo>
                <a:lnTo>
                  <a:pt x="2457351" y="261"/>
                </a:lnTo>
                <a:lnTo>
                  <a:pt x="2512580" y="181"/>
                </a:lnTo>
                <a:lnTo>
                  <a:pt x="2567458" y="2176"/>
                </a:lnTo>
                <a:lnTo>
                  <a:pt x="2620940" y="6267"/>
                </a:lnTo>
                <a:lnTo>
                  <a:pt x="2671984" y="12475"/>
                </a:lnTo>
                <a:lnTo>
                  <a:pt x="2719544" y="20820"/>
                </a:lnTo>
                <a:lnTo>
                  <a:pt x="2763313" y="31610"/>
                </a:lnTo>
                <a:lnTo>
                  <a:pt x="2824726" y="57650"/>
                </a:lnTo>
                <a:lnTo>
                  <a:pt x="2840989" y="72316"/>
                </a:lnTo>
                <a:lnTo>
                  <a:pt x="2915695" y="79352"/>
                </a:lnTo>
                <a:lnTo>
                  <a:pt x="2981193" y="89587"/>
                </a:lnTo>
                <a:lnTo>
                  <a:pt x="3036368" y="102543"/>
                </a:lnTo>
                <a:lnTo>
                  <a:pt x="3080104" y="117741"/>
                </a:lnTo>
                <a:lnTo>
                  <a:pt x="3128799" y="152946"/>
                </a:lnTo>
                <a:lnTo>
                  <a:pt x="3131527" y="171996"/>
                </a:lnTo>
                <a:lnTo>
                  <a:pt x="3118355" y="191373"/>
                </a:lnTo>
                <a:lnTo>
                  <a:pt x="3113537" y="195718"/>
                </a:lnTo>
                <a:lnTo>
                  <a:pt x="3107492" y="199975"/>
                </a:lnTo>
                <a:lnTo>
                  <a:pt x="3100263" y="204113"/>
                </a:lnTo>
                <a:lnTo>
                  <a:pt x="3144637" y="220909"/>
                </a:lnTo>
                <a:lnTo>
                  <a:pt x="3176592" y="238751"/>
                </a:lnTo>
                <a:lnTo>
                  <a:pt x="3196318" y="257282"/>
                </a:lnTo>
                <a:lnTo>
                  <a:pt x="3204006" y="276148"/>
                </a:lnTo>
                <a:lnTo>
                  <a:pt x="3199844" y="294995"/>
                </a:lnTo>
                <a:lnTo>
                  <a:pt x="3156734" y="331210"/>
                </a:lnTo>
                <a:lnTo>
                  <a:pt x="3118165" y="347867"/>
                </a:lnTo>
                <a:lnTo>
                  <a:pt x="3068508" y="363086"/>
                </a:lnTo>
                <a:lnTo>
                  <a:pt x="3007953" y="376509"/>
                </a:lnTo>
                <a:lnTo>
                  <a:pt x="2965474" y="383683"/>
                </a:lnTo>
                <a:lnTo>
                  <a:pt x="2920396" y="389729"/>
                </a:lnTo>
                <a:lnTo>
                  <a:pt x="2873092" y="394609"/>
                </a:lnTo>
                <a:lnTo>
                  <a:pt x="2823938" y="398283"/>
                </a:lnTo>
                <a:lnTo>
                  <a:pt x="2773307" y="400713"/>
                </a:lnTo>
                <a:lnTo>
                  <a:pt x="2767141" y="417717"/>
                </a:lnTo>
                <a:lnTo>
                  <a:pt x="2723900" y="448827"/>
                </a:lnTo>
                <a:lnTo>
                  <a:pt x="2645374" y="474643"/>
                </a:lnTo>
                <a:lnTo>
                  <a:pt x="2595103" y="485030"/>
                </a:lnTo>
                <a:lnTo>
                  <a:pt x="2538678" y="493451"/>
                </a:lnTo>
                <a:lnTo>
                  <a:pt x="2476990" y="499691"/>
                </a:lnTo>
                <a:lnTo>
                  <a:pt x="2410927" y="503536"/>
                </a:lnTo>
                <a:lnTo>
                  <a:pt x="2341378" y="504773"/>
                </a:lnTo>
                <a:lnTo>
                  <a:pt x="2282535" y="503662"/>
                </a:lnTo>
                <a:lnTo>
                  <a:pt x="2225139" y="500602"/>
                </a:lnTo>
                <a:lnTo>
                  <a:pt x="2169991" y="495648"/>
                </a:lnTo>
                <a:lnTo>
                  <a:pt x="2117894" y="488859"/>
                </a:lnTo>
                <a:lnTo>
                  <a:pt x="2095985" y="503334"/>
                </a:lnTo>
                <a:lnTo>
                  <a:pt x="2033292" y="528969"/>
                </a:lnTo>
                <a:lnTo>
                  <a:pt x="1993677" y="539975"/>
                </a:lnTo>
                <a:lnTo>
                  <a:pt x="1949330" y="549671"/>
                </a:lnTo>
                <a:lnTo>
                  <a:pt x="1900834" y="557980"/>
                </a:lnTo>
                <a:lnTo>
                  <a:pt x="1848773" y="564826"/>
                </a:lnTo>
                <a:lnTo>
                  <a:pt x="1793733" y="570130"/>
                </a:lnTo>
                <a:lnTo>
                  <a:pt x="1736298" y="573818"/>
                </a:lnTo>
                <a:lnTo>
                  <a:pt x="1677051" y="575811"/>
                </a:lnTo>
                <a:lnTo>
                  <a:pt x="1616578" y="576034"/>
                </a:lnTo>
                <a:lnTo>
                  <a:pt x="1555463" y="574408"/>
                </a:lnTo>
                <a:lnTo>
                  <a:pt x="1494290" y="570858"/>
                </a:lnTo>
                <a:lnTo>
                  <a:pt x="1429753" y="564834"/>
                </a:lnTo>
                <a:lnTo>
                  <a:pt x="1369616" y="556747"/>
                </a:lnTo>
                <a:lnTo>
                  <a:pt x="1314661" y="546742"/>
                </a:lnTo>
                <a:lnTo>
                  <a:pt x="1265674" y="534959"/>
                </a:lnTo>
                <a:lnTo>
                  <a:pt x="1223437" y="521541"/>
                </a:lnTo>
                <a:lnTo>
                  <a:pt x="1171806" y="528325"/>
                </a:lnTo>
                <a:lnTo>
                  <a:pt x="1118679" y="533691"/>
                </a:lnTo>
                <a:lnTo>
                  <a:pt x="1064451" y="537663"/>
                </a:lnTo>
                <a:lnTo>
                  <a:pt x="1009516" y="540266"/>
                </a:lnTo>
                <a:lnTo>
                  <a:pt x="954268" y="541523"/>
                </a:lnTo>
                <a:lnTo>
                  <a:pt x="899102" y="541460"/>
                </a:lnTo>
                <a:lnTo>
                  <a:pt x="844412" y="540099"/>
                </a:lnTo>
                <a:lnTo>
                  <a:pt x="790594" y="537466"/>
                </a:lnTo>
                <a:lnTo>
                  <a:pt x="738040" y="533584"/>
                </a:lnTo>
                <a:lnTo>
                  <a:pt x="687146" y="528478"/>
                </a:lnTo>
                <a:lnTo>
                  <a:pt x="638307" y="522171"/>
                </a:lnTo>
                <a:lnTo>
                  <a:pt x="591916" y="514688"/>
                </a:lnTo>
                <a:lnTo>
                  <a:pt x="548367" y="506053"/>
                </a:lnTo>
                <a:lnTo>
                  <a:pt x="508057" y="496291"/>
                </a:lnTo>
                <a:lnTo>
                  <a:pt x="471378" y="485424"/>
                </a:lnTo>
                <a:lnTo>
                  <a:pt x="434660" y="471796"/>
                </a:lnTo>
                <a:lnTo>
                  <a:pt x="432681" y="470947"/>
                </a:lnTo>
                <a:lnTo>
                  <a:pt x="367274" y="471208"/>
                </a:lnTo>
                <a:lnTo>
                  <a:pt x="304872" y="468368"/>
                </a:lnTo>
                <a:lnTo>
                  <a:pt x="246917" y="462704"/>
                </a:lnTo>
                <a:lnTo>
                  <a:pt x="194849" y="454495"/>
                </a:lnTo>
                <a:lnTo>
                  <a:pt x="150111" y="444019"/>
                </a:lnTo>
                <a:lnTo>
                  <a:pt x="88387" y="417377"/>
                </a:lnTo>
                <a:lnTo>
                  <a:pt x="73748" y="384556"/>
                </a:lnTo>
                <a:lnTo>
                  <a:pt x="88249" y="367913"/>
                </a:lnTo>
                <a:lnTo>
                  <a:pt x="117010" y="352416"/>
                </a:lnTo>
                <a:lnTo>
                  <a:pt x="159253" y="338642"/>
                </a:lnTo>
                <a:lnTo>
                  <a:pt x="91232" y="325548"/>
                </a:lnTo>
                <a:lnTo>
                  <a:pt x="41285" y="309082"/>
                </a:lnTo>
                <a:lnTo>
                  <a:pt x="10509" y="290278"/>
                </a:lnTo>
                <a:lnTo>
                  <a:pt x="0" y="270169"/>
                </a:lnTo>
                <a:lnTo>
                  <a:pt x="10854" y="249789"/>
                </a:lnTo>
                <a:lnTo>
                  <a:pt x="44170" y="230172"/>
                </a:lnTo>
                <a:lnTo>
                  <a:pt x="123318" y="207846"/>
                </a:lnTo>
                <a:lnTo>
                  <a:pt x="173603" y="199874"/>
                </a:lnTo>
                <a:lnTo>
                  <a:pt x="229238" y="194313"/>
                </a:lnTo>
                <a:lnTo>
                  <a:pt x="288883" y="191376"/>
                </a:lnTo>
                <a:lnTo>
                  <a:pt x="291579" y="18958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43541" y="487096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4" y="16002"/>
                </a:moveTo>
                <a:lnTo>
                  <a:pt x="32004" y="24839"/>
                </a:lnTo>
                <a:lnTo>
                  <a:pt x="24839" y="32004"/>
                </a:lnTo>
                <a:lnTo>
                  <a:pt x="16002" y="32004"/>
                </a:lnTo>
                <a:lnTo>
                  <a:pt x="7164" y="32004"/>
                </a:lnTo>
                <a:lnTo>
                  <a:pt x="0" y="24839"/>
                </a:lnTo>
                <a:lnTo>
                  <a:pt x="0" y="16002"/>
                </a:lnTo>
                <a:lnTo>
                  <a:pt x="0" y="7164"/>
                </a:lnTo>
                <a:lnTo>
                  <a:pt x="7164" y="0"/>
                </a:lnTo>
                <a:lnTo>
                  <a:pt x="16002" y="0"/>
                </a:lnTo>
                <a:lnTo>
                  <a:pt x="24839" y="0"/>
                </a:lnTo>
                <a:lnTo>
                  <a:pt x="32004" y="7164"/>
                </a:lnTo>
                <a:lnTo>
                  <a:pt x="32004" y="16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90577" y="48929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32004"/>
                </a:moveTo>
                <a:lnTo>
                  <a:pt x="61493" y="44461"/>
                </a:lnTo>
                <a:lnTo>
                  <a:pt x="54634" y="54634"/>
                </a:lnTo>
                <a:lnTo>
                  <a:pt x="44461" y="61492"/>
                </a:lnTo>
                <a:lnTo>
                  <a:pt x="32004" y="64007"/>
                </a:lnTo>
                <a:lnTo>
                  <a:pt x="19546" y="61492"/>
                </a:lnTo>
                <a:lnTo>
                  <a:pt x="9373" y="54634"/>
                </a:lnTo>
                <a:lnTo>
                  <a:pt x="2515" y="44461"/>
                </a:lnTo>
                <a:lnTo>
                  <a:pt x="0" y="32004"/>
                </a:lnTo>
                <a:lnTo>
                  <a:pt x="2515" y="19546"/>
                </a:lnTo>
                <a:lnTo>
                  <a:pt x="9373" y="9373"/>
                </a:lnTo>
                <a:lnTo>
                  <a:pt x="19546" y="2515"/>
                </a:lnTo>
                <a:lnTo>
                  <a:pt x="32004" y="0"/>
                </a:lnTo>
                <a:lnTo>
                  <a:pt x="44461" y="2515"/>
                </a:lnTo>
                <a:lnTo>
                  <a:pt x="54634" y="9373"/>
                </a:lnTo>
                <a:lnTo>
                  <a:pt x="61493" y="19546"/>
                </a:lnTo>
                <a:lnTo>
                  <a:pt x="64008" y="32004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8785" y="49221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10" y="48005"/>
                </a:moveTo>
                <a:lnTo>
                  <a:pt x="92237" y="66690"/>
                </a:lnTo>
                <a:lnTo>
                  <a:pt x="81949" y="81949"/>
                </a:lnTo>
                <a:lnTo>
                  <a:pt x="66690" y="92237"/>
                </a:lnTo>
                <a:lnTo>
                  <a:pt x="48004" y="96009"/>
                </a:lnTo>
                <a:lnTo>
                  <a:pt x="29319" y="92237"/>
                </a:lnTo>
                <a:lnTo>
                  <a:pt x="14060" y="81949"/>
                </a:lnTo>
                <a:lnTo>
                  <a:pt x="3772" y="66690"/>
                </a:lnTo>
                <a:lnTo>
                  <a:pt x="0" y="48005"/>
                </a:lnTo>
                <a:lnTo>
                  <a:pt x="3772" y="29319"/>
                </a:lnTo>
                <a:lnTo>
                  <a:pt x="14060" y="14060"/>
                </a:lnTo>
                <a:lnTo>
                  <a:pt x="29319" y="3772"/>
                </a:lnTo>
                <a:lnTo>
                  <a:pt x="48004" y="0"/>
                </a:lnTo>
                <a:lnTo>
                  <a:pt x="66690" y="3772"/>
                </a:lnTo>
                <a:lnTo>
                  <a:pt x="81949" y="14060"/>
                </a:lnTo>
                <a:lnTo>
                  <a:pt x="92237" y="29319"/>
                </a:lnTo>
                <a:lnTo>
                  <a:pt x="96010" y="48005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18284" y="5286452"/>
            <a:ext cx="187960" cy="10795"/>
          </a:xfrm>
          <a:custGeom>
            <a:avLst/>
            <a:gdLst/>
            <a:ahLst/>
            <a:cxnLst/>
            <a:rect l="l" t="t" r="r" b="b"/>
            <a:pathLst>
              <a:path w="187960" h="10795">
                <a:moveTo>
                  <a:pt x="187632" y="10627"/>
                </a:moveTo>
                <a:lnTo>
                  <a:pt x="138659" y="10647"/>
                </a:lnTo>
                <a:lnTo>
                  <a:pt x="90514" y="8850"/>
                </a:lnTo>
                <a:lnTo>
                  <a:pt x="44019" y="5286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9374" y="5413387"/>
            <a:ext cx="82550" cy="5080"/>
          </a:xfrm>
          <a:custGeom>
            <a:avLst/>
            <a:gdLst/>
            <a:ahLst/>
            <a:cxnLst/>
            <a:rect l="l" t="t" r="r" b="b"/>
            <a:pathLst>
              <a:path w="82550" h="5079">
                <a:moveTo>
                  <a:pt x="82093" y="0"/>
                </a:moveTo>
                <a:lnTo>
                  <a:pt x="62117" y="1764"/>
                </a:lnTo>
                <a:lnTo>
                  <a:pt x="41732" y="3203"/>
                </a:lnTo>
                <a:lnTo>
                  <a:pt x="21003" y="4312"/>
                </a:lnTo>
                <a:lnTo>
                  <a:pt x="0" y="5086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29389" y="5446070"/>
            <a:ext cx="49530" cy="23495"/>
          </a:xfrm>
          <a:custGeom>
            <a:avLst/>
            <a:gdLst/>
            <a:ahLst/>
            <a:cxnLst/>
            <a:rect l="l" t="t" r="r" b="b"/>
            <a:pathLst>
              <a:path w="49529" h="23495">
                <a:moveTo>
                  <a:pt x="49463" y="23202"/>
                </a:moveTo>
                <a:lnTo>
                  <a:pt x="35218" y="17651"/>
                </a:lnTo>
                <a:lnTo>
                  <a:pt x="22208" y="11926"/>
                </a:lnTo>
                <a:lnTo>
                  <a:pt x="10459" y="6038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73815" y="5411413"/>
            <a:ext cx="20320" cy="26034"/>
          </a:xfrm>
          <a:custGeom>
            <a:avLst/>
            <a:gdLst/>
            <a:ahLst/>
            <a:cxnLst/>
            <a:rect l="l" t="t" r="r" b="b"/>
            <a:pathLst>
              <a:path w="20320" h="26035">
                <a:moveTo>
                  <a:pt x="19750" y="0"/>
                </a:moveTo>
                <a:lnTo>
                  <a:pt x="16872" y="6454"/>
                </a:lnTo>
                <a:lnTo>
                  <a:pt x="12614" y="12858"/>
                </a:lnTo>
                <a:lnTo>
                  <a:pt x="6987" y="19197"/>
                </a:lnTo>
                <a:lnTo>
                  <a:pt x="0" y="2545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86295" y="5254102"/>
            <a:ext cx="241300" cy="95250"/>
          </a:xfrm>
          <a:custGeom>
            <a:avLst/>
            <a:gdLst/>
            <a:ahLst/>
            <a:cxnLst/>
            <a:rect l="l" t="t" r="r" b="b"/>
            <a:pathLst>
              <a:path w="241300" h="95250">
                <a:moveTo>
                  <a:pt x="0" y="0"/>
                </a:moveTo>
                <a:lnTo>
                  <a:pt x="69483" y="10388"/>
                </a:lnTo>
                <a:lnTo>
                  <a:pt x="128720" y="23553"/>
                </a:lnTo>
                <a:lnTo>
                  <a:pt x="176592" y="39054"/>
                </a:lnTo>
                <a:lnTo>
                  <a:pt x="211980" y="56449"/>
                </a:lnTo>
                <a:lnTo>
                  <a:pt x="233768" y="75295"/>
                </a:lnTo>
                <a:lnTo>
                  <a:pt x="240837" y="9515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7112" y="5152757"/>
            <a:ext cx="107314" cy="36195"/>
          </a:xfrm>
          <a:custGeom>
            <a:avLst/>
            <a:gdLst/>
            <a:ahLst/>
            <a:cxnLst/>
            <a:rect l="l" t="t" r="r" b="b"/>
            <a:pathLst>
              <a:path w="107315" h="36195">
                <a:moveTo>
                  <a:pt x="107239" y="0"/>
                </a:moveTo>
                <a:lnTo>
                  <a:pt x="86877" y="10018"/>
                </a:lnTo>
                <a:lnTo>
                  <a:pt x="62037" y="19364"/>
                </a:lnTo>
                <a:lnTo>
                  <a:pt x="32988" y="27948"/>
                </a:lnTo>
                <a:lnTo>
                  <a:pt x="0" y="3567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97027" y="5020369"/>
            <a:ext cx="6350" cy="17145"/>
          </a:xfrm>
          <a:custGeom>
            <a:avLst/>
            <a:gdLst/>
            <a:ahLst/>
            <a:cxnLst/>
            <a:rect l="l" t="t" r="r" b="b"/>
            <a:pathLst>
              <a:path w="6350" h="17145">
                <a:moveTo>
                  <a:pt x="0" y="0"/>
                </a:moveTo>
                <a:lnTo>
                  <a:pt x="4095" y="5559"/>
                </a:lnTo>
                <a:lnTo>
                  <a:pt x="5991" y="11202"/>
                </a:lnTo>
                <a:lnTo>
                  <a:pt x="5661" y="1685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12159" y="4979224"/>
            <a:ext cx="55244" cy="21590"/>
          </a:xfrm>
          <a:custGeom>
            <a:avLst/>
            <a:gdLst/>
            <a:ahLst/>
            <a:cxnLst/>
            <a:rect l="l" t="t" r="r" b="b"/>
            <a:pathLst>
              <a:path w="55245" h="21589">
                <a:moveTo>
                  <a:pt x="0" y="21489"/>
                </a:moveTo>
                <a:lnTo>
                  <a:pt x="11319" y="15763"/>
                </a:lnTo>
                <a:lnTo>
                  <a:pt x="24284" y="10258"/>
                </a:lnTo>
                <a:lnTo>
                  <a:pt x="38841" y="4997"/>
                </a:lnTo>
                <a:lnTo>
                  <a:pt x="54935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98322" y="4992422"/>
            <a:ext cx="26670" cy="19050"/>
          </a:xfrm>
          <a:custGeom>
            <a:avLst/>
            <a:gdLst/>
            <a:ahLst/>
            <a:cxnLst/>
            <a:rect l="l" t="t" r="r" b="b"/>
            <a:pathLst>
              <a:path w="26670" h="19050">
                <a:moveTo>
                  <a:pt x="0" y="18533"/>
                </a:moveTo>
                <a:lnTo>
                  <a:pt x="4880" y="13754"/>
                </a:lnTo>
                <a:lnTo>
                  <a:pt x="10954" y="9063"/>
                </a:lnTo>
                <a:lnTo>
                  <a:pt x="18203" y="4474"/>
                </a:lnTo>
                <a:lnTo>
                  <a:pt x="26608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95303" y="5017249"/>
            <a:ext cx="96520" cy="18415"/>
          </a:xfrm>
          <a:custGeom>
            <a:avLst/>
            <a:gdLst/>
            <a:ahLst/>
            <a:cxnLst/>
            <a:rect l="l" t="t" r="r" b="b"/>
            <a:pathLst>
              <a:path w="96520" h="18414">
                <a:moveTo>
                  <a:pt x="0" y="0"/>
                </a:moveTo>
                <a:lnTo>
                  <a:pt x="25708" y="3951"/>
                </a:lnTo>
                <a:lnTo>
                  <a:pt x="50370" y="8273"/>
                </a:lnTo>
                <a:lnTo>
                  <a:pt x="73917" y="12954"/>
                </a:lnTo>
                <a:lnTo>
                  <a:pt x="96282" y="1798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47189" y="5139640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5" h="19050">
                <a:moveTo>
                  <a:pt x="16803" y="18917"/>
                </a:moveTo>
                <a:lnTo>
                  <a:pt x="9174" y="12730"/>
                </a:lnTo>
                <a:lnTo>
                  <a:pt x="3555" y="6404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590506" y="5049978"/>
            <a:ext cx="1913889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ts val="1400"/>
              </a:lnSpc>
            </a:pPr>
            <a:r>
              <a:rPr sz="1200" dirty="0">
                <a:latin typeface="Helvetica Neue"/>
                <a:cs typeface="Helvetica Neue"/>
              </a:rPr>
              <a:t>Static method call; </a:t>
            </a:r>
            <a:r>
              <a:rPr sz="1200" spc="-5" dirty="0">
                <a:latin typeface="Helvetica Neue"/>
                <a:cs typeface="Helvetica Neue"/>
              </a:rPr>
              <a:t>here:  </a:t>
            </a:r>
            <a:r>
              <a:rPr sz="1200" dirty="0">
                <a:latin typeface="Helvetica Neue"/>
                <a:cs typeface="Helvetica Neue"/>
              </a:rPr>
              <a:t>write a string to the</a:t>
            </a:r>
            <a:r>
              <a:rPr sz="1200" spc="-100" dirty="0">
                <a:latin typeface="Helvetica Neue"/>
                <a:cs typeface="Helvetica Neue"/>
              </a:rPr>
              <a:t> </a:t>
            </a:r>
            <a:r>
              <a:rPr sz="1200" dirty="0">
                <a:latin typeface="Helvetica Neue"/>
                <a:cs typeface="Helvetica Neue"/>
              </a:rPr>
              <a:t>console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954385" y="2398222"/>
            <a:ext cx="2252748" cy="5029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73188" y="2456410"/>
            <a:ext cx="943494" cy="33250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69569" y="2428184"/>
            <a:ext cx="1688482" cy="35983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6349" y="2810423"/>
            <a:ext cx="20002" cy="200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99472" y="2766971"/>
            <a:ext cx="40003" cy="400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12332" y="2720268"/>
            <a:ext cx="60006" cy="600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9569" y="2428184"/>
            <a:ext cx="1689100" cy="360045"/>
          </a:xfrm>
          <a:custGeom>
            <a:avLst/>
            <a:gdLst/>
            <a:ahLst/>
            <a:cxnLst/>
            <a:rect l="l" t="t" r="r" b="b"/>
            <a:pathLst>
              <a:path w="1689100" h="360044">
                <a:moveTo>
                  <a:pt x="152370" y="118375"/>
                </a:moveTo>
                <a:lnTo>
                  <a:pt x="170114" y="78661"/>
                </a:lnTo>
                <a:lnTo>
                  <a:pt x="251141" y="47731"/>
                </a:lnTo>
                <a:lnTo>
                  <a:pt x="310004" y="37614"/>
                </a:lnTo>
                <a:lnTo>
                  <a:pt x="378229" y="32159"/>
                </a:lnTo>
                <a:lnTo>
                  <a:pt x="422142" y="31498"/>
                </a:lnTo>
                <a:lnTo>
                  <a:pt x="465528" y="32947"/>
                </a:lnTo>
                <a:lnTo>
                  <a:pt x="507498" y="36454"/>
                </a:lnTo>
                <a:lnTo>
                  <a:pt x="547157" y="41967"/>
                </a:lnTo>
                <a:lnTo>
                  <a:pt x="579713" y="28763"/>
                </a:lnTo>
                <a:lnTo>
                  <a:pt x="621609" y="18850"/>
                </a:lnTo>
                <a:lnTo>
                  <a:pt x="670162" y="12467"/>
                </a:lnTo>
                <a:lnTo>
                  <a:pt x="722684" y="9854"/>
                </a:lnTo>
                <a:lnTo>
                  <a:pt x="776491" y="11249"/>
                </a:lnTo>
                <a:lnTo>
                  <a:pt x="828897" y="16891"/>
                </a:lnTo>
                <a:lnTo>
                  <a:pt x="877315" y="27216"/>
                </a:lnTo>
                <a:lnTo>
                  <a:pt x="909155" y="14329"/>
                </a:lnTo>
                <a:lnTo>
                  <a:pt x="951715" y="5298"/>
                </a:lnTo>
                <a:lnTo>
                  <a:pt x="1001226" y="488"/>
                </a:lnTo>
                <a:lnTo>
                  <a:pt x="1053922" y="265"/>
                </a:lnTo>
                <a:lnTo>
                  <a:pt x="1106036" y="4995"/>
                </a:lnTo>
                <a:lnTo>
                  <a:pt x="1122948" y="7808"/>
                </a:lnTo>
                <a:lnTo>
                  <a:pt x="1138596" y="11151"/>
                </a:lnTo>
                <a:lnTo>
                  <a:pt x="1152835" y="14989"/>
                </a:lnTo>
                <a:lnTo>
                  <a:pt x="1165517" y="19288"/>
                </a:lnTo>
                <a:lnTo>
                  <a:pt x="1211677" y="7847"/>
                </a:lnTo>
                <a:lnTo>
                  <a:pt x="1265907" y="1382"/>
                </a:lnTo>
                <a:lnTo>
                  <a:pt x="1323800" y="0"/>
                </a:lnTo>
                <a:lnTo>
                  <a:pt x="1380953" y="3803"/>
                </a:lnTo>
                <a:lnTo>
                  <a:pt x="1432960" y="12899"/>
                </a:lnTo>
                <a:lnTo>
                  <a:pt x="1474659" y="27376"/>
                </a:lnTo>
                <a:lnTo>
                  <a:pt x="1497014" y="45084"/>
                </a:lnTo>
                <a:lnTo>
                  <a:pt x="1557764" y="53099"/>
                </a:lnTo>
                <a:lnTo>
                  <a:pt x="1605179" y="65773"/>
                </a:lnTo>
                <a:lnTo>
                  <a:pt x="1636846" y="81881"/>
                </a:lnTo>
                <a:lnTo>
                  <a:pt x="1650359" y="100196"/>
                </a:lnTo>
                <a:lnTo>
                  <a:pt x="1643306" y="119494"/>
                </a:lnTo>
                <a:lnTo>
                  <a:pt x="1640765" y="122210"/>
                </a:lnTo>
                <a:lnTo>
                  <a:pt x="1637576" y="124870"/>
                </a:lnTo>
                <a:lnTo>
                  <a:pt x="1633764" y="127457"/>
                </a:lnTo>
                <a:lnTo>
                  <a:pt x="1674023" y="149105"/>
                </a:lnTo>
                <a:lnTo>
                  <a:pt x="1688482" y="172479"/>
                </a:lnTo>
                <a:lnTo>
                  <a:pt x="1677942" y="195803"/>
                </a:lnTo>
                <a:lnTo>
                  <a:pt x="1643207" y="217303"/>
                </a:lnTo>
                <a:lnTo>
                  <a:pt x="1585077" y="235205"/>
                </a:lnTo>
                <a:lnTo>
                  <a:pt x="1526556" y="245085"/>
                </a:lnTo>
                <a:lnTo>
                  <a:pt x="1461317" y="250332"/>
                </a:lnTo>
                <a:lnTo>
                  <a:pt x="1449222" y="271028"/>
                </a:lnTo>
                <a:lnTo>
                  <a:pt x="1416641" y="288951"/>
                </a:lnTo>
                <a:lnTo>
                  <a:pt x="1367325" y="303030"/>
                </a:lnTo>
                <a:lnTo>
                  <a:pt x="1305029" y="312193"/>
                </a:lnTo>
                <a:lnTo>
                  <a:pt x="1233503" y="315369"/>
                </a:lnTo>
                <a:lnTo>
                  <a:pt x="1202467" y="314675"/>
                </a:lnTo>
                <a:lnTo>
                  <a:pt x="1172194" y="312762"/>
                </a:lnTo>
                <a:lnTo>
                  <a:pt x="1143107" y="309666"/>
                </a:lnTo>
                <a:lnTo>
                  <a:pt x="1115630" y="305423"/>
                </a:lnTo>
                <a:lnTo>
                  <a:pt x="1091435" y="321689"/>
                </a:lnTo>
                <a:lnTo>
                  <a:pt x="1012355" y="346507"/>
                </a:lnTo>
                <a:lnTo>
                  <a:pt x="961420" y="354444"/>
                </a:lnTo>
                <a:lnTo>
                  <a:pt x="905519" y="358989"/>
                </a:lnTo>
                <a:lnTo>
                  <a:pt x="846628" y="359834"/>
                </a:lnTo>
                <a:lnTo>
                  <a:pt x="786720" y="356672"/>
                </a:lnTo>
                <a:lnTo>
                  <a:pt x="744518" y="351761"/>
                </a:lnTo>
                <a:lnTo>
                  <a:pt x="706103" y="344871"/>
                </a:lnTo>
                <a:lnTo>
                  <a:pt x="672282" y="336176"/>
                </a:lnTo>
                <a:lnTo>
                  <a:pt x="643863" y="325849"/>
                </a:lnTo>
                <a:lnTo>
                  <a:pt x="588611" y="333443"/>
                </a:lnTo>
                <a:lnTo>
                  <a:pt x="531034" y="337552"/>
                </a:lnTo>
                <a:lnTo>
                  <a:pt x="472798" y="338299"/>
                </a:lnTo>
                <a:lnTo>
                  <a:pt x="415567" y="335803"/>
                </a:lnTo>
                <a:lnTo>
                  <a:pt x="361006" y="330185"/>
                </a:lnTo>
                <a:lnTo>
                  <a:pt x="310778" y="321566"/>
                </a:lnTo>
                <a:lnTo>
                  <a:pt x="266548" y="310068"/>
                </a:lnTo>
                <a:lnTo>
                  <a:pt x="229980" y="295810"/>
                </a:lnTo>
                <a:lnTo>
                  <a:pt x="226792" y="294228"/>
                </a:lnTo>
                <a:lnTo>
                  <a:pt x="159381" y="292616"/>
                </a:lnTo>
                <a:lnTo>
                  <a:pt x="101352" y="283946"/>
                </a:lnTo>
                <a:lnTo>
                  <a:pt x="58785" y="269607"/>
                </a:lnTo>
                <a:lnTo>
                  <a:pt x="37761" y="250992"/>
                </a:lnTo>
                <a:lnTo>
                  <a:pt x="37479" y="240234"/>
                </a:lnTo>
                <a:lnTo>
                  <a:pt x="45127" y="229832"/>
                </a:lnTo>
                <a:lnTo>
                  <a:pt x="60297" y="220146"/>
                </a:lnTo>
                <a:lnTo>
                  <a:pt x="82577" y="211537"/>
                </a:lnTo>
                <a:lnTo>
                  <a:pt x="32301" y="198431"/>
                </a:lnTo>
                <a:lnTo>
                  <a:pt x="4125" y="181310"/>
                </a:lnTo>
                <a:lnTo>
                  <a:pt x="0" y="162354"/>
                </a:lnTo>
                <a:lnTo>
                  <a:pt x="21879" y="143744"/>
                </a:lnTo>
                <a:lnTo>
                  <a:pt x="46011" y="134436"/>
                </a:lnTo>
                <a:lnTo>
                  <a:pt x="76488" y="127119"/>
                </a:lnTo>
                <a:lnTo>
                  <a:pt x="111928" y="122052"/>
                </a:lnTo>
                <a:lnTo>
                  <a:pt x="150949" y="119496"/>
                </a:lnTo>
                <a:lnTo>
                  <a:pt x="152370" y="118375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6348" y="28104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20001" y="10000"/>
                </a:moveTo>
                <a:lnTo>
                  <a:pt x="20001" y="15524"/>
                </a:lnTo>
                <a:lnTo>
                  <a:pt x="15524" y="20001"/>
                </a:lnTo>
                <a:lnTo>
                  <a:pt x="10000" y="20001"/>
                </a:lnTo>
                <a:lnTo>
                  <a:pt x="4477" y="20001"/>
                </a:lnTo>
                <a:lnTo>
                  <a:pt x="0" y="15524"/>
                </a:lnTo>
                <a:lnTo>
                  <a:pt x="0" y="10000"/>
                </a:lnTo>
                <a:lnTo>
                  <a:pt x="0" y="4477"/>
                </a:lnTo>
                <a:lnTo>
                  <a:pt x="4477" y="0"/>
                </a:lnTo>
                <a:lnTo>
                  <a:pt x="10000" y="0"/>
                </a:lnTo>
                <a:lnTo>
                  <a:pt x="15524" y="0"/>
                </a:lnTo>
                <a:lnTo>
                  <a:pt x="20001" y="4477"/>
                </a:lnTo>
                <a:lnTo>
                  <a:pt x="20001" y="10000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99471" y="276697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40003" y="20001"/>
                </a:moveTo>
                <a:lnTo>
                  <a:pt x="38431" y="27787"/>
                </a:lnTo>
                <a:lnTo>
                  <a:pt x="34145" y="34145"/>
                </a:lnTo>
                <a:lnTo>
                  <a:pt x="27787" y="38432"/>
                </a:lnTo>
                <a:lnTo>
                  <a:pt x="20001" y="40004"/>
                </a:lnTo>
                <a:lnTo>
                  <a:pt x="12216" y="38432"/>
                </a:lnTo>
                <a:lnTo>
                  <a:pt x="5858" y="34145"/>
                </a:lnTo>
                <a:lnTo>
                  <a:pt x="1571" y="27787"/>
                </a:lnTo>
                <a:lnTo>
                  <a:pt x="0" y="20001"/>
                </a:lnTo>
                <a:lnTo>
                  <a:pt x="1571" y="12216"/>
                </a:lnTo>
                <a:lnTo>
                  <a:pt x="5858" y="5858"/>
                </a:lnTo>
                <a:lnTo>
                  <a:pt x="12216" y="1571"/>
                </a:lnTo>
                <a:lnTo>
                  <a:pt x="20001" y="0"/>
                </a:lnTo>
                <a:lnTo>
                  <a:pt x="27787" y="1571"/>
                </a:lnTo>
                <a:lnTo>
                  <a:pt x="34145" y="5858"/>
                </a:lnTo>
                <a:lnTo>
                  <a:pt x="38431" y="12216"/>
                </a:lnTo>
                <a:lnTo>
                  <a:pt x="40003" y="20001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2331" y="272026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006" y="30003"/>
                </a:moveTo>
                <a:lnTo>
                  <a:pt x="57648" y="41681"/>
                </a:lnTo>
                <a:lnTo>
                  <a:pt x="51218" y="51218"/>
                </a:lnTo>
                <a:lnTo>
                  <a:pt x="41681" y="57648"/>
                </a:lnTo>
                <a:lnTo>
                  <a:pt x="30003" y="60005"/>
                </a:lnTo>
                <a:lnTo>
                  <a:pt x="18324" y="57648"/>
                </a:lnTo>
                <a:lnTo>
                  <a:pt x="8787" y="51218"/>
                </a:lnTo>
                <a:lnTo>
                  <a:pt x="2357" y="41681"/>
                </a:lnTo>
                <a:lnTo>
                  <a:pt x="0" y="30003"/>
                </a:lnTo>
                <a:lnTo>
                  <a:pt x="2357" y="18324"/>
                </a:lnTo>
                <a:lnTo>
                  <a:pt x="8787" y="8787"/>
                </a:lnTo>
                <a:lnTo>
                  <a:pt x="18324" y="2357"/>
                </a:lnTo>
                <a:lnTo>
                  <a:pt x="30003" y="0"/>
                </a:lnTo>
                <a:lnTo>
                  <a:pt x="41681" y="2357"/>
                </a:lnTo>
                <a:lnTo>
                  <a:pt x="51218" y="8787"/>
                </a:lnTo>
                <a:lnTo>
                  <a:pt x="57648" y="18324"/>
                </a:lnTo>
                <a:lnTo>
                  <a:pt x="60006" y="30003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53957" y="2638319"/>
            <a:ext cx="99060" cy="6985"/>
          </a:xfrm>
          <a:custGeom>
            <a:avLst/>
            <a:gdLst/>
            <a:ahLst/>
            <a:cxnLst/>
            <a:rect l="l" t="t" r="r" b="b"/>
            <a:pathLst>
              <a:path w="99060" h="6985">
                <a:moveTo>
                  <a:pt x="98963" y="6642"/>
                </a:moveTo>
                <a:lnTo>
                  <a:pt x="73133" y="6654"/>
                </a:lnTo>
                <a:lnTo>
                  <a:pt x="47740" y="5531"/>
                </a:lnTo>
                <a:lnTo>
                  <a:pt x="23217" y="330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96938" y="2717653"/>
            <a:ext cx="43815" cy="3175"/>
          </a:xfrm>
          <a:custGeom>
            <a:avLst/>
            <a:gdLst/>
            <a:ahLst/>
            <a:cxnLst/>
            <a:rect l="l" t="t" r="r" b="b"/>
            <a:pathLst>
              <a:path w="43814" h="3175">
                <a:moveTo>
                  <a:pt x="43298" y="0"/>
                </a:moveTo>
                <a:lnTo>
                  <a:pt x="32762" y="1102"/>
                </a:lnTo>
                <a:lnTo>
                  <a:pt x="22010" y="2002"/>
                </a:lnTo>
                <a:lnTo>
                  <a:pt x="11078" y="2694"/>
                </a:lnTo>
                <a:lnTo>
                  <a:pt x="0" y="3178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87247" y="2738080"/>
            <a:ext cx="26670" cy="14604"/>
          </a:xfrm>
          <a:custGeom>
            <a:avLst/>
            <a:gdLst/>
            <a:ahLst/>
            <a:cxnLst/>
            <a:rect l="l" t="t" r="r" b="b"/>
            <a:pathLst>
              <a:path w="26670" h="14605">
                <a:moveTo>
                  <a:pt x="26089" y="14501"/>
                </a:moveTo>
                <a:lnTo>
                  <a:pt x="18575" y="11032"/>
                </a:lnTo>
                <a:lnTo>
                  <a:pt x="11713" y="7453"/>
                </a:lnTo>
                <a:lnTo>
                  <a:pt x="5517" y="377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85370" y="2716420"/>
            <a:ext cx="10795" cy="16510"/>
          </a:xfrm>
          <a:custGeom>
            <a:avLst/>
            <a:gdLst/>
            <a:ahLst/>
            <a:cxnLst/>
            <a:rect l="l" t="t" r="r" b="b"/>
            <a:pathLst>
              <a:path w="10795" h="16510">
                <a:moveTo>
                  <a:pt x="10416" y="0"/>
                </a:moveTo>
                <a:lnTo>
                  <a:pt x="8880" y="5396"/>
                </a:lnTo>
                <a:lnTo>
                  <a:pt x="5388" y="10729"/>
                </a:lnTo>
                <a:lnTo>
                  <a:pt x="0" y="1591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02925" y="2618100"/>
            <a:ext cx="127635" cy="59690"/>
          </a:xfrm>
          <a:custGeom>
            <a:avLst/>
            <a:gdLst/>
            <a:ahLst/>
            <a:cxnLst/>
            <a:rect l="l" t="t" r="r" b="b"/>
            <a:pathLst>
              <a:path w="127634" h="59689">
                <a:moveTo>
                  <a:pt x="0" y="0"/>
                </a:moveTo>
                <a:lnTo>
                  <a:pt x="52982" y="10407"/>
                </a:lnTo>
                <a:lnTo>
                  <a:pt x="93140" y="24409"/>
                </a:lnTo>
                <a:lnTo>
                  <a:pt x="118485" y="41073"/>
                </a:lnTo>
                <a:lnTo>
                  <a:pt x="127026" y="5946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45975" y="2554760"/>
            <a:ext cx="57150" cy="22860"/>
          </a:xfrm>
          <a:custGeom>
            <a:avLst/>
            <a:gdLst/>
            <a:ahLst/>
            <a:cxnLst/>
            <a:rect l="l" t="t" r="r" b="b"/>
            <a:pathLst>
              <a:path w="57150" h="22860">
                <a:moveTo>
                  <a:pt x="56560" y="0"/>
                </a:moveTo>
                <a:lnTo>
                  <a:pt x="45821" y="6261"/>
                </a:lnTo>
                <a:lnTo>
                  <a:pt x="32720" y="12102"/>
                </a:lnTo>
                <a:lnTo>
                  <a:pt x="17398" y="17467"/>
                </a:lnTo>
                <a:lnTo>
                  <a:pt x="0" y="2229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66814" y="2472017"/>
            <a:ext cx="3175" cy="10795"/>
          </a:xfrm>
          <a:custGeom>
            <a:avLst/>
            <a:gdLst/>
            <a:ahLst/>
            <a:cxnLst/>
            <a:rect l="l" t="t" r="r" b="b"/>
            <a:pathLst>
              <a:path w="3175" h="10794">
                <a:moveTo>
                  <a:pt x="0" y="0"/>
                </a:moveTo>
                <a:lnTo>
                  <a:pt x="2161" y="3474"/>
                </a:lnTo>
                <a:lnTo>
                  <a:pt x="3161" y="7001"/>
                </a:lnTo>
                <a:lnTo>
                  <a:pt x="2985" y="10531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05592" y="2446302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09" h="13969">
                <a:moveTo>
                  <a:pt x="0" y="13431"/>
                </a:moveTo>
                <a:lnTo>
                  <a:pt x="5970" y="9852"/>
                </a:lnTo>
                <a:lnTo>
                  <a:pt x="12809" y="6411"/>
                </a:lnTo>
                <a:lnTo>
                  <a:pt x="20486" y="3123"/>
                </a:lnTo>
                <a:lnTo>
                  <a:pt x="28975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34578" y="2454550"/>
            <a:ext cx="14604" cy="12065"/>
          </a:xfrm>
          <a:custGeom>
            <a:avLst/>
            <a:gdLst/>
            <a:ahLst/>
            <a:cxnLst/>
            <a:rect l="l" t="t" r="r" b="b"/>
            <a:pathLst>
              <a:path w="14604" h="12064">
                <a:moveTo>
                  <a:pt x="0" y="11583"/>
                </a:moveTo>
                <a:lnTo>
                  <a:pt x="3006" y="7567"/>
                </a:lnTo>
                <a:lnTo>
                  <a:pt x="7720" y="3676"/>
                </a:lnTo>
                <a:lnTo>
                  <a:pt x="14034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16526" y="2470067"/>
            <a:ext cx="50800" cy="11430"/>
          </a:xfrm>
          <a:custGeom>
            <a:avLst/>
            <a:gdLst/>
            <a:ahLst/>
            <a:cxnLst/>
            <a:rect l="l" t="t" r="r" b="b"/>
            <a:pathLst>
              <a:path w="50800" h="11430">
                <a:moveTo>
                  <a:pt x="0" y="0"/>
                </a:moveTo>
                <a:lnTo>
                  <a:pt x="13559" y="2469"/>
                </a:lnTo>
                <a:lnTo>
                  <a:pt x="26566" y="5171"/>
                </a:lnTo>
                <a:lnTo>
                  <a:pt x="38986" y="8096"/>
                </a:lnTo>
                <a:lnTo>
                  <a:pt x="50782" y="11237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21945" y="2546562"/>
            <a:ext cx="8890" cy="12065"/>
          </a:xfrm>
          <a:custGeom>
            <a:avLst/>
            <a:gdLst/>
            <a:ahLst/>
            <a:cxnLst/>
            <a:rect l="l" t="t" r="r" b="b"/>
            <a:pathLst>
              <a:path w="8889" h="12064">
                <a:moveTo>
                  <a:pt x="8862" y="11823"/>
                </a:moveTo>
                <a:lnTo>
                  <a:pt x="4838" y="7956"/>
                </a:lnTo>
                <a:lnTo>
                  <a:pt x="1875" y="4002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844246" y="2507034"/>
            <a:ext cx="82486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Helvetica Neue"/>
                <a:cs typeface="Helvetica Neue"/>
              </a:rPr>
              <a:t>Class</a:t>
            </a:r>
            <a:r>
              <a:rPr sz="1200" spc="-100" dirty="0">
                <a:latin typeface="Helvetica Neue"/>
                <a:cs typeface="Helvetica Neue"/>
              </a:rPr>
              <a:t> </a:t>
            </a:r>
            <a:r>
              <a:rPr sz="1200" dirty="0">
                <a:latin typeface="Helvetica Neue"/>
                <a:cs typeface="Helvetica Neue"/>
              </a:rPr>
              <a:t>name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813069" y="2822170"/>
            <a:ext cx="3133897" cy="694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92486" y="2855421"/>
            <a:ext cx="852054" cy="5112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20104" y="2851047"/>
            <a:ext cx="1974297" cy="50368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64187" y="3417693"/>
            <a:ext cx="28003" cy="28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39973" y="3340244"/>
            <a:ext cx="56005" cy="5600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43396" y="3258295"/>
            <a:ext cx="84010" cy="8401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20104" y="2851048"/>
            <a:ext cx="1974850" cy="504190"/>
          </a:xfrm>
          <a:custGeom>
            <a:avLst/>
            <a:gdLst/>
            <a:ahLst/>
            <a:cxnLst/>
            <a:rect l="l" t="t" r="r" b="b"/>
            <a:pathLst>
              <a:path w="1974850" h="504189">
                <a:moveTo>
                  <a:pt x="178374" y="165884"/>
                </a:moveTo>
                <a:lnTo>
                  <a:pt x="191173" y="117689"/>
                </a:lnTo>
                <a:lnTo>
                  <a:pt x="260516" y="77563"/>
                </a:lnTo>
                <a:lnTo>
                  <a:pt x="312424" y="62337"/>
                </a:lnTo>
                <a:lnTo>
                  <a:pt x="373708" y="51301"/>
                </a:lnTo>
                <a:lnTo>
                  <a:pt x="442779" y="45181"/>
                </a:lnTo>
                <a:lnTo>
                  <a:pt x="494185" y="44257"/>
                </a:lnTo>
                <a:lnTo>
                  <a:pt x="544976" y="46285"/>
                </a:lnTo>
                <a:lnTo>
                  <a:pt x="594108" y="51195"/>
                </a:lnTo>
                <a:lnTo>
                  <a:pt x="640535" y="58913"/>
                </a:lnTo>
                <a:lnTo>
                  <a:pt x="672460" y="42794"/>
                </a:lnTo>
                <a:lnTo>
                  <a:pt x="712748" y="30025"/>
                </a:lnTo>
                <a:lnTo>
                  <a:pt x="759421" y="20816"/>
                </a:lnTo>
                <a:lnTo>
                  <a:pt x="810498" y="15380"/>
                </a:lnTo>
                <a:lnTo>
                  <a:pt x="864000" y="13925"/>
                </a:lnTo>
                <a:lnTo>
                  <a:pt x="917947" y="16664"/>
                </a:lnTo>
                <a:lnTo>
                  <a:pt x="970359" y="23807"/>
                </a:lnTo>
                <a:lnTo>
                  <a:pt x="1014027" y="34119"/>
                </a:lnTo>
                <a:lnTo>
                  <a:pt x="1027040" y="38261"/>
                </a:lnTo>
                <a:lnTo>
                  <a:pt x="1057111" y="22866"/>
                </a:lnTo>
                <a:lnTo>
                  <a:pt x="1096407" y="11160"/>
                </a:lnTo>
                <a:lnTo>
                  <a:pt x="1142375" y="3439"/>
                </a:lnTo>
                <a:lnTo>
                  <a:pt x="1192464" y="0"/>
                </a:lnTo>
                <a:lnTo>
                  <a:pt x="1244122" y="1139"/>
                </a:lnTo>
                <a:lnTo>
                  <a:pt x="1294795" y="7153"/>
                </a:lnTo>
                <a:lnTo>
                  <a:pt x="1332911" y="15771"/>
                </a:lnTo>
                <a:lnTo>
                  <a:pt x="1364426" y="27162"/>
                </a:lnTo>
                <a:lnTo>
                  <a:pt x="1408662" y="13335"/>
                </a:lnTo>
                <a:lnTo>
                  <a:pt x="1460056" y="4328"/>
                </a:lnTo>
                <a:lnTo>
                  <a:pt x="1515622" y="228"/>
                </a:lnTo>
                <a:lnTo>
                  <a:pt x="1572376" y="1120"/>
                </a:lnTo>
                <a:lnTo>
                  <a:pt x="1627334" y="7088"/>
                </a:lnTo>
                <a:lnTo>
                  <a:pt x="1677512" y="18218"/>
                </a:lnTo>
                <a:lnTo>
                  <a:pt x="1726327" y="38486"/>
                </a:lnTo>
                <a:lnTo>
                  <a:pt x="1752497" y="63276"/>
                </a:lnTo>
                <a:lnTo>
                  <a:pt x="1823615" y="74497"/>
                </a:lnTo>
                <a:lnTo>
                  <a:pt x="1879122" y="92241"/>
                </a:lnTo>
                <a:lnTo>
                  <a:pt x="1916194" y="114792"/>
                </a:lnTo>
                <a:lnTo>
                  <a:pt x="1932012" y="140434"/>
                </a:lnTo>
                <a:lnTo>
                  <a:pt x="1923756" y="167451"/>
                </a:lnTo>
                <a:lnTo>
                  <a:pt x="1920781" y="171253"/>
                </a:lnTo>
                <a:lnTo>
                  <a:pt x="1917049" y="174978"/>
                </a:lnTo>
                <a:lnTo>
                  <a:pt x="1912585" y="178599"/>
                </a:lnTo>
                <a:lnTo>
                  <a:pt x="1953982" y="203621"/>
                </a:lnTo>
                <a:lnTo>
                  <a:pt x="1974297" y="230607"/>
                </a:lnTo>
                <a:lnTo>
                  <a:pt x="1974071" y="258121"/>
                </a:lnTo>
                <a:lnTo>
                  <a:pt x="1953849" y="284724"/>
                </a:lnTo>
                <a:lnTo>
                  <a:pt x="1914174" y="308978"/>
                </a:lnTo>
                <a:lnTo>
                  <a:pt x="1855589" y="329446"/>
                </a:lnTo>
                <a:lnTo>
                  <a:pt x="1787081" y="343278"/>
                </a:lnTo>
                <a:lnTo>
                  <a:pt x="1710708" y="350624"/>
                </a:lnTo>
                <a:lnTo>
                  <a:pt x="1700693" y="374998"/>
                </a:lnTo>
                <a:lnTo>
                  <a:pt x="1631716" y="415312"/>
                </a:lnTo>
                <a:lnTo>
                  <a:pt x="1577838" y="429516"/>
                </a:lnTo>
                <a:lnTo>
                  <a:pt x="1514424" y="438593"/>
                </a:lnTo>
                <a:lnTo>
                  <a:pt x="1444015" y="441676"/>
                </a:lnTo>
                <a:lnTo>
                  <a:pt x="1407682" y="440704"/>
                </a:lnTo>
                <a:lnTo>
                  <a:pt x="1372243" y="438026"/>
                </a:lnTo>
                <a:lnTo>
                  <a:pt x="1338192" y="433692"/>
                </a:lnTo>
                <a:lnTo>
                  <a:pt x="1306026" y="427751"/>
                </a:lnTo>
                <a:lnTo>
                  <a:pt x="1281986" y="447858"/>
                </a:lnTo>
                <a:lnTo>
                  <a:pt x="1247967" y="465359"/>
                </a:lnTo>
                <a:lnTo>
                  <a:pt x="1205517" y="479966"/>
                </a:lnTo>
                <a:lnTo>
                  <a:pt x="1156183" y="491392"/>
                </a:lnTo>
                <a:lnTo>
                  <a:pt x="1101514" y="499346"/>
                </a:lnTo>
                <a:lnTo>
                  <a:pt x="1043059" y="503542"/>
                </a:lnTo>
                <a:lnTo>
                  <a:pt x="982366" y="503689"/>
                </a:lnTo>
                <a:lnTo>
                  <a:pt x="920984" y="499501"/>
                </a:lnTo>
                <a:lnTo>
                  <a:pt x="871579" y="492625"/>
                </a:lnTo>
                <a:lnTo>
                  <a:pt x="826607" y="482979"/>
                </a:lnTo>
                <a:lnTo>
                  <a:pt x="787015" y="470805"/>
                </a:lnTo>
                <a:lnTo>
                  <a:pt x="753746" y="456348"/>
                </a:lnTo>
                <a:lnTo>
                  <a:pt x="702280" y="465249"/>
                </a:lnTo>
                <a:lnTo>
                  <a:pt x="648824" y="471006"/>
                </a:lnTo>
                <a:lnTo>
                  <a:pt x="594375" y="473706"/>
                </a:lnTo>
                <a:lnTo>
                  <a:pt x="539931" y="473436"/>
                </a:lnTo>
                <a:lnTo>
                  <a:pt x="486489" y="470283"/>
                </a:lnTo>
                <a:lnTo>
                  <a:pt x="435047" y="464332"/>
                </a:lnTo>
                <a:lnTo>
                  <a:pt x="386602" y="455672"/>
                </a:lnTo>
                <a:lnTo>
                  <a:pt x="342153" y="444387"/>
                </a:lnTo>
                <a:lnTo>
                  <a:pt x="302696" y="430566"/>
                </a:lnTo>
                <a:lnTo>
                  <a:pt x="267963" y="413560"/>
                </a:lnTo>
                <a:lnTo>
                  <a:pt x="265497" y="412078"/>
                </a:lnTo>
                <a:lnTo>
                  <a:pt x="201714" y="411126"/>
                </a:lnTo>
                <a:lnTo>
                  <a:pt x="144048" y="403600"/>
                </a:lnTo>
                <a:lnTo>
                  <a:pt x="96145" y="390497"/>
                </a:lnTo>
                <a:lnTo>
                  <a:pt x="61649" y="372814"/>
                </a:lnTo>
                <a:lnTo>
                  <a:pt x="43875" y="336487"/>
                </a:lnTo>
                <a:lnTo>
                  <a:pt x="52829" y="321924"/>
                </a:lnTo>
                <a:lnTo>
                  <a:pt x="70587" y="308364"/>
                </a:lnTo>
                <a:lnTo>
                  <a:pt x="96670" y="296311"/>
                </a:lnTo>
                <a:lnTo>
                  <a:pt x="37814" y="277963"/>
                </a:lnTo>
                <a:lnTo>
                  <a:pt x="4829" y="253993"/>
                </a:lnTo>
                <a:lnTo>
                  <a:pt x="0" y="227454"/>
                </a:lnTo>
                <a:lnTo>
                  <a:pt x="25613" y="201401"/>
                </a:lnTo>
                <a:lnTo>
                  <a:pt x="53863" y="188369"/>
                </a:lnTo>
                <a:lnTo>
                  <a:pt x="89541" y="178126"/>
                </a:lnTo>
                <a:lnTo>
                  <a:pt x="131029" y="171033"/>
                </a:lnTo>
                <a:lnTo>
                  <a:pt x="176710" y="167454"/>
                </a:lnTo>
                <a:lnTo>
                  <a:pt x="178374" y="165884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64187" y="34176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03" y="14001"/>
                </a:moveTo>
                <a:lnTo>
                  <a:pt x="28003" y="21735"/>
                </a:lnTo>
                <a:lnTo>
                  <a:pt x="21734" y="28003"/>
                </a:lnTo>
                <a:lnTo>
                  <a:pt x="14001" y="28003"/>
                </a:lnTo>
                <a:lnTo>
                  <a:pt x="6268" y="28003"/>
                </a:lnTo>
                <a:lnTo>
                  <a:pt x="0" y="21735"/>
                </a:lnTo>
                <a:lnTo>
                  <a:pt x="0" y="14001"/>
                </a:lnTo>
                <a:lnTo>
                  <a:pt x="0" y="6268"/>
                </a:lnTo>
                <a:lnTo>
                  <a:pt x="6268" y="0"/>
                </a:lnTo>
                <a:lnTo>
                  <a:pt x="14001" y="0"/>
                </a:lnTo>
                <a:lnTo>
                  <a:pt x="21734" y="0"/>
                </a:lnTo>
                <a:lnTo>
                  <a:pt x="28003" y="6268"/>
                </a:lnTo>
                <a:lnTo>
                  <a:pt x="28003" y="14001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39973" y="334024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5" y="28002"/>
                </a:moveTo>
                <a:lnTo>
                  <a:pt x="53805" y="38903"/>
                </a:lnTo>
                <a:lnTo>
                  <a:pt x="47804" y="47804"/>
                </a:lnTo>
                <a:lnTo>
                  <a:pt x="38902" y="53805"/>
                </a:lnTo>
                <a:lnTo>
                  <a:pt x="28002" y="56005"/>
                </a:lnTo>
                <a:lnTo>
                  <a:pt x="17103" y="53805"/>
                </a:lnTo>
                <a:lnTo>
                  <a:pt x="8201" y="47804"/>
                </a:lnTo>
                <a:lnTo>
                  <a:pt x="2200" y="38903"/>
                </a:lnTo>
                <a:lnTo>
                  <a:pt x="0" y="28002"/>
                </a:lnTo>
                <a:lnTo>
                  <a:pt x="2200" y="17102"/>
                </a:lnTo>
                <a:lnTo>
                  <a:pt x="8201" y="8201"/>
                </a:lnTo>
                <a:lnTo>
                  <a:pt x="17103" y="2200"/>
                </a:lnTo>
                <a:lnTo>
                  <a:pt x="28002" y="0"/>
                </a:lnTo>
                <a:lnTo>
                  <a:pt x="38902" y="2200"/>
                </a:lnTo>
                <a:lnTo>
                  <a:pt x="47804" y="8201"/>
                </a:lnTo>
                <a:lnTo>
                  <a:pt x="53805" y="17102"/>
                </a:lnTo>
                <a:lnTo>
                  <a:pt x="56005" y="28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43396" y="325829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009" y="42004"/>
                </a:moveTo>
                <a:lnTo>
                  <a:pt x="80709" y="58355"/>
                </a:lnTo>
                <a:lnTo>
                  <a:pt x="71707" y="71707"/>
                </a:lnTo>
                <a:lnTo>
                  <a:pt x="58355" y="80709"/>
                </a:lnTo>
                <a:lnTo>
                  <a:pt x="42004" y="84009"/>
                </a:lnTo>
                <a:lnTo>
                  <a:pt x="25654" y="80709"/>
                </a:lnTo>
                <a:lnTo>
                  <a:pt x="12302" y="71707"/>
                </a:lnTo>
                <a:lnTo>
                  <a:pt x="3300" y="58355"/>
                </a:lnTo>
                <a:lnTo>
                  <a:pt x="0" y="42004"/>
                </a:lnTo>
                <a:lnTo>
                  <a:pt x="3300" y="25654"/>
                </a:lnTo>
                <a:lnTo>
                  <a:pt x="12302" y="12302"/>
                </a:lnTo>
                <a:lnTo>
                  <a:pt x="25654" y="3300"/>
                </a:lnTo>
                <a:lnTo>
                  <a:pt x="42004" y="0"/>
                </a:lnTo>
                <a:lnTo>
                  <a:pt x="58355" y="3300"/>
                </a:lnTo>
                <a:lnTo>
                  <a:pt x="71707" y="12302"/>
                </a:lnTo>
                <a:lnTo>
                  <a:pt x="80709" y="25654"/>
                </a:lnTo>
                <a:lnTo>
                  <a:pt x="84009" y="42004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18894" y="3145396"/>
            <a:ext cx="116205" cy="9525"/>
          </a:xfrm>
          <a:custGeom>
            <a:avLst/>
            <a:gdLst/>
            <a:ahLst/>
            <a:cxnLst/>
            <a:rect l="l" t="t" r="r" b="b"/>
            <a:pathLst>
              <a:path w="116204" h="9525">
                <a:moveTo>
                  <a:pt x="115853" y="9299"/>
                </a:moveTo>
                <a:lnTo>
                  <a:pt x="85615" y="9316"/>
                </a:lnTo>
                <a:lnTo>
                  <a:pt x="55887" y="7744"/>
                </a:lnTo>
                <a:lnTo>
                  <a:pt x="27179" y="4625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86278" y="3256464"/>
            <a:ext cx="50800" cy="4445"/>
          </a:xfrm>
          <a:custGeom>
            <a:avLst/>
            <a:gdLst/>
            <a:ahLst/>
            <a:cxnLst/>
            <a:rect l="l" t="t" r="r" b="b"/>
            <a:pathLst>
              <a:path w="50800" h="4445">
                <a:moveTo>
                  <a:pt x="50687" y="0"/>
                </a:moveTo>
                <a:lnTo>
                  <a:pt x="38353" y="1544"/>
                </a:lnTo>
                <a:lnTo>
                  <a:pt x="25767" y="2803"/>
                </a:lnTo>
                <a:lnTo>
                  <a:pt x="12968" y="3773"/>
                </a:lnTo>
                <a:lnTo>
                  <a:pt x="0" y="445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43196" y="3285062"/>
            <a:ext cx="31115" cy="20320"/>
          </a:xfrm>
          <a:custGeom>
            <a:avLst/>
            <a:gdLst/>
            <a:ahLst/>
            <a:cxnLst/>
            <a:rect l="l" t="t" r="r" b="b"/>
            <a:pathLst>
              <a:path w="31115" h="20320">
                <a:moveTo>
                  <a:pt x="30541" y="20302"/>
                </a:moveTo>
                <a:lnTo>
                  <a:pt x="21745" y="15445"/>
                </a:lnTo>
                <a:lnTo>
                  <a:pt x="13712" y="10435"/>
                </a:lnTo>
                <a:lnTo>
                  <a:pt x="6458" y="528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26330" y="3254737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12193" y="0"/>
                </a:moveTo>
                <a:lnTo>
                  <a:pt x="10396" y="7554"/>
                </a:lnTo>
                <a:lnTo>
                  <a:pt x="6308" y="15021"/>
                </a:lnTo>
                <a:lnTo>
                  <a:pt x="0" y="22277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81013" y="3117090"/>
            <a:ext cx="149225" cy="83820"/>
          </a:xfrm>
          <a:custGeom>
            <a:avLst/>
            <a:gdLst/>
            <a:ahLst/>
            <a:cxnLst/>
            <a:rect l="l" t="t" r="r" b="b"/>
            <a:pathLst>
              <a:path w="149225" h="83819">
                <a:moveTo>
                  <a:pt x="0" y="0"/>
                </a:moveTo>
                <a:lnTo>
                  <a:pt x="62024" y="14570"/>
                </a:lnTo>
                <a:lnTo>
                  <a:pt x="109036" y="34173"/>
                </a:lnTo>
                <a:lnTo>
                  <a:pt x="138706" y="57503"/>
                </a:lnTo>
                <a:lnTo>
                  <a:pt x="148704" y="83258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65543" y="3028413"/>
            <a:ext cx="66675" cy="31750"/>
          </a:xfrm>
          <a:custGeom>
            <a:avLst/>
            <a:gdLst/>
            <a:ahLst/>
            <a:cxnLst/>
            <a:rect l="l" t="t" r="r" b="b"/>
            <a:pathLst>
              <a:path w="66675" h="31750">
                <a:moveTo>
                  <a:pt x="66214" y="0"/>
                </a:moveTo>
                <a:lnTo>
                  <a:pt x="53642" y="8766"/>
                </a:lnTo>
                <a:lnTo>
                  <a:pt x="38304" y="16944"/>
                </a:lnTo>
                <a:lnTo>
                  <a:pt x="20368" y="24454"/>
                </a:lnTo>
                <a:lnTo>
                  <a:pt x="0" y="3121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72873" y="2912574"/>
            <a:ext cx="3810" cy="15240"/>
          </a:xfrm>
          <a:custGeom>
            <a:avLst/>
            <a:gdLst/>
            <a:ahLst/>
            <a:cxnLst/>
            <a:rect l="l" t="t" r="r" b="b"/>
            <a:pathLst>
              <a:path w="3809" h="15239">
                <a:moveTo>
                  <a:pt x="0" y="0"/>
                </a:moveTo>
                <a:lnTo>
                  <a:pt x="2528" y="4864"/>
                </a:lnTo>
                <a:lnTo>
                  <a:pt x="3698" y="9802"/>
                </a:lnTo>
                <a:lnTo>
                  <a:pt x="3495" y="14744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50003" y="2876572"/>
            <a:ext cx="34290" cy="19050"/>
          </a:xfrm>
          <a:custGeom>
            <a:avLst/>
            <a:gdLst/>
            <a:ahLst/>
            <a:cxnLst/>
            <a:rect l="l" t="t" r="r" b="b"/>
            <a:pathLst>
              <a:path w="34290" h="19050">
                <a:moveTo>
                  <a:pt x="0" y="18803"/>
                </a:moveTo>
                <a:lnTo>
                  <a:pt x="6989" y="13792"/>
                </a:lnTo>
                <a:lnTo>
                  <a:pt x="14995" y="8976"/>
                </a:lnTo>
                <a:lnTo>
                  <a:pt x="23983" y="4372"/>
                </a:lnTo>
                <a:lnTo>
                  <a:pt x="3392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32738" y="288812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10">
                <a:moveTo>
                  <a:pt x="0" y="16216"/>
                </a:moveTo>
                <a:lnTo>
                  <a:pt x="3519" y="10595"/>
                </a:lnTo>
                <a:lnTo>
                  <a:pt x="9037" y="5147"/>
                </a:lnTo>
                <a:lnTo>
                  <a:pt x="16428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60406" y="2909844"/>
            <a:ext cx="59690" cy="15875"/>
          </a:xfrm>
          <a:custGeom>
            <a:avLst/>
            <a:gdLst/>
            <a:ahLst/>
            <a:cxnLst/>
            <a:rect l="l" t="t" r="r" b="b"/>
            <a:pathLst>
              <a:path w="59690" h="15875">
                <a:moveTo>
                  <a:pt x="0" y="0"/>
                </a:moveTo>
                <a:lnTo>
                  <a:pt x="15873" y="3457"/>
                </a:lnTo>
                <a:lnTo>
                  <a:pt x="31100" y="7239"/>
                </a:lnTo>
                <a:lnTo>
                  <a:pt x="45639" y="11334"/>
                </a:lnTo>
                <a:lnTo>
                  <a:pt x="59449" y="1573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098486" y="3016936"/>
            <a:ext cx="10795" cy="17145"/>
          </a:xfrm>
          <a:custGeom>
            <a:avLst/>
            <a:gdLst/>
            <a:ahLst/>
            <a:cxnLst/>
            <a:rect l="l" t="t" r="r" b="b"/>
            <a:pathLst>
              <a:path w="10795" h="17144">
                <a:moveTo>
                  <a:pt x="10374" y="16552"/>
                </a:moveTo>
                <a:lnTo>
                  <a:pt x="5664" y="11138"/>
                </a:lnTo>
                <a:lnTo>
                  <a:pt x="2195" y="560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452147" y="2916891"/>
            <a:ext cx="1134148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 marR="5080" indent="-114300">
              <a:lnSpc>
                <a:spcPts val="1400"/>
              </a:lnSpc>
            </a:pPr>
            <a:r>
              <a:rPr sz="1200" dirty="0">
                <a:latin typeface="Helvetica Neue"/>
                <a:cs typeface="Helvetica Neue"/>
              </a:rPr>
              <a:t>The</a:t>
            </a:r>
            <a:r>
              <a:rPr sz="1200" spc="-100" dirty="0">
                <a:latin typeface="Helvetica Neue"/>
                <a:cs typeface="Helvetica Neue"/>
              </a:rPr>
              <a:t> </a:t>
            </a:r>
            <a:r>
              <a:rPr sz="1200" dirty="0">
                <a:latin typeface="Helvetica Neue"/>
                <a:cs typeface="Helvetica Neue"/>
              </a:rPr>
              <a:t>Main()  method</a:t>
            </a:r>
          </a:p>
        </p:txBody>
      </p:sp>
      <p:sp>
        <p:nvSpPr>
          <p:cNvPr id="121" name="object 121"/>
          <p:cNvSpPr/>
          <p:nvPr/>
        </p:nvSpPr>
        <p:spPr>
          <a:xfrm>
            <a:off x="2863734" y="1180407"/>
            <a:ext cx="3167148" cy="6026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88872" y="1213658"/>
            <a:ext cx="931025" cy="5112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65862" y="1210433"/>
            <a:ext cx="1912787" cy="50346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16146" y="1645553"/>
            <a:ext cx="28003" cy="280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290408" y="1594613"/>
            <a:ext cx="56006" cy="5600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92549" y="1541021"/>
            <a:ext cx="84010" cy="8400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65862" y="1210432"/>
            <a:ext cx="1913255" cy="503555"/>
          </a:xfrm>
          <a:custGeom>
            <a:avLst/>
            <a:gdLst/>
            <a:ahLst/>
            <a:cxnLst/>
            <a:rect l="l" t="t" r="r" b="b"/>
            <a:pathLst>
              <a:path w="1913254" h="503555">
                <a:moveTo>
                  <a:pt x="172817" y="165655"/>
                </a:moveTo>
                <a:lnTo>
                  <a:pt x="185217" y="117460"/>
                </a:lnTo>
                <a:lnTo>
                  <a:pt x="252400" y="77334"/>
                </a:lnTo>
                <a:lnTo>
                  <a:pt x="302691" y="62108"/>
                </a:lnTo>
                <a:lnTo>
                  <a:pt x="362065" y="51073"/>
                </a:lnTo>
                <a:lnTo>
                  <a:pt x="428984" y="44953"/>
                </a:lnTo>
                <a:lnTo>
                  <a:pt x="478789" y="44028"/>
                </a:lnTo>
                <a:lnTo>
                  <a:pt x="527998" y="46056"/>
                </a:lnTo>
                <a:lnTo>
                  <a:pt x="575599" y="50966"/>
                </a:lnTo>
                <a:lnTo>
                  <a:pt x="620580" y="58684"/>
                </a:lnTo>
                <a:lnTo>
                  <a:pt x="651510" y="42565"/>
                </a:lnTo>
                <a:lnTo>
                  <a:pt x="690543" y="29796"/>
                </a:lnTo>
                <a:lnTo>
                  <a:pt x="735761" y="20588"/>
                </a:lnTo>
                <a:lnTo>
                  <a:pt x="785247" y="15151"/>
                </a:lnTo>
                <a:lnTo>
                  <a:pt x="837082" y="13697"/>
                </a:lnTo>
                <a:lnTo>
                  <a:pt x="889348" y="16435"/>
                </a:lnTo>
                <a:lnTo>
                  <a:pt x="940127" y="23578"/>
                </a:lnTo>
                <a:lnTo>
                  <a:pt x="982435" y="33891"/>
                </a:lnTo>
                <a:lnTo>
                  <a:pt x="995042" y="38032"/>
                </a:lnTo>
                <a:lnTo>
                  <a:pt x="1031155" y="19991"/>
                </a:lnTo>
                <a:lnTo>
                  <a:pt x="1079425" y="7348"/>
                </a:lnTo>
                <a:lnTo>
                  <a:pt x="1135581" y="614"/>
                </a:lnTo>
                <a:lnTo>
                  <a:pt x="1195349" y="302"/>
                </a:lnTo>
                <a:lnTo>
                  <a:pt x="1254456" y="6924"/>
                </a:lnTo>
                <a:lnTo>
                  <a:pt x="1273637" y="10862"/>
                </a:lnTo>
                <a:lnTo>
                  <a:pt x="1291385" y="15542"/>
                </a:lnTo>
                <a:lnTo>
                  <a:pt x="1307534" y="20916"/>
                </a:lnTo>
                <a:lnTo>
                  <a:pt x="1321918" y="26934"/>
                </a:lnTo>
                <a:lnTo>
                  <a:pt x="1364776" y="13106"/>
                </a:lnTo>
                <a:lnTo>
                  <a:pt x="1414568" y="4100"/>
                </a:lnTo>
                <a:lnTo>
                  <a:pt x="1468403" y="0"/>
                </a:lnTo>
                <a:lnTo>
                  <a:pt x="1523388" y="891"/>
                </a:lnTo>
                <a:lnTo>
                  <a:pt x="1576634" y="6859"/>
                </a:lnTo>
                <a:lnTo>
                  <a:pt x="1625249" y="17989"/>
                </a:lnTo>
                <a:lnTo>
                  <a:pt x="1672543" y="38257"/>
                </a:lnTo>
                <a:lnTo>
                  <a:pt x="1697899" y="63047"/>
                </a:lnTo>
                <a:lnTo>
                  <a:pt x="1766801" y="74269"/>
                </a:lnTo>
                <a:lnTo>
                  <a:pt x="1820578" y="92013"/>
                </a:lnTo>
                <a:lnTo>
                  <a:pt x="1856495" y="114563"/>
                </a:lnTo>
                <a:lnTo>
                  <a:pt x="1871821" y="140205"/>
                </a:lnTo>
                <a:lnTo>
                  <a:pt x="1863822" y="167222"/>
                </a:lnTo>
                <a:lnTo>
                  <a:pt x="1860939" y="171024"/>
                </a:lnTo>
                <a:lnTo>
                  <a:pt x="1857323" y="174749"/>
                </a:lnTo>
                <a:lnTo>
                  <a:pt x="1852999" y="178370"/>
                </a:lnTo>
                <a:lnTo>
                  <a:pt x="1893106" y="203392"/>
                </a:lnTo>
                <a:lnTo>
                  <a:pt x="1912787" y="230378"/>
                </a:lnTo>
                <a:lnTo>
                  <a:pt x="1912569" y="257892"/>
                </a:lnTo>
                <a:lnTo>
                  <a:pt x="1892977" y="284495"/>
                </a:lnTo>
                <a:lnTo>
                  <a:pt x="1854538" y="308749"/>
                </a:lnTo>
                <a:lnTo>
                  <a:pt x="1797778" y="329217"/>
                </a:lnTo>
                <a:lnTo>
                  <a:pt x="1731404" y="343049"/>
                </a:lnTo>
                <a:lnTo>
                  <a:pt x="1657410" y="350395"/>
                </a:lnTo>
                <a:lnTo>
                  <a:pt x="1647707" y="374770"/>
                </a:lnTo>
                <a:lnTo>
                  <a:pt x="1580879" y="415084"/>
                </a:lnTo>
                <a:lnTo>
                  <a:pt x="1528680" y="429287"/>
                </a:lnTo>
                <a:lnTo>
                  <a:pt x="1467241" y="438364"/>
                </a:lnTo>
                <a:lnTo>
                  <a:pt x="1399026" y="441447"/>
                </a:lnTo>
                <a:lnTo>
                  <a:pt x="1363826" y="440476"/>
                </a:lnTo>
                <a:lnTo>
                  <a:pt x="1329491" y="437798"/>
                </a:lnTo>
                <a:lnTo>
                  <a:pt x="1296501" y="433463"/>
                </a:lnTo>
                <a:lnTo>
                  <a:pt x="1265337" y="427523"/>
                </a:lnTo>
                <a:lnTo>
                  <a:pt x="1242046" y="447629"/>
                </a:lnTo>
                <a:lnTo>
                  <a:pt x="1167958" y="479738"/>
                </a:lnTo>
                <a:lnTo>
                  <a:pt x="1120162" y="491163"/>
                </a:lnTo>
                <a:lnTo>
                  <a:pt x="1067196" y="499117"/>
                </a:lnTo>
                <a:lnTo>
                  <a:pt x="1010562" y="503313"/>
                </a:lnTo>
                <a:lnTo>
                  <a:pt x="951760" y="503460"/>
                </a:lnTo>
                <a:lnTo>
                  <a:pt x="892290" y="499272"/>
                </a:lnTo>
                <a:lnTo>
                  <a:pt x="844425" y="492396"/>
                </a:lnTo>
                <a:lnTo>
                  <a:pt x="800855" y="482750"/>
                </a:lnTo>
                <a:lnTo>
                  <a:pt x="762496" y="470576"/>
                </a:lnTo>
                <a:lnTo>
                  <a:pt x="730264" y="456120"/>
                </a:lnTo>
                <a:lnTo>
                  <a:pt x="680401" y="465020"/>
                </a:lnTo>
                <a:lnTo>
                  <a:pt x="628610" y="470777"/>
                </a:lnTo>
                <a:lnTo>
                  <a:pt x="575857" y="473477"/>
                </a:lnTo>
                <a:lnTo>
                  <a:pt x="523109" y="473207"/>
                </a:lnTo>
                <a:lnTo>
                  <a:pt x="471332" y="470054"/>
                </a:lnTo>
                <a:lnTo>
                  <a:pt x="421493" y="464104"/>
                </a:lnTo>
                <a:lnTo>
                  <a:pt x="374558" y="455443"/>
                </a:lnTo>
                <a:lnTo>
                  <a:pt x="331493" y="444159"/>
                </a:lnTo>
                <a:lnTo>
                  <a:pt x="293266" y="430337"/>
                </a:lnTo>
                <a:lnTo>
                  <a:pt x="258410" y="412593"/>
                </a:lnTo>
                <a:lnTo>
                  <a:pt x="257226" y="411850"/>
                </a:lnTo>
                <a:lnTo>
                  <a:pt x="195430" y="410897"/>
                </a:lnTo>
                <a:lnTo>
                  <a:pt x="139561" y="403371"/>
                </a:lnTo>
                <a:lnTo>
                  <a:pt x="93150" y="390268"/>
                </a:lnTo>
                <a:lnTo>
                  <a:pt x="42829" y="351319"/>
                </a:lnTo>
                <a:lnTo>
                  <a:pt x="42509" y="336258"/>
                </a:lnTo>
                <a:lnTo>
                  <a:pt x="51183" y="321695"/>
                </a:lnTo>
                <a:lnTo>
                  <a:pt x="68388" y="308135"/>
                </a:lnTo>
                <a:lnTo>
                  <a:pt x="93658" y="296083"/>
                </a:lnTo>
                <a:lnTo>
                  <a:pt x="36636" y="277734"/>
                </a:lnTo>
                <a:lnTo>
                  <a:pt x="4678" y="253764"/>
                </a:lnTo>
                <a:lnTo>
                  <a:pt x="0" y="227226"/>
                </a:lnTo>
                <a:lnTo>
                  <a:pt x="24815" y="201172"/>
                </a:lnTo>
                <a:lnTo>
                  <a:pt x="52185" y="188141"/>
                </a:lnTo>
                <a:lnTo>
                  <a:pt x="86752" y="177897"/>
                </a:lnTo>
                <a:lnTo>
                  <a:pt x="126947" y="170804"/>
                </a:lnTo>
                <a:lnTo>
                  <a:pt x="171204" y="167225"/>
                </a:lnTo>
                <a:lnTo>
                  <a:pt x="172817" y="165655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16145" y="164555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03" y="14001"/>
                </a:moveTo>
                <a:lnTo>
                  <a:pt x="28003" y="21735"/>
                </a:lnTo>
                <a:lnTo>
                  <a:pt x="21734" y="28004"/>
                </a:lnTo>
                <a:lnTo>
                  <a:pt x="14001" y="28004"/>
                </a:lnTo>
                <a:lnTo>
                  <a:pt x="6268" y="28004"/>
                </a:lnTo>
                <a:lnTo>
                  <a:pt x="0" y="21735"/>
                </a:lnTo>
                <a:lnTo>
                  <a:pt x="0" y="14001"/>
                </a:lnTo>
                <a:lnTo>
                  <a:pt x="0" y="6268"/>
                </a:lnTo>
                <a:lnTo>
                  <a:pt x="6268" y="0"/>
                </a:lnTo>
                <a:lnTo>
                  <a:pt x="14001" y="0"/>
                </a:lnTo>
                <a:lnTo>
                  <a:pt x="21734" y="0"/>
                </a:lnTo>
                <a:lnTo>
                  <a:pt x="28003" y="6268"/>
                </a:lnTo>
                <a:lnTo>
                  <a:pt x="28003" y="14001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90409" y="159461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28002"/>
                </a:moveTo>
                <a:lnTo>
                  <a:pt x="53805" y="38902"/>
                </a:lnTo>
                <a:lnTo>
                  <a:pt x="47804" y="47803"/>
                </a:lnTo>
                <a:lnTo>
                  <a:pt x="38903" y="53805"/>
                </a:lnTo>
                <a:lnTo>
                  <a:pt x="28003" y="56005"/>
                </a:lnTo>
                <a:lnTo>
                  <a:pt x="17103" y="53805"/>
                </a:lnTo>
                <a:lnTo>
                  <a:pt x="8202" y="47803"/>
                </a:lnTo>
                <a:lnTo>
                  <a:pt x="2200" y="38902"/>
                </a:lnTo>
                <a:lnTo>
                  <a:pt x="0" y="28002"/>
                </a:lnTo>
                <a:lnTo>
                  <a:pt x="2200" y="17102"/>
                </a:lnTo>
                <a:lnTo>
                  <a:pt x="8202" y="8201"/>
                </a:lnTo>
                <a:lnTo>
                  <a:pt x="17103" y="2200"/>
                </a:lnTo>
                <a:lnTo>
                  <a:pt x="28003" y="0"/>
                </a:lnTo>
                <a:lnTo>
                  <a:pt x="38903" y="2200"/>
                </a:lnTo>
                <a:lnTo>
                  <a:pt x="47804" y="8201"/>
                </a:lnTo>
                <a:lnTo>
                  <a:pt x="53805" y="17102"/>
                </a:lnTo>
                <a:lnTo>
                  <a:pt x="56006" y="28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92549" y="154102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4009" y="42004"/>
                </a:moveTo>
                <a:lnTo>
                  <a:pt x="80709" y="58355"/>
                </a:lnTo>
                <a:lnTo>
                  <a:pt x="71707" y="71707"/>
                </a:lnTo>
                <a:lnTo>
                  <a:pt x="58355" y="80709"/>
                </a:lnTo>
                <a:lnTo>
                  <a:pt x="42004" y="84009"/>
                </a:lnTo>
                <a:lnTo>
                  <a:pt x="25654" y="80709"/>
                </a:lnTo>
                <a:lnTo>
                  <a:pt x="12302" y="71707"/>
                </a:lnTo>
                <a:lnTo>
                  <a:pt x="3300" y="58355"/>
                </a:lnTo>
                <a:lnTo>
                  <a:pt x="0" y="42004"/>
                </a:lnTo>
                <a:lnTo>
                  <a:pt x="3300" y="25654"/>
                </a:lnTo>
                <a:lnTo>
                  <a:pt x="12302" y="12302"/>
                </a:lnTo>
                <a:lnTo>
                  <a:pt x="25654" y="3300"/>
                </a:lnTo>
                <a:lnTo>
                  <a:pt x="42004" y="0"/>
                </a:lnTo>
                <a:lnTo>
                  <a:pt x="58355" y="3300"/>
                </a:lnTo>
                <a:lnTo>
                  <a:pt x="71707" y="12302"/>
                </a:lnTo>
                <a:lnTo>
                  <a:pt x="80709" y="25654"/>
                </a:lnTo>
                <a:lnTo>
                  <a:pt x="84009" y="42004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61575" y="1504552"/>
            <a:ext cx="112395" cy="9525"/>
          </a:xfrm>
          <a:custGeom>
            <a:avLst/>
            <a:gdLst/>
            <a:ahLst/>
            <a:cxnLst/>
            <a:rect l="l" t="t" r="r" b="b"/>
            <a:pathLst>
              <a:path w="112395" h="9525">
                <a:moveTo>
                  <a:pt x="112243" y="9299"/>
                </a:moveTo>
                <a:lnTo>
                  <a:pt x="82947" y="9316"/>
                </a:lnTo>
                <a:lnTo>
                  <a:pt x="54146" y="7744"/>
                </a:lnTo>
                <a:lnTo>
                  <a:pt x="26332" y="4625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23743" y="1615620"/>
            <a:ext cx="49530" cy="4445"/>
          </a:xfrm>
          <a:custGeom>
            <a:avLst/>
            <a:gdLst/>
            <a:ahLst/>
            <a:cxnLst/>
            <a:rect l="l" t="t" r="r" b="b"/>
            <a:pathLst>
              <a:path w="49529" h="4444">
                <a:moveTo>
                  <a:pt x="49108" y="0"/>
                </a:moveTo>
                <a:lnTo>
                  <a:pt x="37159" y="1544"/>
                </a:lnTo>
                <a:lnTo>
                  <a:pt x="24964" y="2803"/>
                </a:lnTo>
                <a:lnTo>
                  <a:pt x="12564" y="3773"/>
                </a:lnTo>
                <a:lnTo>
                  <a:pt x="0" y="445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66427" y="1644218"/>
            <a:ext cx="29845" cy="20320"/>
          </a:xfrm>
          <a:custGeom>
            <a:avLst/>
            <a:gdLst/>
            <a:ahLst/>
            <a:cxnLst/>
            <a:rect l="l" t="t" r="r" b="b"/>
            <a:pathLst>
              <a:path w="29845" h="20319">
                <a:moveTo>
                  <a:pt x="29590" y="20302"/>
                </a:moveTo>
                <a:lnTo>
                  <a:pt x="21068" y="15445"/>
                </a:lnTo>
                <a:lnTo>
                  <a:pt x="13285" y="10435"/>
                </a:lnTo>
                <a:lnTo>
                  <a:pt x="6257" y="528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331392" y="1613893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814" y="0"/>
                </a:moveTo>
                <a:lnTo>
                  <a:pt x="10072" y="7554"/>
                </a:lnTo>
                <a:lnTo>
                  <a:pt x="6112" y="15021"/>
                </a:lnTo>
                <a:lnTo>
                  <a:pt x="0" y="22277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78140" y="1476246"/>
            <a:ext cx="144145" cy="83820"/>
          </a:xfrm>
          <a:custGeom>
            <a:avLst/>
            <a:gdLst/>
            <a:ahLst/>
            <a:cxnLst/>
            <a:rect l="l" t="t" r="r" b="b"/>
            <a:pathLst>
              <a:path w="144145" h="83819">
                <a:moveTo>
                  <a:pt x="0" y="0"/>
                </a:moveTo>
                <a:lnTo>
                  <a:pt x="60091" y="14570"/>
                </a:lnTo>
                <a:lnTo>
                  <a:pt x="105639" y="34172"/>
                </a:lnTo>
                <a:lnTo>
                  <a:pt x="134385" y="57503"/>
                </a:lnTo>
                <a:lnTo>
                  <a:pt x="144071" y="83258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53807" y="1387570"/>
            <a:ext cx="64769" cy="31750"/>
          </a:xfrm>
          <a:custGeom>
            <a:avLst/>
            <a:gdLst/>
            <a:ahLst/>
            <a:cxnLst/>
            <a:rect l="l" t="t" r="r" b="b"/>
            <a:pathLst>
              <a:path w="64770" h="31750">
                <a:moveTo>
                  <a:pt x="64151" y="0"/>
                </a:moveTo>
                <a:lnTo>
                  <a:pt x="51970" y="8766"/>
                </a:lnTo>
                <a:lnTo>
                  <a:pt x="37110" y="16944"/>
                </a:lnTo>
                <a:lnTo>
                  <a:pt x="19733" y="24454"/>
                </a:lnTo>
                <a:lnTo>
                  <a:pt x="0" y="3121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64024" y="1271730"/>
            <a:ext cx="3810" cy="15240"/>
          </a:xfrm>
          <a:custGeom>
            <a:avLst/>
            <a:gdLst/>
            <a:ahLst/>
            <a:cxnLst/>
            <a:rect l="l" t="t" r="r" b="b"/>
            <a:pathLst>
              <a:path w="3810" h="15240">
                <a:moveTo>
                  <a:pt x="0" y="0"/>
                </a:moveTo>
                <a:lnTo>
                  <a:pt x="2450" y="4864"/>
                </a:lnTo>
                <a:lnTo>
                  <a:pt x="3584" y="9802"/>
                </a:lnTo>
                <a:lnTo>
                  <a:pt x="3386" y="14744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354328" y="1235728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20" h="19050">
                <a:moveTo>
                  <a:pt x="0" y="18803"/>
                </a:moveTo>
                <a:lnTo>
                  <a:pt x="6772" y="13792"/>
                </a:lnTo>
                <a:lnTo>
                  <a:pt x="14528" y="8976"/>
                </a:lnTo>
                <a:lnTo>
                  <a:pt x="23236" y="4372"/>
                </a:lnTo>
                <a:lnTo>
                  <a:pt x="32863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46947" y="1247276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09">
                <a:moveTo>
                  <a:pt x="0" y="16216"/>
                </a:moveTo>
                <a:lnTo>
                  <a:pt x="3410" y="10595"/>
                </a:lnTo>
                <a:lnTo>
                  <a:pt x="8757" y="5147"/>
                </a:lnTo>
                <a:lnTo>
                  <a:pt x="15917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86215" y="1269000"/>
            <a:ext cx="57785" cy="15875"/>
          </a:xfrm>
          <a:custGeom>
            <a:avLst/>
            <a:gdLst/>
            <a:ahLst/>
            <a:cxnLst/>
            <a:rect l="l" t="t" r="r" b="b"/>
            <a:pathLst>
              <a:path w="57785" h="15875">
                <a:moveTo>
                  <a:pt x="0" y="0"/>
                </a:moveTo>
                <a:lnTo>
                  <a:pt x="15379" y="3457"/>
                </a:lnTo>
                <a:lnTo>
                  <a:pt x="30132" y="7239"/>
                </a:lnTo>
                <a:lnTo>
                  <a:pt x="44218" y="11334"/>
                </a:lnTo>
                <a:lnTo>
                  <a:pt x="57597" y="1573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38687" y="1376093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4">
                <a:moveTo>
                  <a:pt x="10051" y="16552"/>
                </a:moveTo>
                <a:lnTo>
                  <a:pt x="5487" y="11138"/>
                </a:lnTo>
                <a:lnTo>
                  <a:pt x="2126" y="560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4700792" y="1265889"/>
            <a:ext cx="47180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Helvetica Neue"/>
                <a:cs typeface="Helvetica Neue"/>
              </a:rPr>
              <a:t>Import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549765" y="1443689"/>
            <a:ext cx="8159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Helvetica Neue"/>
                <a:cs typeface="Helvetica Neue"/>
              </a:rPr>
              <a:t>namespace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49486" y="3387436"/>
            <a:ext cx="2905297" cy="60682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17177" y="3420687"/>
            <a:ext cx="864523" cy="5112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43465" y="3417878"/>
            <a:ext cx="2161868" cy="5039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99368" y="3692278"/>
            <a:ext cx="28003" cy="280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87925" y="3673760"/>
            <a:ext cx="56005" cy="5600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04476" y="3654618"/>
            <a:ext cx="84009" cy="8400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943465" y="3417878"/>
            <a:ext cx="2162175" cy="504190"/>
          </a:xfrm>
          <a:custGeom>
            <a:avLst/>
            <a:gdLst/>
            <a:ahLst/>
            <a:cxnLst/>
            <a:rect l="l" t="t" r="r" b="b"/>
            <a:pathLst>
              <a:path w="2162175" h="504189">
                <a:moveTo>
                  <a:pt x="195694" y="165890"/>
                </a:moveTo>
                <a:lnTo>
                  <a:pt x="204273" y="123396"/>
                </a:lnTo>
                <a:lnTo>
                  <a:pt x="261515" y="86526"/>
                </a:lnTo>
                <a:lnTo>
                  <a:pt x="305478" y="71413"/>
                </a:lnTo>
                <a:lnTo>
                  <a:pt x="358119" y="59162"/>
                </a:lnTo>
                <a:lnTo>
                  <a:pt x="418276" y="50258"/>
                </a:lnTo>
                <a:lnTo>
                  <a:pt x="484786" y="45187"/>
                </a:lnTo>
                <a:lnTo>
                  <a:pt x="540992" y="44262"/>
                </a:lnTo>
                <a:lnTo>
                  <a:pt x="596526" y="46291"/>
                </a:lnTo>
                <a:lnTo>
                  <a:pt x="650245" y="51200"/>
                </a:lnTo>
                <a:lnTo>
                  <a:pt x="701007" y="58919"/>
                </a:lnTo>
                <a:lnTo>
                  <a:pt x="735912" y="42799"/>
                </a:lnTo>
                <a:lnTo>
                  <a:pt x="779962" y="30030"/>
                </a:lnTo>
                <a:lnTo>
                  <a:pt x="830992" y="20822"/>
                </a:lnTo>
                <a:lnTo>
                  <a:pt x="886838" y="15385"/>
                </a:lnTo>
                <a:lnTo>
                  <a:pt x="945335" y="13931"/>
                </a:lnTo>
                <a:lnTo>
                  <a:pt x="1004319" y="16670"/>
                </a:lnTo>
                <a:lnTo>
                  <a:pt x="1061625" y="23812"/>
                </a:lnTo>
                <a:lnTo>
                  <a:pt x="1109370" y="34125"/>
                </a:lnTo>
                <a:lnTo>
                  <a:pt x="1123598" y="38267"/>
                </a:lnTo>
                <a:lnTo>
                  <a:pt x="1156476" y="22871"/>
                </a:lnTo>
                <a:lnTo>
                  <a:pt x="1199441" y="11165"/>
                </a:lnTo>
                <a:lnTo>
                  <a:pt x="1249702" y="3444"/>
                </a:lnTo>
                <a:lnTo>
                  <a:pt x="1304467" y="5"/>
                </a:lnTo>
                <a:lnTo>
                  <a:pt x="1360947" y="1144"/>
                </a:lnTo>
                <a:lnTo>
                  <a:pt x="1416352" y="7158"/>
                </a:lnTo>
                <a:lnTo>
                  <a:pt x="1458028" y="15776"/>
                </a:lnTo>
                <a:lnTo>
                  <a:pt x="1492486" y="27168"/>
                </a:lnTo>
                <a:lnTo>
                  <a:pt x="1533387" y="15023"/>
                </a:lnTo>
                <a:lnTo>
                  <a:pt x="1580380" y="6410"/>
                </a:lnTo>
                <a:lnTo>
                  <a:pt x="1631410" y="1385"/>
                </a:lnTo>
                <a:lnTo>
                  <a:pt x="1684423" y="0"/>
                </a:lnTo>
                <a:lnTo>
                  <a:pt x="1737362" y="2308"/>
                </a:lnTo>
                <a:lnTo>
                  <a:pt x="1788174" y="8365"/>
                </a:lnTo>
                <a:lnTo>
                  <a:pt x="1834804" y="18223"/>
                </a:lnTo>
                <a:lnTo>
                  <a:pt x="1888175" y="38491"/>
                </a:lnTo>
                <a:lnTo>
                  <a:pt x="1916790" y="63281"/>
                </a:lnTo>
                <a:lnTo>
                  <a:pt x="1982690" y="72133"/>
                </a:lnTo>
                <a:lnTo>
                  <a:pt x="2037094" y="85713"/>
                </a:lnTo>
                <a:lnTo>
                  <a:pt x="2078215" y="103029"/>
                </a:lnTo>
                <a:lnTo>
                  <a:pt x="2104270" y="123086"/>
                </a:lnTo>
                <a:lnTo>
                  <a:pt x="2113472" y="144893"/>
                </a:lnTo>
                <a:lnTo>
                  <a:pt x="2104038" y="167456"/>
                </a:lnTo>
                <a:lnTo>
                  <a:pt x="2100784" y="171258"/>
                </a:lnTo>
                <a:lnTo>
                  <a:pt x="2096703" y="174983"/>
                </a:lnTo>
                <a:lnTo>
                  <a:pt x="2091823" y="178605"/>
                </a:lnTo>
                <a:lnTo>
                  <a:pt x="2132045" y="199898"/>
                </a:lnTo>
                <a:lnTo>
                  <a:pt x="2155269" y="222786"/>
                </a:lnTo>
                <a:lnTo>
                  <a:pt x="2161868" y="246362"/>
                </a:lnTo>
                <a:lnTo>
                  <a:pt x="2152218" y="269723"/>
                </a:lnTo>
                <a:lnTo>
                  <a:pt x="2085663" y="312173"/>
                </a:lnTo>
                <a:lnTo>
                  <a:pt x="2029506" y="329451"/>
                </a:lnTo>
                <a:lnTo>
                  <a:pt x="1954602" y="343283"/>
                </a:lnTo>
                <a:lnTo>
                  <a:pt x="1913678" y="347800"/>
                </a:lnTo>
                <a:lnTo>
                  <a:pt x="1871098" y="350629"/>
                </a:lnTo>
                <a:lnTo>
                  <a:pt x="1862925" y="371656"/>
                </a:lnTo>
                <a:lnTo>
                  <a:pt x="1806096" y="407877"/>
                </a:lnTo>
                <a:lnTo>
                  <a:pt x="1760939" y="421977"/>
                </a:lnTo>
                <a:lnTo>
                  <a:pt x="1706954" y="432676"/>
                </a:lnTo>
                <a:lnTo>
                  <a:pt x="1645892" y="439426"/>
                </a:lnTo>
                <a:lnTo>
                  <a:pt x="1579504" y="441682"/>
                </a:lnTo>
                <a:lnTo>
                  <a:pt x="1539780" y="440710"/>
                </a:lnTo>
                <a:lnTo>
                  <a:pt x="1501032" y="438032"/>
                </a:lnTo>
                <a:lnTo>
                  <a:pt x="1463802" y="433698"/>
                </a:lnTo>
                <a:lnTo>
                  <a:pt x="1428632" y="427757"/>
                </a:lnTo>
                <a:lnTo>
                  <a:pt x="1405838" y="445753"/>
                </a:lnTo>
                <a:lnTo>
                  <a:pt x="1335129" y="475442"/>
                </a:lnTo>
                <a:lnTo>
                  <a:pt x="1289592" y="486731"/>
                </a:lnTo>
                <a:lnTo>
                  <a:pt x="1238852" y="495378"/>
                </a:lnTo>
                <a:lnTo>
                  <a:pt x="1184098" y="501182"/>
                </a:lnTo>
                <a:lnTo>
                  <a:pt x="1126518" y="503940"/>
                </a:lnTo>
                <a:lnTo>
                  <a:pt x="1067303" y="503449"/>
                </a:lnTo>
                <a:lnTo>
                  <a:pt x="1007640" y="499506"/>
                </a:lnTo>
                <a:lnTo>
                  <a:pt x="953622" y="492630"/>
                </a:lnTo>
                <a:lnTo>
                  <a:pt x="904452" y="482984"/>
                </a:lnTo>
                <a:lnTo>
                  <a:pt x="861163" y="470811"/>
                </a:lnTo>
                <a:lnTo>
                  <a:pt x="824788" y="456354"/>
                </a:lnTo>
                <a:lnTo>
                  <a:pt x="773739" y="464576"/>
                </a:lnTo>
                <a:lnTo>
                  <a:pt x="720809" y="470194"/>
                </a:lnTo>
                <a:lnTo>
                  <a:pt x="666818" y="473273"/>
                </a:lnTo>
                <a:lnTo>
                  <a:pt x="612586" y="473878"/>
                </a:lnTo>
                <a:lnTo>
                  <a:pt x="558932" y="472073"/>
                </a:lnTo>
                <a:lnTo>
                  <a:pt x="506675" y="467925"/>
                </a:lnTo>
                <a:lnTo>
                  <a:pt x="456635" y="461498"/>
                </a:lnTo>
                <a:lnTo>
                  <a:pt x="409631" y="452856"/>
                </a:lnTo>
                <a:lnTo>
                  <a:pt x="366483" y="442066"/>
                </a:lnTo>
                <a:lnTo>
                  <a:pt x="328011" y="429192"/>
                </a:lnTo>
                <a:lnTo>
                  <a:pt x="292288" y="412827"/>
                </a:lnTo>
                <a:lnTo>
                  <a:pt x="290952" y="412084"/>
                </a:lnTo>
                <a:lnTo>
                  <a:pt x="221214" y="411132"/>
                </a:lnTo>
                <a:lnTo>
                  <a:pt x="158164" y="403606"/>
                </a:lnTo>
                <a:lnTo>
                  <a:pt x="105789" y="390502"/>
                </a:lnTo>
                <a:lnTo>
                  <a:pt x="68072" y="372819"/>
                </a:lnTo>
                <a:lnTo>
                  <a:pt x="48638" y="336492"/>
                </a:lnTo>
                <a:lnTo>
                  <a:pt x="58428" y="321929"/>
                </a:lnTo>
                <a:lnTo>
                  <a:pt x="77844" y="308369"/>
                </a:lnTo>
                <a:lnTo>
                  <a:pt x="106362" y="296317"/>
                </a:lnTo>
                <a:lnTo>
                  <a:pt x="52698" y="282186"/>
                </a:lnTo>
                <a:lnTo>
                  <a:pt x="16817" y="264066"/>
                </a:lnTo>
                <a:lnTo>
                  <a:pt x="0" y="243520"/>
                </a:lnTo>
                <a:lnTo>
                  <a:pt x="3524" y="222112"/>
                </a:lnTo>
                <a:lnTo>
                  <a:pt x="59559" y="188375"/>
                </a:lnTo>
                <a:lnTo>
                  <a:pt x="98568" y="178131"/>
                </a:lnTo>
                <a:lnTo>
                  <a:pt x="143930" y="171038"/>
                </a:lnTo>
                <a:lnTo>
                  <a:pt x="193875" y="167460"/>
                </a:lnTo>
                <a:lnTo>
                  <a:pt x="195694" y="165890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99368" y="369227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03" y="14001"/>
                </a:moveTo>
                <a:lnTo>
                  <a:pt x="28003" y="21735"/>
                </a:lnTo>
                <a:lnTo>
                  <a:pt x="21734" y="28004"/>
                </a:lnTo>
                <a:lnTo>
                  <a:pt x="14001" y="28004"/>
                </a:lnTo>
                <a:lnTo>
                  <a:pt x="6268" y="28004"/>
                </a:lnTo>
                <a:lnTo>
                  <a:pt x="0" y="21735"/>
                </a:lnTo>
                <a:lnTo>
                  <a:pt x="0" y="14001"/>
                </a:lnTo>
                <a:lnTo>
                  <a:pt x="0" y="6268"/>
                </a:lnTo>
                <a:lnTo>
                  <a:pt x="6268" y="0"/>
                </a:lnTo>
                <a:lnTo>
                  <a:pt x="14001" y="0"/>
                </a:lnTo>
                <a:lnTo>
                  <a:pt x="21734" y="0"/>
                </a:lnTo>
                <a:lnTo>
                  <a:pt x="28003" y="6268"/>
                </a:lnTo>
                <a:lnTo>
                  <a:pt x="28003" y="14001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87924" y="367376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28002"/>
                </a:moveTo>
                <a:lnTo>
                  <a:pt x="53805" y="38902"/>
                </a:lnTo>
                <a:lnTo>
                  <a:pt x="47804" y="47803"/>
                </a:lnTo>
                <a:lnTo>
                  <a:pt x="38903" y="53805"/>
                </a:lnTo>
                <a:lnTo>
                  <a:pt x="28002" y="56005"/>
                </a:lnTo>
                <a:lnTo>
                  <a:pt x="17103" y="53805"/>
                </a:lnTo>
                <a:lnTo>
                  <a:pt x="8202" y="47803"/>
                </a:lnTo>
                <a:lnTo>
                  <a:pt x="2200" y="38902"/>
                </a:lnTo>
                <a:lnTo>
                  <a:pt x="0" y="28002"/>
                </a:lnTo>
                <a:lnTo>
                  <a:pt x="2200" y="17102"/>
                </a:lnTo>
                <a:lnTo>
                  <a:pt x="8202" y="8201"/>
                </a:lnTo>
                <a:lnTo>
                  <a:pt x="17103" y="2200"/>
                </a:lnTo>
                <a:lnTo>
                  <a:pt x="28002" y="0"/>
                </a:lnTo>
                <a:lnTo>
                  <a:pt x="38903" y="2200"/>
                </a:lnTo>
                <a:lnTo>
                  <a:pt x="47804" y="8201"/>
                </a:lnTo>
                <a:lnTo>
                  <a:pt x="53805" y="17102"/>
                </a:lnTo>
                <a:lnTo>
                  <a:pt x="56006" y="28002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04475" y="3654617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009" y="42004"/>
                </a:moveTo>
                <a:lnTo>
                  <a:pt x="80709" y="58355"/>
                </a:lnTo>
                <a:lnTo>
                  <a:pt x="71707" y="71706"/>
                </a:lnTo>
                <a:lnTo>
                  <a:pt x="58355" y="80709"/>
                </a:lnTo>
                <a:lnTo>
                  <a:pt x="42004" y="84009"/>
                </a:lnTo>
                <a:lnTo>
                  <a:pt x="25654" y="80709"/>
                </a:lnTo>
                <a:lnTo>
                  <a:pt x="12302" y="71706"/>
                </a:lnTo>
                <a:lnTo>
                  <a:pt x="3300" y="58355"/>
                </a:lnTo>
                <a:lnTo>
                  <a:pt x="0" y="42004"/>
                </a:lnTo>
                <a:lnTo>
                  <a:pt x="3300" y="25654"/>
                </a:lnTo>
                <a:lnTo>
                  <a:pt x="12302" y="12302"/>
                </a:lnTo>
                <a:lnTo>
                  <a:pt x="25654" y="3300"/>
                </a:lnTo>
                <a:lnTo>
                  <a:pt x="42004" y="0"/>
                </a:lnTo>
                <a:lnTo>
                  <a:pt x="58355" y="3300"/>
                </a:lnTo>
                <a:lnTo>
                  <a:pt x="71707" y="12302"/>
                </a:lnTo>
                <a:lnTo>
                  <a:pt x="80709" y="25654"/>
                </a:lnTo>
                <a:lnTo>
                  <a:pt x="84009" y="42004"/>
                </a:lnTo>
                <a:close/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52144" y="3712233"/>
            <a:ext cx="127000" cy="9525"/>
          </a:xfrm>
          <a:custGeom>
            <a:avLst/>
            <a:gdLst/>
            <a:ahLst/>
            <a:cxnLst/>
            <a:rect l="l" t="t" r="r" b="b"/>
            <a:pathLst>
              <a:path w="127000" h="9525">
                <a:moveTo>
                  <a:pt x="126669" y="9299"/>
                </a:moveTo>
                <a:lnTo>
                  <a:pt x="93608" y="9316"/>
                </a:lnTo>
                <a:lnTo>
                  <a:pt x="61105" y="7744"/>
                </a:lnTo>
                <a:lnTo>
                  <a:pt x="29717" y="4625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35156" y="3823300"/>
            <a:ext cx="55880" cy="4445"/>
          </a:xfrm>
          <a:custGeom>
            <a:avLst/>
            <a:gdLst/>
            <a:ahLst/>
            <a:cxnLst/>
            <a:rect l="l" t="t" r="r" b="b"/>
            <a:pathLst>
              <a:path w="55879" h="4445">
                <a:moveTo>
                  <a:pt x="55420" y="0"/>
                </a:moveTo>
                <a:lnTo>
                  <a:pt x="41934" y="1544"/>
                </a:lnTo>
                <a:lnTo>
                  <a:pt x="28172" y="2803"/>
                </a:lnTo>
                <a:lnTo>
                  <a:pt x="14179" y="3773"/>
                </a:lnTo>
                <a:lnTo>
                  <a:pt x="0" y="445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34736" y="3851898"/>
            <a:ext cx="33655" cy="20320"/>
          </a:xfrm>
          <a:custGeom>
            <a:avLst/>
            <a:gdLst/>
            <a:ahLst/>
            <a:cxnLst/>
            <a:rect l="l" t="t" r="r" b="b"/>
            <a:pathLst>
              <a:path w="33654" h="20320">
                <a:moveTo>
                  <a:pt x="33392" y="20302"/>
                </a:moveTo>
                <a:lnTo>
                  <a:pt x="23775" y="15445"/>
                </a:lnTo>
                <a:lnTo>
                  <a:pt x="14992" y="10435"/>
                </a:lnTo>
                <a:lnTo>
                  <a:pt x="7061" y="528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72314" y="3821574"/>
            <a:ext cx="13335" cy="22860"/>
          </a:xfrm>
          <a:custGeom>
            <a:avLst/>
            <a:gdLst/>
            <a:ahLst/>
            <a:cxnLst/>
            <a:rect l="l" t="t" r="r" b="b"/>
            <a:pathLst>
              <a:path w="13334" h="22860">
                <a:moveTo>
                  <a:pt x="13333" y="0"/>
                </a:moveTo>
                <a:lnTo>
                  <a:pt x="11391" y="5647"/>
                </a:lnTo>
                <a:lnTo>
                  <a:pt x="8516" y="11250"/>
                </a:lnTo>
                <a:lnTo>
                  <a:pt x="4717" y="16797"/>
                </a:lnTo>
                <a:lnTo>
                  <a:pt x="0" y="22277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50777" y="3683927"/>
            <a:ext cx="163195" cy="83820"/>
          </a:xfrm>
          <a:custGeom>
            <a:avLst/>
            <a:gdLst/>
            <a:ahLst/>
            <a:cxnLst/>
            <a:rect l="l" t="t" r="r" b="b"/>
            <a:pathLst>
              <a:path w="163195" h="83820">
                <a:moveTo>
                  <a:pt x="0" y="0"/>
                </a:moveTo>
                <a:lnTo>
                  <a:pt x="67815" y="14570"/>
                </a:lnTo>
                <a:lnTo>
                  <a:pt x="119216" y="34172"/>
                </a:lnTo>
                <a:lnTo>
                  <a:pt x="151656" y="57503"/>
                </a:lnTo>
                <a:lnTo>
                  <a:pt x="162588" y="83258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61872" y="3595250"/>
            <a:ext cx="72390" cy="31750"/>
          </a:xfrm>
          <a:custGeom>
            <a:avLst/>
            <a:gdLst/>
            <a:ahLst/>
            <a:cxnLst/>
            <a:rect l="l" t="t" r="r" b="b"/>
            <a:pathLst>
              <a:path w="72390" h="31750">
                <a:moveTo>
                  <a:pt x="72396" y="0"/>
                </a:moveTo>
                <a:lnTo>
                  <a:pt x="58650" y="8766"/>
                </a:lnTo>
                <a:lnTo>
                  <a:pt x="41880" y="16944"/>
                </a:lnTo>
                <a:lnTo>
                  <a:pt x="22269" y="24454"/>
                </a:lnTo>
                <a:lnTo>
                  <a:pt x="0" y="31219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60551" y="3479411"/>
            <a:ext cx="4445" cy="15240"/>
          </a:xfrm>
          <a:custGeom>
            <a:avLst/>
            <a:gdLst/>
            <a:ahLst/>
            <a:cxnLst/>
            <a:rect l="l" t="t" r="r" b="b"/>
            <a:pathLst>
              <a:path w="4445" h="15239">
                <a:moveTo>
                  <a:pt x="0" y="0"/>
                </a:moveTo>
                <a:lnTo>
                  <a:pt x="2765" y="4864"/>
                </a:lnTo>
                <a:lnTo>
                  <a:pt x="4045" y="9802"/>
                </a:lnTo>
                <a:lnTo>
                  <a:pt x="3822" y="14744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98200" y="3443409"/>
            <a:ext cx="37465" cy="19050"/>
          </a:xfrm>
          <a:custGeom>
            <a:avLst/>
            <a:gdLst/>
            <a:ahLst/>
            <a:cxnLst/>
            <a:rect l="l" t="t" r="r" b="b"/>
            <a:pathLst>
              <a:path w="37465" h="19050">
                <a:moveTo>
                  <a:pt x="0" y="18803"/>
                </a:moveTo>
                <a:lnTo>
                  <a:pt x="7641" y="13792"/>
                </a:lnTo>
                <a:lnTo>
                  <a:pt x="16394" y="8976"/>
                </a:lnTo>
                <a:lnTo>
                  <a:pt x="26221" y="4372"/>
                </a:lnTo>
                <a:lnTo>
                  <a:pt x="37086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51311" y="3454956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5" h="16510">
                <a:moveTo>
                  <a:pt x="0" y="16216"/>
                </a:moveTo>
                <a:lnTo>
                  <a:pt x="3847" y="10595"/>
                </a:lnTo>
                <a:lnTo>
                  <a:pt x="9882" y="5147"/>
                </a:lnTo>
                <a:lnTo>
                  <a:pt x="17962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44216" y="3476680"/>
            <a:ext cx="65405" cy="15875"/>
          </a:xfrm>
          <a:custGeom>
            <a:avLst/>
            <a:gdLst/>
            <a:ahLst/>
            <a:cxnLst/>
            <a:rect l="l" t="t" r="r" b="b"/>
            <a:pathLst>
              <a:path w="65404" h="15875">
                <a:moveTo>
                  <a:pt x="0" y="0"/>
                </a:moveTo>
                <a:lnTo>
                  <a:pt x="17356" y="3457"/>
                </a:lnTo>
                <a:lnTo>
                  <a:pt x="34004" y="7239"/>
                </a:lnTo>
                <a:lnTo>
                  <a:pt x="49901" y="11334"/>
                </a:lnTo>
                <a:lnTo>
                  <a:pt x="65000" y="15732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139167" y="3583773"/>
            <a:ext cx="11430" cy="17145"/>
          </a:xfrm>
          <a:custGeom>
            <a:avLst/>
            <a:gdLst/>
            <a:ahLst/>
            <a:cxnLst/>
            <a:rect l="l" t="t" r="r" b="b"/>
            <a:pathLst>
              <a:path w="11429" h="17145">
                <a:moveTo>
                  <a:pt x="11343" y="16552"/>
                </a:moveTo>
                <a:lnTo>
                  <a:pt x="6193" y="11138"/>
                </a:lnTo>
                <a:lnTo>
                  <a:pt x="2400" y="5603"/>
                </a:lnTo>
                <a:lnTo>
                  <a:pt x="0" y="0"/>
                </a:lnTo>
              </a:path>
            </a:pathLst>
          </a:custGeom>
          <a:ln w="9524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576705" y="3483729"/>
            <a:ext cx="7467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835">
              <a:lnSpc>
                <a:spcPts val="1400"/>
              </a:lnSpc>
            </a:pPr>
            <a:r>
              <a:rPr sz="1200" dirty="0">
                <a:latin typeface="Helvetica Neue"/>
                <a:cs typeface="Helvetica Neue"/>
              </a:rPr>
              <a:t>Method  a</a:t>
            </a:r>
            <a:r>
              <a:rPr sz="1200" spc="-35" dirty="0">
                <a:latin typeface="Helvetica Neue"/>
                <a:cs typeface="Helvetica Neue"/>
              </a:rPr>
              <a:t>r</a:t>
            </a:r>
            <a:r>
              <a:rPr sz="1200" dirty="0">
                <a:latin typeface="Helvetica Neue"/>
                <a:cs typeface="Helvetica Neue"/>
              </a:rPr>
              <a:t>guments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66" name="object 1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23</a:t>
            </a:fld>
            <a:r>
              <a:rPr dirty="0"/>
              <a:t>!</a:t>
            </a:r>
          </a:p>
        </p:txBody>
      </p:sp>
      <p:sp>
        <p:nvSpPr>
          <p:cNvPr id="167" name="object 1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48361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Accessibility levels in C# - visibility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8800" y="1866196"/>
            <a:ext cx="8128000" cy="0"/>
          </a:xfrm>
          <a:custGeom>
            <a:avLst/>
            <a:gdLst/>
            <a:ahLst/>
            <a:cxnLst/>
            <a:rect l="l" t="t" r="r" b="b"/>
            <a:pathLst>
              <a:path w="8128000">
                <a:moveTo>
                  <a:pt x="0" y="0"/>
                </a:moveTo>
                <a:lnTo>
                  <a:pt x="81279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7539" y="1535852"/>
            <a:ext cx="601345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lvetica Neue"/>
                <a:cs typeface="Helvetica Neue"/>
              </a:rPr>
              <a:t>Level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24</a:t>
            </a:fld>
            <a:r>
              <a:rPr dirty="0"/>
              <a:t>!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20654" y="1535852"/>
            <a:ext cx="26991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Helvetica Neue"/>
                <a:cs typeface="Helvetica Neue"/>
              </a:rPr>
              <a:t>Visibility/accessibility</a:t>
            </a:r>
            <a:endParaRPr sz="1800" dirty="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39" y="2042407"/>
            <a:ext cx="8483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0655" y="2042407"/>
            <a:ext cx="155829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Globally</a:t>
            </a:r>
            <a:r>
              <a:rPr sz="1800" spc="-100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visible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539" y="2669147"/>
            <a:ext cx="112268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internal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0655" y="2669147"/>
            <a:ext cx="55947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Helvetica Neue"/>
                <a:cs typeface="Helvetica Neue"/>
              </a:rPr>
              <a:t>Visible </a:t>
            </a:r>
            <a:r>
              <a:rPr sz="1800" dirty="0">
                <a:latin typeface="Helvetica Neue"/>
                <a:cs typeface="Helvetica Neue"/>
              </a:rPr>
              <a:t>in the same</a:t>
            </a:r>
            <a:r>
              <a:rPr sz="1800" spc="-95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assembly</a:t>
            </a:r>
            <a:r>
              <a:rPr lang="da-DK" sz="1800" dirty="0">
                <a:latin typeface="Helvetica Neue"/>
                <a:cs typeface="Helvetica Neue"/>
              </a:rPr>
              <a:t> (</a:t>
            </a:r>
            <a:r>
              <a:rPr lang="en-US" sz="1800" dirty="0">
                <a:latin typeface="Helvetica Neue"/>
                <a:cs typeface="Helvetica Neue"/>
              </a:rPr>
              <a:t>physical</a:t>
            </a:r>
            <a:r>
              <a:rPr lang="da-DK" sz="1800" dirty="0">
                <a:latin typeface="Helvetica Neue"/>
                <a:cs typeface="Helvetica Neue"/>
              </a:rPr>
              <a:t> </a:t>
            </a:r>
            <a:r>
              <a:rPr lang="en-US" sz="1800" dirty="0">
                <a:latin typeface="Helvetica Neue"/>
                <a:cs typeface="Helvetica Neue"/>
              </a:rPr>
              <a:t>grouping</a:t>
            </a:r>
            <a:r>
              <a:rPr lang="da-DK" sz="1800" dirty="0">
                <a:latin typeface="Helvetica Neue"/>
                <a:cs typeface="Helvetica Neue"/>
              </a:rPr>
              <a:t>)</a:t>
            </a:r>
            <a:endParaRPr sz="1800" dirty="0">
              <a:latin typeface="Helvetica Neue"/>
              <a:cs typeface="Helvetica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539" y="3295887"/>
            <a:ext cx="12598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protected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0655" y="3295887"/>
            <a:ext cx="290068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Helvetica Neue"/>
                <a:cs typeface="Helvetica Neue"/>
              </a:rPr>
              <a:t>Visible </a:t>
            </a:r>
            <a:r>
              <a:rPr sz="1800" dirty="0">
                <a:latin typeface="Helvetica Neue"/>
                <a:cs typeface="Helvetica Neue"/>
              </a:rPr>
              <a:t>in the inheriting</a:t>
            </a:r>
            <a:r>
              <a:rPr sz="1800" spc="-95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class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7539" y="3922627"/>
            <a:ext cx="24949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internal</a:t>
            </a:r>
            <a:r>
              <a:rPr sz="1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protected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0655" y="3922627"/>
            <a:ext cx="517906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Helvetica Neue"/>
                <a:cs typeface="Helvetica Neue"/>
              </a:rPr>
              <a:t>Visible </a:t>
            </a:r>
            <a:r>
              <a:rPr sz="1800" dirty="0">
                <a:latin typeface="Helvetica Neue"/>
                <a:cs typeface="Helvetica Neue"/>
              </a:rPr>
              <a:t>in the inheriting class in the same</a:t>
            </a:r>
            <a:r>
              <a:rPr sz="1800" spc="-95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assembly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539" y="4549367"/>
            <a:ext cx="985519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0655" y="4549367"/>
            <a:ext cx="238823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Helvetica Neue"/>
                <a:cs typeface="Helvetica Neue"/>
              </a:rPr>
              <a:t>Visible </a:t>
            </a:r>
            <a:r>
              <a:rPr sz="1800" dirty="0">
                <a:latin typeface="Helvetica Neue"/>
                <a:cs typeface="Helvetica Neue"/>
              </a:rPr>
              <a:t>in the class</a:t>
            </a:r>
            <a:r>
              <a:rPr sz="1800" spc="-95" dirty="0">
                <a:latin typeface="Helvetica Neue"/>
                <a:cs typeface="Helvetica Neue"/>
              </a:rPr>
              <a:t> </a:t>
            </a:r>
            <a:r>
              <a:rPr sz="1800" dirty="0">
                <a:latin typeface="Helvetica Neue"/>
                <a:cs typeface="Helvetica Neue"/>
              </a:rPr>
              <a:t>only</a:t>
            </a:r>
            <a:endParaRPr sz="18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578" y="4509654"/>
            <a:ext cx="7834745" cy="1479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559" y="4546478"/>
            <a:ext cx="7705090" cy="1351915"/>
          </a:xfrm>
          <a:custGeom>
            <a:avLst/>
            <a:gdLst/>
            <a:ahLst/>
            <a:cxnLst/>
            <a:rect l="l" t="t" r="r" b="b"/>
            <a:pathLst>
              <a:path w="7705090" h="1351914">
                <a:moveTo>
                  <a:pt x="0" y="0"/>
                </a:moveTo>
                <a:lnTo>
                  <a:pt x="7704853" y="0"/>
                </a:lnTo>
                <a:lnTo>
                  <a:pt x="7704853" y="1351630"/>
                </a:lnTo>
                <a:lnTo>
                  <a:pt x="0" y="135163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578" y="2751512"/>
            <a:ext cx="7834745" cy="1741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59" y="2787755"/>
            <a:ext cx="7705090" cy="1614805"/>
          </a:xfrm>
          <a:custGeom>
            <a:avLst/>
            <a:gdLst/>
            <a:ahLst/>
            <a:cxnLst/>
            <a:rect l="l" t="t" r="r" b="b"/>
            <a:pathLst>
              <a:path w="7705090" h="1614804">
                <a:moveTo>
                  <a:pt x="0" y="0"/>
                </a:moveTo>
                <a:lnTo>
                  <a:pt x="7704853" y="0"/>
                </a:lnTo>
                <a:lnTo>
                  <a:pt x="7704853" y="1614650"/>
                </a:lnTo>
                <a:lnTo>
                  <a:pt x="0" y="161465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2795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Methods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25</a:t>
            </a:fld>
            <a:r>
              <a:rPr dirty="0"/>
              <a:t>!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439" y="1315632"/>
            <a:ext cx="5467350" cy="146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Courier New"/>
                <a:cs typeface="Courier New"/>
              </a:rPr>
              <a:t>/// &lt;summary&gt; Documentation</a:t>
            </a:r>
            <a:r>
              <a:rPr sz="1400" spc="-7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Courier New"/>
                <a:cs typeface="Courier New"/>
              </a:rPr>
              <a:t>&lt;/summary&gt;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visibility</a:t>
            </a:r>
            <a:r>
              <a:rPr sz="1400" dirty="0"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type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&lt;Name&gt;(&lt;</a:t>
            </a:r>
            <a:r>
              <a:rPr lang="da-DK" sz="1400" spc="-5" dirty="0">
                <a:latin typeface="Courier New"/>
                <a:cs typeface="Courier New"/>
              </a:rPr>
              <a:t>Parameters</a:t>
            </a:r>
            <a:r>
              <a:rPr sz="1400" spc="-5" dirty="0">
                <a:latin typeface="Courier New"/>
                <a:cs typeface="Courier New"/>
              </a:rPr>
              <a:t>&gt;)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292100">
              <a:lnSpc>
                <a:spcPct val="100000"/>
              </a:lnSpc>
              <a:spcBef>
                <a:spcPts val="85"/>
              </a:spcBef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400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implementation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Helvetica Neue"/>
                <a:cs typeface="Helvetica Neue"/>
              </a:rPr>
              <a:t>For</a:t>
            </a:r>
            <a:r>
              <a:rPr sz="1400" spc="-100" dirty="0">
                <a:latin typeface="Helvetica Neue"/>
                <a:cs typeface="Helvetica Neue"/>
              </a:rPr>
              <a:t> </a:t>
            </a:r>
            <a:r>
              <a:rPr sz="1400" dirty="0">
                <a:latin typeface="Helvetica Neue"/>
                <a:cs typeface="Helvetica Neue"/>
              </a:rPr>
              <a:t>example...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2162" y="2806104"/>
            <a:ext cx="4173854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static string </a:t>
            </a:r>
            <a:r>
              <a:rPr sz="1400" dirty="0">
                <a:latin typeface="Courier New"/>
                <a:cs typeface="Courier New"/>
              </a:rPr>
              <a:t>Sort(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40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input)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3555" marR="141605">
              <a:lnSpc>
                <a:spcPct val="11900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400" spc="-5" dirty="0">
                <a:latin typeface="Courier New"/>
                <a:cs typeface="Courier New"/>
              </a:rPr>
              <a:t>[] </a:t>
            </a:r>
            <a:r>
              <a:rPr sz="1400" dirty="0">
                <a:latin typeface="Courier New"/>
                <a:cs typeface="Courier New"/>
              </a:rPr>
              <a:t>arr = </a:t>
            </a:r>
            <a:r>
              <a:rPr sz="1400" spc="-5" dirty="0">
                <a:latin typeface="Courier New"/>
                <a:cs typeface="Courier New"/>
              </a:rPr>
              <a:t>input.ToCharArray();  Array.Sort(arr);</a:t>
            </a:r>
            <a:endParaRPr sz="14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 new</a:t>
            </a:r>
            <a:r>
              <a:rPr sz="1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string(arr);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439" y="5104804"/>
            <a:ext cx="673671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1400" dirty="0">
                <a:latin typeface="Courier New"/>
                <a:cs typeface="Courier New"/>
              </a:rPr>
              <a:t>i = </a:t>
            </a:r>
            <a:r>
              <a:rPr sz="1400" spc="-5" dirty="0">
                <a:latin typeface="Courier New"/>
                <a:cs typeface="Courier New"/>
              </a:rPr>
              <a:t>0; </a:t>
            </a:r>
            <a:r>
              <a:rPr sz="1400" dirty="0">
                <a:latin typeface="Courier New"/>
                <a:cs typeface="Courier New"/>
              </a:rPr>
              <a:t>i &lt; cArray.Length;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i++)</a:t>
            </a:r>
            <a:endParaRPr sz="1400" dirty="0">
              <a:latin typeface="Courier New"/>
              <a:cs typeface="Courier New"/>
            </a:endParaRPr>
          </a:p>
          <a:p>
            <a:pPr marL="42799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{ cArray[i] = (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400" dirty="0">
                <a:latin typeface="Courier New"/>
                <a:cs typeface="Courier New"/>
              </a:rPr>
              <a:t>)(cArray[i] + </a:t>
            </a:r>
            <a:r>
              <a:rPr sz="1400" spc="-5" dirty="0">
                <a:latin typeface="Courier New"/>
                <a:cs typeface="Courier New"/>
              </a:rPr>
              <a:t>key); 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3346" y="2839479"/>
            <a:ext cx="120014" cy="15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999" y="4568854"/>
            <a:ext cx="563372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13100"/>
              </a:lnSpc>
            </a:pPr>
            <a:r>
              <a:rPr sz="2100" baseline="1984" dirty="0">
                <a:solidFill>
                  <a:srgbClr val="EEECE1"/>
                </a:solidFill>
                <a:latin typeface="Courier New"/>
                <a:cs typeface="Courier New"/>
              </a:rPr>
              <a:t>1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internal static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CaesarCipher(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400" spc="-5" dirty="0">
                <a:latin typeface="Courier New"/>
                <a:cs typeface="Courier New"/>
              </a:rPr>
              <a:t>[]</a:t>
            </a:r>
            <a:r>
              <a:rPr sz="1400" spc="-2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charArray)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r>
              <a:rPr sz="1400" spc="-370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2100" baseline="-3968" dirty="0">
                <a:latin typeface="Courier New"/>
                <a:cs typeface="Courier New"/>
              </a:rPr>
              <a:t>{</a:t>
            </a:r>
            <a:endParaRPr sz="2100" baseline="-3968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999" y="5092070"/>
            <a:ext cx="299085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100" baseline="-11904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r>
              <a:rPr sz="2100" spc="-555" baseline="-11904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53454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Methods: example – find the</a:t>
            </a:r>
            <a:r>
              <a:rPr sz="2400" b="0" spc="-105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maximum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19" y="1388225"/>
            <a:ext cx="7830588" cy="3092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551" y="1425450"/>
            <a:ext cx="7705090" cy="29654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86360" marR="3333115">
              <a:lnSpc>
                <a:spcPct val="115199"/>
              </a:lnSpc>
              <a:spcBef>
                <a:spcPts val="65"/>
              </a:spcBef>
              <a:tabLst>
                <a:tab pos="40640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1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public int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Max(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first,</a:t>
            </a:r>
            <a:r>
              <a:rPr sz="1400" spc="-3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second)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" marR="4826635">
              <a:lnSpc>
                <a:spcPts val="2100"/>
              </a:lnSpc>
              <a:spcBef>
                <a:spcPts val="35"/>
              </a:spcBef>
              <a:tabLst>
                <a:tab pos="72644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3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(first</a:t>
            </a:r>
            <a:r>
              <a:rPr sz="1400" spc="-5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&gt;=</a:t>
            </a:r>
            <a:r>
              <a:rPr sz="1400" spc="-30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second)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4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175"/>
              </a:spcBef>
              <a:tabLst>
                <a:tab pos="104648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5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first;</a:t>
            </a:r>
            <a:endParaRPr sz="14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315"/>
              </a:spcBef>
              <a:tabLst>
                <a:tab pos="72644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315"/>
              </a:spcBef>
              <a:tabLst>
                <a:tab pos="72644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7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315"/>
              </a:spcBef>
              <a:tabLst>
                <a:tab pos="72644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8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" marR="5039995">
              <a:lnSpc>
                <a:spcPts val="2100"/>
              </a:lnSpc>
              <a:spcBef>
                <a:spcPts val="35"/>
              </a:spcBef>
              <a:tabLst>
                <a:tab pos="726440" algn="l"/>
                <a:tab pos="115316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9	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second;  </a:t>
            </a: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10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r>
              <a:rPr sz="1400" spc="-95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19" y="4630189"/>
            <a:ext cx="7830588" cy="128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551" y="4665809"/>
            <a:ext cx="7705090" cy="11652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86360" marR="2265680">
              <a:lnSpc>
                <a:spcPct val="115199"/>
              </a:lnSpc>
              <a:spcBef>
                <a:spcPts val="65"/>
              </a:spcBef>
              <a:tabLst>
                <a:tab pos="40640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1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public int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MaxFunctional(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first,</a:t>
            </a:r>
            <a:r>
              <a:rPr sz="1400" spc="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second)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360" marR="2875915">
              <a:lnSpc>
                <a:spcPts val="2100"/>
              </a:lnSpc>
              <a:spcBef>
                <a:spcPts val="35"/>
              </a:spcBef>
              <a:tabLst>
                <a:tab pos="429259" algn="l"/>
                <a:tab pos="54356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3		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first &gt;= second 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?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first</a:t>
            </a:r>
            <a:r>
              <a:rPr sz="1400" spc="-4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:</a:t>
            </a:r>
            <a:r>
              <a:rPr sz="1400" spc="-15" dirty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1F497D"/>
                </a:solidFill>
                <a:latin typeface="Courier New"/>
                <a:cs typeface="Courier New"/>
              </a:rPr>
              <a:t>second;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4	</a:t>
            </a:r>
            <a:r>
              <a:rPr sz="1400" dirty="0">
                <a:solidFill>
                  <a:srgbClr val="1F497D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26</a:t>
            </a:fld>
            <a:r>
              <a:rPr dirty="0"/>
              <a:t>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4523" y="1808017"/>
            <a:ext cx="7685116" cy="3769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591" y="1844824"/>
            <a:ext cx="7560945" cy="3645535"/>
          </a:xfrm>
          <a:custGeom>
            <a:avLst/>
            <a:gdLst/>
            <a:ahLst/>
            <a:cxnLst/>
            <a:rect l="l" t="t" r="r" b="b"/>
            <a:pathLst>
              <a:path w="7560945" h="3645535">
                <a:moveTo>
                  <a:pt x="0" y="0"/>
                </a:moveTo>
                <a:lnTo>
                  <a:pt x="7560838" y="0"/>
                </a:lnTo>
                <a:lnTo>
                  <a:pt x="7560838" y="3644917"/>
                </a:lnTo>
                <a:lnTo>
                  <a:pt x="0" y="364491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8331" y="1923822"/>
            <a:ext cx="269240" cy="319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EEECE1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1271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Scopes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8292" y="1909518"/>
            <a:ext cx="197675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public class</a:t>
            </a:r>
            <a:r>
              <a:rPr sz="16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B91AF"/>
                </a:solidFill>
                <a:latin typeface="Courier New"/>
                <a:cs typeface="Courier New"/>
              </a:rPr>
              <a:t>Foo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663" y="2492897"/>
            <a:ext cx="6624955" cy="269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91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myInt =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public void</a:t>
            </a:r>
            <a:r>
              <a:rPr sz="16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DoSomething()</a:t>
            </a:r>
            <a:endParaRPr sz="16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24510" marR="4018915">
              <a:lnSpc>
                <a:spcPct val="1198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localVar =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1; 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latin typeface="Courier New"/>
                <a:cs typeface="Courier New"/>
              </a:rPr>
              <a:t>(myInt </a:t>
            </a:r>
            <a:r>
              <a:rPr sz="1600" spc="-5" dirty="0">
                <a:latin typeface="Courier New"/>
                <a:cs typeface="Courier New"/>
              </a:rPr>
              <a:t>==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52451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90269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string s = „Hello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World“;</a:t>
            </a:r>
            <a:endParaRPr sz="1600">
              <a:latin typeface="Courier New"/>
              <a:cs typeface="Courier New"/>
            </a:endParaRPr>
          </a:p>
          <a:p>
            <a:pPr marL="52451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331" y="5134890"/>
            <a:ext cx="49784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EEECE1"/>
                </a:solidFill>
                <a:latin typeface="Courier New"/>
                <a:cs typeface="Courier New"/>
              </a:rPr>
              <a:t>12</a:t>
            </a:r>
            <a:r>
              <a:rPr sz="1600" spc="-220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2400" baseline="3472" dirty="0">
                <a:latin typeface="Courier New"/>
                <a:cs typeface="Courier New"/>
              </a:rPr>
              <a:t>}</a:t>
            </a:r>
            <a:endParaRPr sz="2400" baseline="3472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2916" y="2456409"/>
            <a:ext cx="6749934" cy="2822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89519" y="2481348"/>
            <a:ext cx="610985" cy="394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7663" y="2492897"/>
            <a:ext cx="6624955" cy="2696210"/>
          </a:xfrm>
          <a:custGeom>
            <a:avLst/>
            <a:gdLst/>
            <a:ahLst/>
            <a:cxnLst/>
            <a:rect l="l" t="t" r="r" b="b"/>
            <a:pathLst>
              <a:path w="6624955" h="2696210">
                <a:moveTo>
                  <a:pt x="0" y="0"/>
                </a:moveTo>
                <a:lnTo>
                  <a:pt x="6624735" y="0"/>
                </a:lnTo>
                <a:lnTo>
                  <a:pt x="6624735" y="2696038"/>
                </a:lnTo>
                <a:lnTo>
                  <a:pt x="0" y="2696038"/>
                </a:lnTo>
                <a:lnTo>
                  <a:pt x="0" y="0"/>
                </a:lnTo>
                <a:close/>
              </a:path>
            </a:pathLst>
          </a:custGeom>
          <a:solidFill>
            <a:srgbClr val="00AAD6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7663" y="2492897"/>
            <a:ext cx="6624955" cy="2696210"/>
          </a:xfrm>
          <a:prstGeom prst="rect">
            <a:avLst/>
          </a:prstGeom>
          <a:ln w="9524">
            <a:solidFill>
              <a:srgbClr val="B5B5B5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73660" algn="r">
              <a:lnSpc>
                <a:spcPct val="100000"/>
              </a:lnSpc>
              <a:spcBef>
                <a:spcPts val="320"/>
              </a:spcBef>
            </a:pPr>
            <a:r>
              <a:rPr sz="1400" b="1" spc="-140" dirty="0">
                <a:latin typeface="Arial"/>
                <a:cs typeface="Arial"/>
              </a:rPr>
              <a:t>m</a:t>
            </a:r>
            <a:r>
              <a:rPr sz="1400" b="1" spc="-95" dirty="0">
                <a:latin typeface="Arial"/>
                <a:cs typeface="Arial"/>
              </a:rPr>
              <a:t>y</a:t>
            </a:r>
            <a:r>
              <a:rPr sz="1400" b="1" spc="-25" dirty="0">
                <a:latin typeface="Arial"/>
                <a:cs typeface="Arial"/>
              </a:rPr>
              <a:t>I</a:t>
            </a:r>
            <a:r>
              <a:rPr sz="1400" b="1" spc="-110" dirty="0">
                <a:latin typeface="Arial"/>
                <a:cs typeface="Arial"/>
              </a:rPr>
              <a:t>n</a:t>
            </a:r>
            <a:r>
              <a:rPr sz="1400" b="1" spc="-305" dirty="0">
                <a:latin typeface="Arial"/>
                <a:cs typeface="Arial"/>
              </a:rPr>
              <a:t>t</a:t>
            </a:r>
            <a:r>
              <a:rPr sz="1400" b="1" spc="-75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705" y="3175461"/>
            <a:ext cx="6247014" cy="1770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2977" y="3200400"/>
            <a:ext cx="777240" cy="399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5696" y="3212976"/>
            <a:ext cx="6120765" cy="1642110"/>
          </a:xfrm>
          <a:custGeom>
            <a:avLst/>
            <a:gdLst/>
            <a:ahLst/>
            <a:cxnLst/>
            <a:rect l="l" t="t" r="r" b="b"/>
            <a:pathLst>
              <a:path w="6120765" h="1642110">
                <a:moveTo>
                  <a:pt x="0" y="0"/>
                </a:moveTo>
                <a:lnTo>
                  <a:pt x="6120678" y="0"/>
                </a:lnTo>
                <a:lnTo>
                  <a:pt x="6120678" y="1641727"/>
                </a:lnTo>
                <a:lnTo>
                  <a:pt x="0" y="1641727"/>
                </a:lnTo>
                <a:lnTo>
                  <a:pt x="0" y="0"/>
                </a:lnTo>
                <a:close/>
              </a:path>
            </a:pathLst>
          </a:custGeom>
          <a:solidFill>
            <a:srgbClr val="00AAD6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5696" y="3212976"/>
            <a:ext cx="6120765" cy="1642110"/>
          </a:xfrm>
          <a:prstGeom prst="rect">
            <a:avLst/>
          </a:prstGeom>
          <a:ln w="9524">
            <a:solidFill>
              <a:srgbClr val="B5B5B5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73025" algn="r">
              <a:lnSpc>
                <a:spcPct val="100000"/>
              </a:lnSpc>
              <a:spcBef>
                <a:spcPts val="320"/>
              </a:spcBef>
            </a:pPr>
            <a:r>
              <a:rPr sz="1400" b="1" spc="-114" dirty="0">
                <a:latin typeface="Arial"/>
                <a:cs typeface="Arial"/>
              </a:rPr>
              <a:t>loc</a:t>
            </a:r>
            <a:r>
              <a:rPr sz="1400" b="1" spc="-80" dirty="0">
                <a:latin typeface="Arial"/>
                <a:cs typeface="Arial"/>
              </a:rPr>
              <a:t>alV</a:t>
            </a:r>
            <a:r>
              <a:rPr sz="1400" b="1" spc="-90" dirty="0">
                <a:latin typeface="Arial"/>
                <a:cs typeface="Arial"/>
              </a:rPr>
              <a:t>a</a:t>
            </a:r>
            <a:r>
              <a:rPr sz="1400" b="1" spc="-370" dirty="0">
                <a:latin typeface="Arial"/>
                <a:cs typeface="Arial"/>
              </a:rPr>
              <a:t>r</a:t>
            </a:r>
            <a:r>
              <a:rPr sz="1400" b="1" spc="-75" dirty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31967" y="4206240"/>
            <a:ext cx="5382491" cy="41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6888" y="4235334"/>
            <a:ext cx="241069" cy="3948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67743" y="4244192"/>
            <a:ext cx="5257165" cy="288290"/>
          </a:xfrm>
          <a:prstGeom prst="rect">
            <a:avLst/>
          </a:prstGeom>
          <a:solidFill>
            <a:srgbClr val="00AAD6">
              <a:alpha val="50199"/>
            </a:srgbClr>
          </a:solidFill>
          <a:ln w="9524">
            <a:solidFill>
              <a:srgbClr val="B5B5B5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112395" algn="r">
              <a:lnSpc>
                <a:spcPct val="100000"/>
              </a:lnSpc>
              <a:spcBef>
                <a:spcPts val="320"/>
              </a:spcBef>
            </a:pPr>
            <a:r>
              <a:rPr sz="1400" b="1" spc="-470" dirty="0">
                <a:latin typeface="Arial"/>
                <a:cs typeface="Arial"/>
              </a:rPr>
              <a:t>s 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938" y="6514091"/>
            <a:ext cx="2197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30!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701" y="3034145"/>
            <a:ext cx="7830588" cy="2963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0654" y="3068960"/>
            <a:ext cx="7705090" cy="2839085"/>
          </a:xfrm>
          <a:custGeom>
            <a:avLst/>
            <a:gdLst/>
            <a:ahLst/>
            <a:cxnLst/>
            <a:rect l="l" t="t" r="r" b="b"/>
            <a:pathLst>
              <a:path w="7705090" h="2839085">
                <a:moveTo>
                  <a:pt x="0" y="0"/>
                </a:moveTo>
                <a:lnTo>
                  <a:pt x="7704853" y="0"/>
                </a:lnTo>
                <a:lnTo>
                  <a:pt x="7704853" y="2838571"/>
                </a:lnTo>
                <a:lnTo>
                  <a:pt x="0" y="28385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2094" y="3164815"/>
            <a:ext cx="195580" cy="260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EEECE1"/>
                </a:solidFill>
                <a:latin typeface="Courier New"/>
                <a:cs typeface="Courier New"/>
              </a:rPr>
              <a:t>9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1200" spc="-5" dirty="0">
                <a:solidFill>
                  <a:srgbClr val="EEECE1"/>
                </a:solidFill>
                <a:latin typeface="Courier New"/>
                <a:cs typeface="Courier New"/>
              </a:rPr>
              <a:t>12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28</a:t>
            </a:fld>
            <a:r>
              <a:rPr dirty="0"/>
              <a:t>!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482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Delegates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315632"/>
            <a:ext cx="7110730" cy="156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  <a:tabLst>
                <a:tab pos="347980" algn="l"/>
              </a:tabLst>
            </a:pPr>
            <a:r>
              <a:rPr sz="2000" spc="165" dirty="0">
                <a:latin typeface="Arial"/>
                <a:cs typeface="Arial"/>
              </a:rPr>
              <a:t>-</a:t>
            </a:r>
            <a:r>
              <a:rPr sz="2000" spc="165" dirty="0">
                <a:latin typeface="Helvetica"/>
                <a:cs typeface="Helvetica"/>
              </a:rPr>
              <a:t> 	</a:t>
            </a:r>
            <a:r>
              <a:rPr sz="2000" dirty="0">
                <a:latin typeface="Helvetica"/>
                <a:cs typeface="Helvetica"/>
              </a:rPr>
              <a:t>Refer to methods (so-called method</a:t>
            </a:r>
            <a:r>
              <a:rPr sz="2000" spc="-10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pointer)</a:t>
            </a:r>
          </a:p>
          <a:p>
            <a:pPr marL="25400">
              <a:lnSpc>
                <a:spcPct val="100000"/>
              </a:lnSpc>
              <a:spcBef>
                <a:spcPts val="480"/>
              </a:spcBef>
              <a:tabLst>
                <a:tab pos="347980" algn="l"/>
              </a:tabLst>
            </a:pPr>
            <a:r>
              <a:rPr sz="2000" spc="165" dirty="0">
                <a:latin typeface="Arial"/>
                <a:cs typeface="Arial"/>
              </a:rPr>
              <a:t>-</a:t>
            </a:r>
            <a:r>
              <a:rPr sz="2000" spc="165" dirty="0">
                <a:latin typeface="Helvetica"/>
                <a:cs typeface="Helvetica"/>
              </a:rPr>
              <a:t> 	</a:t>
            </a:r>
            <a:r>
              <a:rPr sz="2000" dirty="0">
                <a:latin typeface="Helvetica"/>
                <a:cs typeface="Helvetica"/>
              </a:rPr>
              <a:t>Have a defined</a:t>
            </a:r>
            <a:r>
              <a:rPr sz="2000" spc="-10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signature</a:t>
            </a: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347980" algn="l"/>
              </a:tabLst>
            </a:pPr>
            <a:r>
              <a:rPr sz="2000" spc="165" dirty="0">
                <a:latin typeface="Arial"/>
                <a:cs typeface="Arial"/>
              </a:rPr>
              <a:t>-</a:t>
            </a:r>
            <a:r>
              <a:rPr sz="2000" spc="165" dirty="0">
                <a:latin typeface="Helvetica"/>
                <a:cs typeface="Helvetica"/>
              </a:rPr>
              <a:t> 	</a:t>
            </a:r>
            <a:r>
              <a:rPr sz="2000" dirty="0">
                <a:latin typeface="Helvetica"/>
                <a:cs typeface="Helvetica"/>
              </a:rPr>
              <a:t>In C# used </a:t>
            </a:r>
            <a:r>
              <a:rPr sz="2000" spc="-30" dirty="0">
                <a:latin typeface="Helvetica"/>
                <a:cs typeface="Helvetica"/>
              </a:rPr>
              <a:t>for, </a:t>
            </a:r>
            <a:r>
              <a:rPr sz="2000" dirty="0">
                <a:latin typeface="Helvetica"/>
                <a:cs typeface="Helvetica"/>
              </a:rPr>
              <a:t>e.g., events and asynchronous method</a:t>
            </a:r>
            <a:r>
              <a:rPr sz="2000" spc="-7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calls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delegate</a:t>
            </a:r>
            <a:r>
              <a:rPr sz="1400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400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B91AF"/>
                </a:solidFill>
                <a:latin typeface="Courier New"/>
                <a:cs typeface="Courier New"/>
              </a:rPr>
              <a:t>MyStringDelegate</a:t>
            </a:r>
            <a:r>
              <a:rPr sz="1200" dirty="0"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400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input</a:t>
            </a:r>
            <a:r>
              <a:rPr sz="1400" dirty="0">
                <a:latin typeface="Helvetica"/>
                <a:cs typeface="Helvetica"/>
              </a:rPr>
              <a:t>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8639" y="3161704"/>
            <a:ext cx="4707890" cy="9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 string </a:t>
            </a:r>
            <a:r>
              <a:rPr sz="1400" dirty="0">
                <a:latin typeface="Courier New"/>
                <a:cs typeface="Courier New"/>
              </a:rPr>
              <a:t>LowerFunction(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inputStr)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inputStr.ToLower();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639" y="4431704"/>
            <a:ext cx="68961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sz="1400" dirty="0">
                <a:latin typeface="Courier New"/>
                <a:cs typeface="Courier New"/>
              </a:rPr>
              <a:t>OtherFunction(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someString)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74015" marR="5080">
              <a:lnSpc>
                <a:spcPct val="119000"/>
              </a:lnSpc>
            </a:pPr>
            <a:r>
              <a:rPr sz="1400" dirty="0">
                <a:solidFill>
                  <a:srgbClr val="2B91AF"/>
                </a:solidFill>
                <a:latin typeface="Courier New"/>
                <a:cs typeface="Courier New"/>
              </a:rPr>
              <a:t>MyStringDelegate </a:t>
            </a:r>
            <a:r>
              <a:rPr sz="1400" dirty="0">
                <a:latin typeface="Courier New"/>
                <a:cs typeface="Courier New"/>
              </a:rPr>
              <a:t>lowerDelegate = LowerFunction;  </a:t>
            </a:r>
            <a:r>
              <a:rPr sz="1400" spc="-5" dirty="0">
                <a:latin typeface="Courier New"/>
                <a:cs typeface="Courier New"/>
              </a:rPr>
              <a:t>lowerDelegate(someString);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 Calls</a:t>
            </a:r>
            <a:r>
              <a:rPr sz="1400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8000"/>
                </a:solidFill>
                <a:latin typeface="Courier New"/>
                <a:cs typeface="Courier New"/>
              </a:rPr>
              <a:t>LowerFunction(someString)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549" y="1309253"/>
            <a:ext cx="7834745" cy="480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2453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Interfaces in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C#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29</a:t>
            </a:fld>
            <a:r>
              <a:rPr dirty="0"/>
              <a:t>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595" y="1344540"/>
            <a:ext cx="7705090" cy="46805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86360" marR="1120140">
              <a:lnSpc>
                <a:spcPct val="115199"/>
              </a:lnSpc>
              <a:spcBef>
                <a:spcPts val="70"/>
              </a:spcBef>
              <a:tabLst>
                <a:tab pos="37846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1	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 interface </a:t>
            </a:r>
            <a:r>
              <a:rPr sz="1400" dirty="0">
                <a:solidFill>
                  <a:srgbClr val="2B91AF"/>
                </a:solidFill>
                <a:latin typeface="Courier New"/>
                <a:cs typeface="Courier New"/>
              </a:rPr>
              <a:t>INumberable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 Just an</a:t>
            </a:r>
            <a:r>
              <a:rPr sz="1400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example</a:t>
            </a:r>
            <a:r>
              <a:rPr sz="14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8000"/>
                </a:solidFill>
                <a:latin typeface="Courier New"/>
                <a:cs typeface="Courier New"/>
              </a:rPr>
              <a:t>interface.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2	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86360">
              <a:lnSpc>
                <a:spcPct val="100000"/>
              </a:lnSpc>
              <a:spcBef>
                <a:spcPts val="315"/>
              </a:spcBef>
              <a:buClr>
                <a:srgbClr val="EEECE1"/>
              </a:buClr>
              <a:buAutoNum type="arabicPlain" startAt="3"/>
              <a:tabLst>
                <a:tab pos="698500" algn="l"/>
                <a:tab pos="699135" algn="l"/>
              </a:tabLst>
            </a:pPr>
            <a:r>
              <a:rPr lang="da-DK" sz="1400" dirty="0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Number {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get</a:t>
            </a:r>
            <a:r>
              <a:rPr sz="1400" dirty="0">
                <a:latin typeface="Courier New"/>
                <a:cs typeface="Courier New"/>
              </a:rPr>
              <a:t>;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set</a:t>
            </a:r>
            <a:r>
              <a:rPr sz="1400" spc="-5" dirty="0">
                <a:latin typeface="Courier New"/>
                <a:cs typeface="Courier New"/>
              </a:rPr>
              <a:t>;}</a:t>
            </a:r>
            <a:endParaRPr sz="1400" dirty="0">
              <a:latin typeface="Courier New"/>
              <a:cs typeface="Courier New"/>
            </a:endParaRPr>
          </a:p>
          <a:p>
            <a:pPr marL="86360" marR="4427855">
              <a:lnSpc>
                <a:spcPct val="119000"/>
              </a:lnSpc>
              <a:spcBef>
                <a:spcPts val="95"/>
              </a:spcBef>
              <a:buClr>
                <a:srgbClr val="EEECE1"/>
              </a:buClr>
              <a:buAutoNum type="arabicPlain" startAt="3"/>
              <a:tabLst>
                <a:tab pos="378460" algn="l"/>
                <a:tab pos="698500" algn="l"/>
                <a:tab pos="699135" algn="l"/>
              </a:tabLst>
            </a:pPr>
            <a:r>
              <a:rPr lang="da-DK" sz="1400" dirty="0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NumberToString();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5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86360" marR="1973580">
              <a:lnSpc>
                <a:spcPct val="119000"/>
              </a:lnSpc>
              <a:tabLst>
                <a:tab pos="378460" algn="l"/>
              </a:tabLst>
            </a:pP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1400" dirty="0">
                <a:solidFill>
                  <a:srgbClr val="2B91AF"/>
                </a:solidFill>
                <a:latin typeface="Courier New"/>
                <a:cs typeface="Courier New"/>
              </a:rPr>
              <a:t>NumerableImplementation</a:t>
            </a:r>
            <a:r>
              <a:rPr sz="1400" spc="-7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B91AF"/>
                </a:solidFill>
                <a:latin typeface="Courier New"/>
                <a:cs typeface="Courier New"/>
              </a:rPr>
              <a:t>INumberable  </a:t>
            </a:r>
            <a:r>
              <a:rPr sz="1400" dirty="0">
                <a:solidFill>
                  <a:srgbClr val="EEECE1"/>
                </a:solidFill>
                <a:latin typeface="Courier New"/>
                <a:cs typeface="Courier New"/>
              </a:rPr>
              <a:t>7	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648335" indent="-561975">
              <a:lnSpc>
                <a:spcPct val="100000"/>
              </a:lnSpc>
              <a:spcBef>
                <a:spcPts val="320"/>
              </a:spcBef>
              <a:buClr>
                <a:srgbClr val="EEECE1"/>
              </a:buClr>
              <a:buAutoNum type="arabicPlain" startAt="8"/>
              <a:tabLst>
                <a:tab pos="648335" algn="l"/>
                <a:tab pos="648970" algn="l"/>
              </a:tabLst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number =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698500" indent="-612140">
              <a:lnSpc>
                <a:spcPct val="100000"/>
              </a:lnSpc>
              <a:spcBef>
                <a:spcPts val="315"/>
              </a:spcBef>
              <a:buClr>
                <a:srgbClr val="EEECE1"/>
              </a:buClr>
              <a:buAutoNum type="arabicPlain" startAt="8"/>
              <a:tabLst>
                <a:tab pos="698500" algn="l"/>
                <a:tab pos="699135" algn="l"/>
              </a:tabLst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 int</a:t>
            </a:r>
            <a:r>
              <a:rPr sz="1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Number</a:t>
            </a:r>
          </a:p>
          <a:p>
            <a:pPr marL="86360">
              <a:lnSpc>
                <a:spcPct val="100000"/>
              </a:lnSpc>
              <a:spcBef>
                <a:spcPts val="415"/>
              </a:spcBef>
              <a:tabLst>
                <a:tab pos="698500" algn="l"/>
              </a:tabLst>
            </a:pP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10	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86360">
              <a:lnSpc>
                <a:spcPct val="100000"/>
              </a:lnSpc>
              <a:spcBef>
                <a:spcPts val="315"/>
              </a:spcBef>
              <a:buClr>
                <a:srgbClr val="EEECE1"/>
              </a:buClr>
              <a:buAutoNum type="arabicPlain" startAt="11"/>
              <a:tabLst>
                <a:tab pos="1018540" algn="l"/>
                <a:tab pos="1019175" algn="l"/>
              </a:tabLst>
            </a:pPr>
            <a:r>
              <a:rPr lang="da-DK" sz="1400" dirty="0">
                <a:solidFill>
                  <a:srgbClr val="0000FF"/>
                </a:solidFill>
                <a:latin typeface="Courier New"/>
                <a:cs typeface="Courier New"/>
              </a:rPr>
              <a:t>     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get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400" dirty="0">
                <a:latin typeface="Courier New"/>
                <a:cs typeface="Courier New"/>
              </a:rPr>
              <a:t>number ;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86360" marR="4214495">
              <a:lnSpc>
                <a:spcPct val="119000"/>
              </a:lnSpc>
              <a:buClr>
                <a:srgbClr val="EEECE1"/>
              </a:buClr>
              <a:buAutoNum type="arabicPlain" startAt="11"/>
              <a:tabLst>
                <a:tab pos="698500" algn="l"/>
                <a:tab pos="1018540" algn="l"/>
                <a:tab pos="1019175" algn="l"/>
              </a:tabLst>
            </a:pPr>
            <a:r>
              <a:rPr lang="da-DK" sz="1400" dirty="0">
                <a:solidFill>
                  <a:srgbClr val="0000FF"/>
                </a:solidFill>
                <a:latin typeface="Courier New"/>
                <a:cs typeface="Courier New"/>
              </a:rPr>
              <a:t>     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set </a:t>
            </a:r>
            <a:r>
              <a:rPr sz="1400" dirty="0">
                <a:latin typeface="Courier New"/>
                <a:cs typeface="Courier New"/>
              </a:rPr>
              <a:t>{ number =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value</a:t>
            </a:r>
            <a:r>
              <a:rPr sz="1400" dirty="0">
                <a:latin typeface="Courier New"/>
                <a:cs typeface="Courier New"/>
              </a:rPr>
              <a:t>;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  </a:t>
            </a: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13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86360" marR="3787775">
              <a:lnSpc>
                <a:spcPct val="119000"/>
              </a:lnSpc>
              <a:tabLst>
                <a:tab pos="698500" algn="l"/>
              </a:tabLst>
            </a:pP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14	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NumberToString()  </a:t>
            </a: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15	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86360" marR="4001135">
              <a:lnSpc>
                <a:spcPct val="119000"/>
              </a:lnSpc>
              <a:spcBef>
                <a:spcPts val="95"/>
              </a:spcBef>
              <a:tabLst>
                <a:tab pos="698500" algn="l"/>
                <a:tab pos="1018540" algn="l"/>
              </a:tabLst>
            </a:pP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16		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number.ToString();  </a:t>
            </a: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17	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8636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solidFill>
                  <a:srgbClr val="EEECE1"/>
                </a:solidFill>
                <a:latin typeface="Courier New"/>
                <a:cs typeface="Courier New"/>
              </a:rPr>
              <a:t>18</a:t>
            </a:r>
            <a:r>
              <a:rPr sz="1400" spc="-320" dirty="0">
                <a:solidFill>
                  <a:srgbClr val="EEECE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34480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C# - General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information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6084570" cy="4490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C# was influenced</a:t>
            </a:r>
            <a:r>
              <a:rPr sz="2000" spc="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by</a:t>
            </a:r>
          </a:p>
          <a:p>
            <a:pPr marL="215900">
              <a:lnSpc>
                <a:spcPct val="100000"/>
              </a:lnSpc>
              <a:spcBef>
                <a:spcPts val="305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Java</a:t>
            </a: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C/C++</a:t>
            </a: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Pascal/Delphi</a:t>
            </a: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Haskell</a:t>
            </a: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Modula-3</a:t>
            </a:r>
          </a:p>
          <a:p>
            <a:pPr marL="215900">
              <a:lnSpc>
                <a:spcPct val="100000"/>
              </a:lnSpc>
              <a:spcBef>
                <a:spcPts val="38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spc="-5" dirty="0">
                <a:latin typeface="Helvetica"/>
                <a:cs typeface="Helvetica"/>
              </a:rPr>
              <a:t>Visual</a:t>
            </a:r>
            <a:r>
              <a:rPr sz="1600" spc="-10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Basic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Lucida Grande"/>
                <a:cs typeface="Lucida Grande"/>
              </a:rPr>
              <a:t>-</a:t>
            </a:r>
            <a:r>
              <a:rPr sz="2000" dirty="0">
                <a:latin typeface="Helvetica"/>
                <a:cs typeface="Helvetica"/>
              </a:rPr>
              <a:t>  C# supports the following</a:t>
            </a:r>
            <a:r>
              <a:rPr sz="2000" spc="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IDEs:</a:t>
            </a:r>
          </a:p>
          <a:p>
            <a:pPr marL="215900">
              <a:lnSpc>
                <a:spcPts val="1920"/>
              </a:lnSpc>
              <a:spcBef>
                <a:spcPts val="300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b="1" dirty="0">
                <a:latin typeface="Helvetica"/>
                <a:cs typeface="Helvetica"/>
              </a:rPr>
              <a:t>Microsoft </a:t>
            </a:r>
            <a:r>
              <a:rPr sz="1600" b="1" spc="-5" dirty="0">
                <a:latin typeface="Helvetica"/>
                <a:cs typeface="Helvetica"/>
              </a:rPr>
              <a:t>Visual </a:t>
            </a:r>
            <a:r>
              <a:rPr sz="1600" b="1" dirty="0">
                <a:latin typeface="Helvetica"/>
                <a:cs typeface="Helvetica"/>
              </a:rPr>
              <a:t>Studio</a:t>
            </a:r>
            <a:r>
              <a:rPr sz="1600" dirty="0">
                <a:latin typeface="Helvetica"/>
                <a:cs typeface="Helvetica"/>
              </a:rPr>
              <a:t> 2003, 2005,</a:t>
            </a:r>
            <a:r>
              <a:rPr sz="1600" spc="-11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2008,</a:t>
            </a:r>
          </a:p>
          <a:p>
            <a:pPr marL="482600">
              <a:lnSpc>
                <a:spcPts val="1920"/>
              </a:lnSpc>
            </a:pPr>
            <a:r>
              <a:rPr sz="1600" spc="-5" dirty="0">
                <a:latin typeface="Helvetica"/>
                <a:cs typeface="Helvetica"/>
              </a:rPr>
              <a:t>2010, 2012,</a:t>
            </a:r>
            <a:r>
              <a:rPr sz="1600" spc="-85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2013</a:t>
            </a:r>
          </a:p>
          <a:p>
            <a:pPr marL="215900">
              <a:lnSpc>
                <a:spcPct val="100000"/>
              </a:lnSpc>
              <a:spcBef>
                <a:spcPts val="465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 err="1">
                <a:latin typeface="Helvetica"/>
                <a:cs typeface="Helvetica"/>
              </a:rPr>
              <a:t>SharpDevelop</a:t>
            </a:r>
            <a:r>
              <a:rPr sz="1600" spc="-105" dirty="0">
                <a:latin typeface="Helvetica"/>
                <a:cs typeface="Helvetica"/>
              </a:rPr>
              <a:t> </a:t>
            </a:r>
            <a:endParaRPr sz="1600" dirty="0">
              <a:latin typeface="Helvetica"/>
              <a:cs typeface="Helvetica"/>
            </a:endParaRPr>
          </a:p>
          <a:p>
            <a:pPr marL="215900">
              <a:lnSpc>
                <a:spcPct val="100000"/>
              </a:lnSpc>
              <a:spcBef>
                <a:spcPts val="375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spc="-5" dirty="0" err="1">
                <a:latin typeface="Helvetica"/>
                <a:cs typeface="Helvetica"/>
              </a:rPr>
              <a:t>MonoDevelop</a:t>
            </a:r>
            <a:endParaRPr sz="1600" dirty="0">
              <a:latin typeface="Helvetica"/>
              <a:cs typeface="Helvetica"/>
            </a:endParaRPr>
          </a:p>
          <a:p>
            <a:pPr marL="215900">
              <a:lnSpc>
                <a:spcPct val="100000"/>
              </a:lnSpc>
              <a:spcBef>
                <a:spcPts val="375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XNA Game</a:t>
            </a:r>
            <a:r>
              <a:rPr sz="1600" spc="-19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Studio</a:t>
            </a:r>
          </a:p>
          <a:p>
            <a:pPr marL="215900">
              <a:lnSpc>
                <a:spcPct val="100000"/>
              </a:lnSpc>
              <a:spcBef>
                <a:spcPts val="375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dirty="0">
                <a:latin typeface="Helvetica"/>
                <a:cs typeface="Helvetica"/>
              </a:rPr>
              <a:t>C#-Builder</a:t>
            </a:r>
          </a:p>
          <a:p>
            <a:pPr marL="215900">
              <a:lnSpc>
                <a:spcPct val="100000"/>
              </a:lnSpc>
              <a:spcBef>
                <a:spcPts val="375"/>
              </a:spcBef>
              <a:tabLst>
                <a:tab pos="485775" algn="l"/>
              </a:tabLst>
            </a:pPr>
            <a:r>
              <a:rPr sz="1600" spc="-409" dirty="0">
                <a:latin typeface="Wingdings"/>
                <a:cs typeface="Wingdings"/>
              </a:rPr>
              <a:t>§</a:t>
            </a:r>
            <a:r>
              <a:rPr sz="1600" spc="-409" dirty="0">
                <a:latin typeface="Helvetica"/>
                <a:cs typeface="Helvetica"/>
              </a:rPr>
              <a:t> 	</a:t>
            </a:r>
            <a:r>
              <a:rPr sz="1600" spc="-5" dirty="0" err="1">
                <a:latin typeface="Helvetica"/>
                <a:cs typeface="Helvetica"/>
              </a:rPr>
              <a:t>Baltie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2359" y="2348880"/>
            <a:ext cx="814934" cy="1542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151" y="3645024"/>
            <a:ext cx="1904998" cy="36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191" y="2420887"/>
            <a:ext cx="1211237" cy="1207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4127" y="4365104"/>
            <a:ext cx="1463823" cy="871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0311" y="4581128"/>
            <a:ext cx="1368151" cy="1368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1959" y="5373216"/>
            <a:ext cx="3047998" cy="676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46968" y="1582105"/>
            <a:ext cx="875926" cy="7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8343" y="1556792"/>
            <a:ext cx="971548" cy="5619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7342" y="2571751"/>
            <a:ext cx="1282848" cy="905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3238" y="6514091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3</a:t>
            </a:fld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5041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Conditional execution and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branching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30</a:t>
            </a:fld>
            <a:r>
              <a:rPr dirty="0"/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3493"/>
              </p:ext>
            </p:extLst>
          </p:nvPr>
        </p:nvGraphicFramePr>
        <p:xfrm>
          <a:off x="655592" y="1828800"/>
          <a:ext cx="7864305" cy="422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0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bool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lazy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DaysOfWeek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day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DaysOfWeek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.Wednesday;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86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bool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bored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70"/>
                        </a:lnSpc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Typical week of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switch</a:t>
                      </a:r>
                      <a:r>
                        <a:rPr sz="1400" spc="-9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400" spc="-9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(lazy)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6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400" spc="-9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 err="1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DaysOfWeek</a:t>
                      </a:r>
                      <a:r>
                        <a:rPr sz="1400" dirty="0" err="1">
                          <a:latin typeface="Courier New"/>
                          <a:cs typeface="Courier New"/>
                        </a:rPr>
                        <a:t>.Saturday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lang="da-DK" sz="1400" dirty="0">
                        <a:latin typeface="Courier New"/>
                        <a:cs typeface="Courier New"/>
                      </a:endParaRPr>
                    </a:p>
                    <a:p>
                      <a:pPr marL="490855">
                        <a:lnSpc>
                          <a:spcPts val="1555"/>
                        </a:lnSpc>
                      </a:pPr>
                      <a:r>
                        <a:rPr lang="en-GB"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  </a:t>
                      </a:r>
                      <a:r>
                        <a:rPr lang="en-GB" sz="1400" dirty="0" err="1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goto</a:t>
                      </a:r>
                      <a:r>
                        <a:rPr lang="en-GB"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case </a:t>
                      </a:r>
                      <a:r>
                        <a:rPr lang="en-GB" sz="1400" dirty="0" err="1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DaysOfWeek</a:t>
                      </a:r>
                      <a:r>
                        <a:rPr lang="en-GB" sz="1400" dirty="0" err="1">
                          <a:latin typeface="Courier New"/>
                          <a:cs typeface="Courier New"/>
                        </a:rPr>
                        <a:t>.Sunday</a:t>
                      </a:r>
                      <a:r>
                        <a:rPr lang="en-GB" sz="1400" dirty="0">
                          <a:latin typeface="Courier New"/>
                          <a:cs typeface="Courier New"/>
                        </a:rPr>
                        <a:t>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458470">
                        <a:lnSpc>
                          <a:spcPts val="1605"/>
                        </a:lnSpc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I‘m</a:t>
                      </a:r>
                      <a:r>
                        <a:rPr sz="1400" spc="-8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lazy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160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400" spc="-9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DaysOfWeek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.Sunday:</a:t>
                      </a: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Sleep(); Eat(); Chill();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Sleep();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else if</a:t>
                      </a:r>
                      <a:r>
                        <a:rPr sz="1400" spc="-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(bored)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0895">
                        <a:lnSpc>
                          <a:spcPts val="155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49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160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007">
                <a:tc>
                  <a:txBody>
                    <a:bodyPr/>
                    <a:lstStyle/>
                    <a:p>
                      <a:pPr marL="458470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I‘m not</a:t>
                      </a:r>
                      <a:r>
                        <a:rPr sz="1400" spc="-7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lazy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0895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Sleep();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458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// I‘m not lazy </a:t>
                      </a:r>
                      <a:r>
                        <a:rPr sz="14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&amp;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400" spc="-5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R w="25401">
                      <a:solidFill>
                        <a:srgbClr val="91919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0895" marR="984250">
                        <a:lnSpc>
                          <a:spcPts val="18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GoToLecturesAndSleep();  EatAtCafeteria();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810895" marR="984250">
                        <a:lnSpc>
                          <a:spcPct val="10710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GoToLecturesAndSleep();  ChillOrParty();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810895" marR="2584450">
                        <a:lnSpc>
                          <a:spcPct val="107100"/>
                        </a:lnSpc>
                        <a:spcBef>
                          <a:spcPts val="1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Sleep(); 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5080" marB="0">
                    <a:lnL w="25401">
                      <a:solidFill>
                        <a:srgbClr val="91919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0255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Loops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39" y="1635090"/>
            <a:ext cx="250253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3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 err="1">
                <a:latin typeface="Courier New"/>
                <a:cs typeface="Courier New"/>
              </a:rPr>
              <a:t>feelingLikeParty</a:t>
            </a:r>
            <a:r>
              <a:rPr sz="1300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300" dirty="0">
                <a:latin typeface="Courier New"/>
                <a:cs typeface="Courier New"/>
              </a:rPr>
              <a:t>{</a:t>
            </a:r>
          </a:p>
          <a:p>
            <a:pPr marL="408940" marR="302260">
              <a:lnSpc>
                <a:spcPct val="109000"/>
              </a:lnSpc>
            </a:pP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// The Party</a:t>
            </a:r>
            <a:r>
              <a:rPr sz="1300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Loop.  </a:t>
            </a:r>
            <a:r>
              <a:rPr sz="1300" spc="-5" dirty="0">
                <a:latin typeface="Courier New"/>
                <a:cs typeface="Courier New"/>
              </a:rPr>
              <a:t>DrinkABeer();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39" y="3147914"/>
            <a:ext cx="22415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39" y="3376514"/>
            <a:ext cx="1250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544" y="3574583"/>
            <a:ext cx="240347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 indent="-297815">
              <a:lnSpc>
                <a:spcPct val="109000"/>
              </a:lnSpc>
            </a:pP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/* always drink at least  one beer</a:t>
            </a:r>
            <a:r>
              <a:rPr sz="1300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5" dirty="0">
                <a:latin typeface="Courier New"/>
                <a:cs typeface="Courier New"/>
              </a:rPr>
              <a:t>DrinkABeer();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39" y="4240114"/>
            <a:ext cx="2601595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 err="1">
                <a:latin typeface="Courier New"/>
                <a:cs typeface="Courier New"/>
              </a:rPr>
              <a:t>feelingLikeParty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39" y="5314482"/>
            <a:ext cx="8185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000"/>
              </a:lnSpc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break  continue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8939" y="5332313"/>
            <a:ext cx="196215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exit the whole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loop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Arial"/>
                <a:cs typeface="Arial"/>
              </a:rPr>
              <a:t>skip one cycle of the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loops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560" y="1619067"/>
            <a:ext cx="4502150" cy="124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300" spc="-5" dirty="0">
                <a:latin typeface="Courier New"/>
                <a:cs typeface="Courier New"/>
              </a:rPr>
              <a:t>(int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5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</a:t>
            </a:r>
            <a:r>
              <a:rPr sz="1300" spc="-5" dirty="0">
                <a:latin typeface="Courier New"/>
                <a:cs typeface="Courier New"/>
              </a:rPr>
              <a:t>100;</a:t>
            </a:r>
            <a:r>
              <a:rPr sz="1300" spc="-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i++)</a:t>
            </a:r>
            <a:endParaRPr sz="1300" dirty="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150"/>
              </a:spcBef>
            </a:pPr>
            <a:r>
              <a:rPr sz="1300" dirty="0">
                <a:latin typeface="Courier New"/>
                <a:cs typeface="Courier New"/>
              </a:rPr>
              <a:t>{</a:t>
            </a:r>
          </a:p>
          <a:p>
            <a:pPr marL="426720">
              <a:lnSpc>
                <a:spcPct val="100000"/>
              </a:lnSpc>
              <a:spcBef>
                <a:spcPts val="135"/>
              </a:spcBef>
            </a:pP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// Write </a:t>
            </a:r>
            <a:r>
              <a:rPr sz="1300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hundred</a:t>
            </a:r>
            <a:r>
              <a:rPr sz="1300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8000"/>
                </a:solidFill>
                <a:latin typeface="Courier New"/>
                <a:cs typeface="Courier New"/>
              </a:rPr>
              <a:t>times...</a:t>
            </a:r>
            <a:endParaRPr sz="1300" dirty="0">
              <a:latin typeface="Courier New"/>
              <a:cs typeface="Courier New"/>
            </a:endParaRPr>
          </a:p>
          <a:p>
            <a:pPr marL="12700" marR="5080" indent="414020">
              <a:lnSpc>
                <a:spcPts val="1390"/>
              </a:lnSpc>
              <a:spcBef>
                <a:spcPts val="325"/>
              </a:spcBef>
            </a:pPr>
            <a:r>
              <a:rPr sz="1300" spc="-5" dirty="0">
                <a:latin typeface="Courier New"/>
                <a:cs typeface="Courier New"/>
              </a:rPr>
              <a:t>Console.WriteLine(</a:t>
            </a:r>
            <a:r>
              <a:rPr sz="1300" spc="-5" dirty="0">
                <a:solidFill>
                  <a:srgbClr val="A31515"/>
                </a:solidFill>
                <a:latin typeface="Courier New"/>
                <a:cs typeface="Courier New"/>
              </a:rPr>
              <a:t>„I</a:t>
            </a:r>
            <a:r>
              <a:rPr lang="da-DK" sz="1300" spc="-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lang="da-DK" sz="1300" spc="-5" dirty="0" err="1">
                <a:solidFill>
                  <a:srgbClr val="A31515"/>
                </a:solidFill>
                <a:latin typeface="Courier New"/>
                <a:cs typeface="Courier New"/>
              </a:rPr>
              <a:t>will</a:t>
            </a:r>
            <a:r>
              <a:rPr lang="da-DK" sz="1300" spc="-5" dirty="0">
                <a:solidFill>
                  <a:srgbClr val="A31515"/>
                </a:solidFill>
                <a:latin typeface="Courier New"/>
                <a:cs typeface="Courier New"/>
              </a:rPr>
              <a:t> not </a:t>
            </a:r>
            <a:r>
              <a:rPr lang="da-DK" sz="1300" spc="-5" dirty="0" err="1">
                <a:solidFill>
                  <a:srgbClr val="A31515"/>
                </a:solidFill>
                <a:latin typeface="Courier New"/>
                <a:cs typeface="Courier New"/>
              </a:rPr>
              <a:t>vote</a:t>
            </a:r>
            <a:r>
              <a:rPr lang="da-DK" sz="1300" spc="-5" dirty="0">
                <a:solidFill>
                  <a:srgbClr val="A31515"/>
                </a:solidFill>
                <a:latin typeface="Courier New"/>
                <a:cs typeface="Courier New"/>
              </a:rPr>
              <a:t> for</a:t>
            </a:r>
            <a:br>
              <a:rPr lang="da-DK" sz="1300" spc="-5" dirty="0">
                <a:solidFill>
                  <a:srgbClr val="A31515"/>
                </a:solidFill>
                <a:latin typeface="Courier New"/>
                <a:cs typeface="Courier New"/>
              </a:rPr>
            </a:br>
            <a:r>
              <a:rPr lang="da-DK" sz="1300" spc="-5" dirty="0">
                <a:solidFill>
                  <a:srgbClr val="A31515"/>
                </a:solidFill>
                <a:latin typeface="Courier New"/>
                <a:cs typeface="Courier New"/>
              </a:rPr>
              <a:t>     Donald Trump!</a:t>
            </a:r>
            <a:r>
              <a:rPr sz="1300" spc="-5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 dirty="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26963" y="3093791"/>
            <a:ext cx="4186554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300" dirty="0">
                <a:latin typeface="Courier New"/>
                <a:cs typeface="Courier New"/>
              </a:rPr>
              <a:t>List&lt;</a:t>
            </a: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300" dirty="0">
                <a:latin typeface="Courier New"/>
                <a:cs typeface="Courier New"/>
              </a:rPr>
              <a:t>&gt; </a:t>
            </a:r>
            <a:r>
              <a:rPr sz="1300" spc="-5" dirty="0">
                <a:latin typeface="Courier New"/>
                <a:cs typeface="Courier New"/>
              </a:rPr>
              <a:t>seminarList</a:t>
            </a:r>
            <a:r>
              <a:rPr sz="1300" spc="-9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25"/>
              </a:lnSpc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300" dirty="0">
                <a:latin typeface="Courier New"/>
                <a:cs typeface="Courier New"/>
              </a:rPr>
              <a:t>List&lt;</a:t>
            </a: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300" dirty="0">
                <a:latin typeface="Courier New"/>
                <a:cs typeface="Courier New"/>
              </a:rPr>
              <a:t>&gt;(){</a:t>
            </a:r>
            <a:r>
              <a:rPr sz="1300" dirty="0">
                <a:solidFill>
                  <a:srgbClr val="A31515"/>
                </a:solidFill>
                <a:latin typeface="Courier New"/>
                <a:cs typeface="Courier New"/>
              </a:rPr>
              <a:t>„Timm“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dirty="0">
                <a:solidFill>
                  <a:srgbClr val="A31515"/>
                </a:solidFill>
                <a:latin typeface="Courier New"/>
                <a:cs typeface="Courier New"/>
              </a:rPr>
              <a:t>„Dominik“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A31515"/>
                </a:solidFill>
                <a:latin typeface="Courier New"/>
                <a:cs typeface="Courier New"/>
              </a:rPr>
              <a:t>..</a:t>
            </a:r>
            <a:r>
              <a:rPr sz="1300" spc="-5" dirty="0">
                <a:latin typeface="Courier New"/>
                <a:cs typeface="Courier New"/>
              </a:rPr>
              <a:t>};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0464" y="3716089"/>
            <a:ext cx="4186554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0000FF"/>
                </a:solidFill>
                <a:latin typeface="Courier New"/>
                <a:cs typeface="Courier New"/>
              </a:rPr>
              <a:t>foreach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300" spc="-5" dirty="0">
                <a:latin typeface="Courier New"/>
                <a:cs typeface="Courier New"/>
              </a:rPr>
              <a:t>name </a:t>
            </a: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3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seminarList)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309880" marR="5080">
              <a:lnSpc>
                <a:spcPct val="109000"/>
              </a:lnSpc>
            </a:pPr>
            <a:r>
              <a:rPr sz="1300" spc="-5" dirty="0">
                <a:solidFill>
                  <a:srgbClr val="008000"/>
                </a:solidFill>
                <a:latin typeface="Courier New"/>
                <a:cs typeface="Courier New"/>
              </a:rPr>
              <a:t>// Say hello to everyone!  </a:t>
            </a:r>
            <a:r>
              <a:rPr sz="1300" spc="-5" dirty="0">
                <a:latin typeface="Courier New"/>
                <a:cs typeface="Courier New"/>
              </a:rPr>
              <a:t>Console.WriteLine(</a:t>
            </a:r>
            <a:r>
              <a:rPr sz="1300" spc="-5" dirty="0">
                <a:solidFill>
                  <a:srgbClr val="A31515"/>
                </a:solidFill>
                <a:latin typeface="Courier New"/>
                <a:cs typeface="Courier New"/>
              </a:rPr>
              <a:t>„Hello {0}.“ 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6084" y="1605880"/>
            <a:ext cx="0" cy="4053840"/>
          </a:xfrm>
          <a:custGeom>
            <a:avLst/>
            <a:gdLst/>
            <a:ahLst/>
            <a:cxnLst/>
            <a:rect l="l" t="t" r="r" b="b"/>
            <a:pathLst>
              <a:path h="4053840">
                <a:moveTo>
                  <a:pt x="0" y="0"/>
                </a:moveTo>
                <a:lnTo>
                  <a:pt x="1" y="4053663"/>
                </a:lnTo>
              </a:path>
            </a:pathLst>
          </a:custGeom>
          <a:ln w="2539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31</a:t>
            </a:fld>
            <a:r>
              <a:rPr dirty="0"/>
              <a:t>!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2618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Operators in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C#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32</a:t>
            </a:fld>
            <a:r>
              <a:rPr dirty="0"/>
              <a:t>!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15944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b="1" spc="-5" dirty="0">
                <a:latin typeface="Helvetica"/>
                <a:cs typeface="Helvetica"/>
              </a:rPr>
              <a:t>Comparison 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39" y="2875700"/>
            <a:ext cx="2057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b="1" dirty="0">
                <a:latin typeface="Helvetica"/>
                <a:cs typeface="Helvetica"/>
              </a:rPr>
              <a:t>Logical</a:t>
            </a:r>
            <a:r>
              <a:rPr sz="1600" b="1" spc="-10" dirty="0">
                <a:latin typeface="Helvetica"/>
                <a:cs typeface="Helvetica"/>
              </a:rPr>
              <a:t> operators</a:t>
            </a:r>
            <a:endParaRPr sz="1600" dirty="0">
              <a:latin typeface="Helvetica"/>
              <a:cs typeface="Helvetic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64568"/>
              </p:ext>
            </p:extLst>
          </p:nvPr>
        </p:nvGraphicFramePr>
        <p:xfrm>
          <a:off x="974089" y="3201832"/>
          <a:ext cx="3400295" cy="97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07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!</a:t>
                      </a:r>
                    </a:p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&amp;&amp;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  <a:p>
                      <a:pPr algn="ctr">
                        <a:lnSpc>
                          <a:spcPts val="1920"/>
                        </a:lnSpc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650"/>
                        </a:lnSpc>
                      </a:pPr>
                      <a:r>
                        <a:rPr sz="1600" i="1" dirty="0">
                          <a:latin typeface="Helvetica"/>
                          <a:cs typeface="Helvetica"/>
                        </a:rPr>
                        <a:t>NOT </a:t>
                      </a:r>
                      <a:r>
                        <a:rPr sz="1600" dirty="0">
                          <a:latin typeface="Helvetica"/>
                          <a:cs typeface="Helvetica"/>
                        </a:rPr>
                        <a:t>(unary</a:t>
                      </a:r>
                      <a:r>
                        <a:rPr sz="1600" spc="-105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dirty="0">
                          <a:latin typeface="Helvetica"/>
                          <a:cs typeface="Helvetica"/>
                        </a:rPr>
                        <a:t>negation)</a:t>
                      </a:r>
                    </a:p>
                    <a:p>
                      <a:pPr marL="200025">
                        <a:lnSpc>
                          <a:spcPts val="1920"/>
                        </a:lnSpc>
                      </a:pPr>
                      <a:r>
                        <a:rPr sz="1600" dirty="0">
                          <a:latin typeface="Helvetica"/>
                          <a:cs typeface="Helvetica"/>
                        </a:rPr>
                        <a:t>conditional</a:t>
                      </a:r>
                      <a:r>
                        <a:rPr sz="1600" spc="-105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i="1" dirty="0">
                          <a:latin typeface="Helvetica"/>
                          <a:cs typeface="Helvetica"/>
                        </a:rPr>
                        <a:t>AND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||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695"/>
                        </a:lnSpc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695"/>
                        </a:lnSpc>
                      </a:pPr>
                      <a:r>
                        <a:rPr sz="1600" dirty="0">
                          <a:latin typeface="Helvetica"/>
                          <a:cs typeface="Helvetica"/>
                        </a:rPr>
                        <a:t>conditional</a:t>
                      </a:r>
                      <a:r>
                        <a:rPr sz="1600" spc="-105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1600" i="1" dirty="0">
                          <a:latin typeface="Helvetica"/>
                          <a:cs typeface="Helvetica"/>
                        </a:rPr>
                        <a:t>OR</a:t>
                      </a: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06">
                <a:tc>
                  <a:txBody>
                    <a:bodyPr/>
                    <a:lstStyle/>
                    <a:p>
                      <a:pPr marL="31750">
                        <a:lnSpc>
                          <a:spcPts val="1645"/>
                        </a:lnSpc>
                      </a:pPr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9439" y="4183800"/>
            <a:ext cx="321691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b="1" spc="-30" dirty="0">
                <a:latin typeface="Helvetica"/>
                <a:cs typeface="Helvetica"/>
              </a:rPr>
              <a:t>Type </a:t>
            </a:r>
            <a:r>
              <a:rPr sz="1600" b="1" dirty="0">
                <a:latin typeface="Helvetica"/>
                <a:cs typeface="Helvetica"/>
              </a:rPr>
              <a:t>checking and type</a:t>
            </a:r>
            <a:r>
              <a:rPr sz="1600" b="1" spc="5" dirty="0">
                <a:latin typeface="Helvetica"/>
                <a:cs typeface="Helvetica"/>
              </a:rPr>
              <a:t> </a:t>
            </a:r>
            <a:r>
              <a:rPr sz="1600" b="1" spc="-15" dirty="0">
                <a:latin typeface="Helvetica"/>
                <a:cs typeface="Helvetica"/>
              </a:rPr>
              <a:t>casts!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475900"/>
            <a:ext cx="111442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is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100" dirty="0">
                <a:latin typeface="Helvetica"/>
                <a:cs typeface="Helvetica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typeof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4719232"/>
            <a:ext cx="93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0585" algn="l"/>
              </a:tabLst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600" spc="2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Helvetica"/>
                <a:cs typeface="Helvetica"/>
              </a:rPr>
              <a:t>	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3139" y="4973232"/>
            <a:ext cx="93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(&lt;</a:t>
            </a:r>
            <a:r>
              <a:rPr sz="1600" dirty="0" err="1">
                <a:latin typeface="Courier New"/>
                <a:cs typeface="Courier New"/>
              </a:rPr>
              <a:t>Typ</a:t>
            </a: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30" dirty="0">
                <a:latin typeface="Courier New"/>
                <a:cs typeface="Courier New"/>
              </a:rPr>
              <a:t>)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8284" y="4475900"/>
            <a:ext cx="560578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dirty="0">
                <a:latin typeface="Helvetica"/>
                <a:cs typeface="Helvetica"/>
              </a:rPr>
              <a:t>type </a:t>
            </a:r>
            <a:r>
              <a:rPr sz="1600" spc="-10" dirty="0">
                <a:latin typeface="Helvetica"/>
                <a:cs typeface="Helvetica"/>
              </a:rPr>
              <a:t>compatibility, </a:t>
            </a:r>
            <a:r>
              <a:rPr sz="1600" dirty="0">
                <a:latin typeface="Helvetica"/>
                <a:cs typeface="Helvetica"/>
              </a:rPr>
              <a:t>type</a:t>
            </a:r>
            <a:r>
              <a:rPr sz="1600" spc="-75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exploration</a:t>
            </a:r>
          </a:p>
          <a:p>
            <a:pPr marL="12700">
              <a:lnSpc>
                <a:spcPts val="1920"/>
              </a:lnSpc>
            </a:pPr>
            <a:r>
              <a:rPr sz="1600" dirty="0">
                <a:latin typeface="Helvetica"/>
                <a:cs typeface="Helvetica"/>
              </a:rPr>
              <a:t>Cast</a:t>
            </a:r>
            <a:r>
              <a:rPr sz="1600" spc="-105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(checked)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dirty="0">
                <a:latin typeface="Helvetica"/>
                <a:cs typeface="Helvetica"/>
              </a:rPr>
              <a:t>Cast (unchecked, in case of an </a:t>
            </a:r>
            <a:r>
              <a:rPr sz="1600" spc="-15" dirty="0">
                <a:latin typeface="Helvetica"/>
                <a:cs typeface="Helvetica"/>
              </a:rPr>
              <a:t>error, </a:t>
            </a:r>
            <a:r>
              <a:rPr sz="1600" dirty="0">
                <a:latin typeface="Helvetica"/>
                <a:cs typeface="Helvetica"/>
              </a:rPr>
              <a:t>an exception is</a:t>
            </a:r>
            <a:r>
              <a:rPr sz="1600" spc="-105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thrown)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AB716D9-7635-49F3-82E6-B833D22FCA93}"/>
              </a:ext>
            </a:extLst>
          </p:cNvPr>
          <p:cNvSpPr/>
          <p:nvPr/>
        </p:nvSpPr>
        <p:spPr>
          <a:xfrm>
            <a:off x="799524" y="1591062"/>
            <a:ext cx="7049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		</a:t>
            </a:r>
            <a:r>
              <a:rPr lang="en-US" dirty="0" err="1"/>
              <a:t>Equivilance</a:t>
            </a:r>
            <a:endParaRPr lang="en-US" dirty="0"/>
          </a:p>
          <a:p>
            <a:r>
              <a:rPr lang="en-US" dirty="0"/>
              <a:t>!=		Not equivalent</a:t>
            </a:r>
          </a:p>
          <a:p>
            <a:r>
              <a:rPr lang="en-US" dirty="0"/>
              <a:t>&lt;, &gt;, &lt;=, &gt;=	Less than, greater than, less or equal, greater or equal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2618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Operators in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C#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33</a:t>
            </a:fld>
            <a:r>
              <a:rPr dirty="0"/>
              <a:t>!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2875280" cy="54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b="1" dirty="0">
                <a:latin typeface="Helvetica"/>
                <a:cs typeface="Helvetica"/>
              </a:rPr>
              <a:t>Arithmetic</a:t>
            </a:r>
            <a:r>
              <a:rPr sz="1600" b="1" spc="-5" dirty="0">
                <a:latin typeface="Helvetica"/>
                <a:cs typeface="Helvetica"/>
              </a:rPr>
              <a:t> </a:t>
            </a:r>
            <a:r>
              <a:rPr sz="1600" b="1" spc="-10" dirty="0">
                <a:latin typeface="Helvetica"/>
                <a:cs typeface="Helvetica"/>
              </a:rPr>
              <a:t>operators</a:t>
            </a:r>
            <a:endParaRPr sz="1600" dirty="0">
              <a:latin typeface="Helvetica"/>
              <a:cs typeface="Helvetica"/>
            </a:endParaRPr>
          </a:p>
          <a:p>
            <a:pPr marL="406400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+, -, *, </a:t>
            </a:r>
            <a:r>
              <a:rPr sz="1600" dirty="0">
                <a:latin typeface="Courier New"/>
                <a:cs typeface="Courier New"/>
              </a:rPr>
              <a:t>/ </a:t>
            </a:r>
            <a:r>
              <a:rPr sz="1600" dirty="0">
                <a:latin typeface="Helvetica"/>
                <a:cs typeface="Helvetica"/>
              </a:rPr>
              <a:t>basic</a:t>
            </a:r>
            <a:r>
              <a:rPr sz="1600" spc="-285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maths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849032"/>
            <a:ext cx="93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++, </a:t>
            </a:r>
            <a:r>
              <a:rPr sz="1600" dirty="0">
                <a:latin typeface="Courier New"/>
                <a:cs typeface="Courier New"/>
              </a:rPr>
              <a:t>--</a:t>
            </a:r>
            <a:r>
              <a:rPr sz="1600" spc="-60" dirty="0">
                <a:latin typeface="Courier New"/>
                <a:cs typeface="Courier New"/>
              </a:rPr>
              <a:t> 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8284" y="1849032"/>
            <a:ext cx="334581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latin typeface="Helvetica"/>
                <a:cs typeface="Helvetica"/>
              </a:rPr>
              <a:t>increment,</a:t>
            </a:r>
            <a:r>
              <a:rPr sz="1600" spc="-105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decrement</a:t>
            </a:r>
            <a:r>
              <a:rPr lang="da-DK" sz="1600" dirty="0">
                <a:latin typeface="Helvetica"/>
                <a:cs typeface="Helvetica"/>
              </a:rPr>
              <a:t> </a:t>
            </a:r>
            <a:r>
              <a:rPr lang="en-GB" sz="1600" dirty="0">
                <a:latin typeface="Helvetica"/>
                <a:cs typeface="Helvetica"/>
              </a:rPr>
              <a:t>(pre- or post-) </a:t>
            </a:r>
            <a:endParaRPr sz="1600" dirty="0">
              <a:latin typeface="Helvetica"/>
              <a:cs typeface="Helvetica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Helvetica"/>
                <a:cs typeface="Helvetica"/>
              </a:rPr>
              <a:t>modulo</a:t>
            </a:r>
            <a:r>
              <a:rPr sz="1600" spc="-10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operation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139" y="2090332"/>
            <a:ext cx="939800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  <a:tabLst>
                <a:tab pos="413384" algn="l"/>
                <a:tab pos="870585" algn="l"/>
              </a:tabLst>
            </a:pPr>
            <a:r>
              <a:rPr sz="1600" dirty="0">
                <a:latin typeface="Courier New"/>
                <a:cs typeface="Courier New"/>
              </a:rPr>
              <a:t>%	</a:t>
            </a:r>
            <a:r>
              <a:rPr sz="1600" dirty="0">
                <a:latin typeface="Helvetica"/>
                <a:cs typeface="Helvetica"/>
              </a:rPr>
              <a:t>	</a:t>
            </a:r>
          </a:p>
          <a:p>
            <a:pPr marL="12700">
              <a:lnSpc>
                <a:spcPts val="1910"/>
              </a:lnSpc>
            </a:pPr>
            <a:endParaRPr sz="1600" dirty="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39" y="2621700"/>
            <a:ext cx="37287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b="1" dirty="0">
                <a:latin typeface="Helvetica"/>
                <a:cs typeface="Helvetica"/>
              </a:rPr>
              <a:t>Access- and assignment</a:t>
            </a:r>
            <a:r>
              <a:rPr sz="1600" b="1" spc="-10" dirty="0">
                <a:latin typeface="Helvetica"/>
                <a:cs typeface="Helvetica"/>
              </a:rPr>
              <a:t> operators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2913800"/>
            <a:ext cx="112331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[&lt;Index&gt;]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157132"/>
            <a:ext cx="93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3384" algn="l"/>
                <a:tab pos="870585" algn="l"/>
              </a:tabLst>
            </a:pPr>
            <a:r>
              <a:rPr sz="1600" dirty="0">
                <a:latin typeface="Courier New"/>
                <a:cs typeface="Courier New"/>
              </a:rPr>
              <a:t>=	</a:t>
            </a:r>
            <a:r>
              <a:rPr sz="1600" dirty="0">
                <a:latin typeface="Helvetica"/>
                <a:cs typeface="Helvetica"/>
              </a:rPr>
              <a:t>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08284" y="2913800"/>
            <a:ext cx="3064510" cy="100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dirty="0">
                <a:latin typeface="Helvetica"/>
                <a:cs typeface="Helvetica"/>
              </a:rPr>
              <a:t>access an indexed data</a:t>
            </a:r>
            <a:r>
              <a:rPr sz="1600" spc="-10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structure</a:t>
            </a:r>
          </a:p>
          <a:p>
            <a:pPr marL="12700">
              <a:lnSpc>
                <a:spcPts val="1920"/>
              </a:lnSpc>
            </a:pPr>
            <a:r>
              <a:rPr sz="1600" dirty="0">
                <a:latin typeface="Helvetica"/>
                <a:cs typeface="Helvetica"/>
              </a:rPr>
              <a:t>(value)</a:t>
            </a:r>
            <a:r>
              <a:rPr sz="1600" spc="-10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assignment</a:t>
            </a:r>
          </a:p>
          <a:p>
            <a:pPr marL="68580">
              <a:lnSpc>
                <a:spcPct val="100000"/>
              </a:lnSpc>
              <a:spcBef>
                <a:spcPts val="80"/>
              </a:spcBef>
            </a:pPr>
            <a:r>
              <a:rPr sz="1600" dirty="0">
                <a:latin typeface="Helvetica"/>
                <a:cs typeface="Helvetica"/>
              </a:rPr>
              <a:t>combined (value)</a:t>
            </a:r>
            <a:r>
              <a:rPr sz="1600" spc="-10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assignment</a:t>
            </a:r>
            <a:endParaRPr lang="da-DK" sz="1600" dirty="0">
              <a:latin typeface="Helvetica"/>
              <a:cs typeface="Helvetica"/>
            </a:endParaRPr>
          </a:p>
          <a:p>
            <a:pPr marL="68580"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8" y="3411132"/>
            <a:ext cx="124523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spc="-5" dirty="0">
                <a:latin typeface="Courier New"/>
                <a:cs typeface="Courier New"/>
              </a:rPr>
              <a:t>+=,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-=,*=	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39" y="4183800"/>
            <a:ext cx="163893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970" algn="ctr">
              <a:lnSpc>
                <a:spcPct val="100000"/>
              </a:lnSpc>
            </a:pPr>
            <a:r>
              <a:rPr sz="1600" dirty="0">
                <a:latin typeface="Lucida Grande"/>
                <a:cs typeface="Lucida Grande"/>
              </a:rPr>
              <a:t>-</a:t>
            </a:r>
            <a:r>
              <a:rPr sz="1600" dirty="0">
                <a:latin typeface="Helvetica"/>
                <a:cs typeface="Helvetica"/>
              </a:rPr>
              <a:t>   </a:t>
            </a:r>
            <a:r>
              <a:rPr sz="1600" b="1" dirty="0">
                <a:latin typeface="Helvetica"/>
                <a:cs typeface="Helvetica"/>
              </a:rPr>
              <a:t>Bit</a:t>
            </a:r>
            <a:r>
              <a:rPr sz="1600" b="1" spc="-5" dirty="0">
                <a:latin typeface="Helvetica"/>
                <a:cs typeface="Helvetica"/>
              </a:rPr>
              <a:t> </a:t>
            </a:r>
            <a:r>
              <a:rPr sz="1600" b="1" spc="-10" dirty="0">
                <a:latin typeface="Helvetica"/>
                <a:cs typeface="Helvetica"/>
              </a:rPr>
              <a:t>operators</a:t>
            </a:r>
            <a:endParaRPr sz="1600" dirty="0">
              <a:latin typeface="Helvetica"/>
              <a:cs typeface="Helvetica"/>
            </a:endParaRPr>
          </a:p>
          <a:p>
            <a:pPr marL="406400">
              <a:lnSpc>
                <a:spcPts val="192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&lt;&lt;,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&gt;&gt;</a:t>
            </a:r>
          </a:p>
          <a:p>
            <a:pPr marL="406400">
              <a:lnSpc>
                <a:spcPts val="1920"/>
              </a:lnSpc>
            </a:pPr>
            <a:r>
              <a:rPr sz="1600" spc="-5" dirty="0">
                <a:latin typeface="Courier New"/>
                <a:cs typeface="Courier New"/>
              </a:rPr>
              <a:t>&amp;, |, !,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^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64739" y="4475900"/>
            <a:ext cx="3311525" cy="50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dirty="0">
                <a:latin typeface="Arial"/>
                <a:cs typeface="Arial"/>
              </a:rPr>
              <a:t>bit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shifting</a:t>
            </a:r>
          </a:p>
          <a:p>
            <a:pPr marL="12700">
              <a:lnSpc>
                <a:spcPts val="1920"/>
              </a:lnSpc>
            </a:pPr>
            <a:r>
              <a:rPr sz="1600" dirty="0">
                <a:latin typeface="Arial"/>
                <a:cs typeface="Arial"/>
              </a:rPr>
              <a:t>bit-wise logical AND, OR, </a:t>
            </a:r>
            <a:r>
              <a:rPr sz="1600" spc="-45" dirty="0">
                <a:latin typeface="Arial"/>
                <a:cs typeface="Arial"/>
              </a:rPr>
              <a:t>NOT,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495" y="284982"/>
            <a:ext cx="29737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Operator</a:t>
            </a:r>
            <a:r>
              <a:rPr sz="2400" b="0" spc="-10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overloading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34</a:t>
            </a:fld>
            <a:r>
              <a:rPr dirty="0"/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15632"/>
            <a:ext cx="7672070" cy="441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Helvetica"/>
                <a:cs typeface="Helvetica"/>
              </a:rPr>
              <a:t>Syntax: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static </a:t>
            </a:r>
            <a:r>
              <a:rPr sz="1400" spc="-5" dirty="0">
                <a:latin typeface="Courier New"/>
                <a:cs typeface="Courier New"/>
              </a:rPr>
              <a:t>&lt;result type&gt;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operator </a:t>
            </a:r>
            <a:r>
              <a:rPr sz="1400" spc="-5" dirty="0">
                <a:latin typeface="Courier New"/>
                <a:cs typeface="Courier New"/>
              </a:rPr>
              <a:t>&lt;Operator&gt; (&lt;Operand1&gt;,</a:t>
            </a:r>
            <a:r>
              <a:rPr sz="1400" spc="-3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&lt;Operand2&gt;)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Helvetica"/>
                <a:cs typeface="Helvetica"/>
              </a:rPr>
              <a:t>Examples:</a:t>
            </a:r>
          </a:p>
          <a:p>
            <a:pPr marL="12700" marR="75565">
              <a:lnSpc>
                <a:spcPct val="105000"/>
              </a:lnSpc>
              <a:spcBef>
                <a:spcPts val="17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public static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bool </a:t>
            </a:r>
            <a:r>
              <a:rPr sz="1400" spc="-5" dirty="0">
                <a:latin typeface="Courier New"/>
                <a:cs typeface="Courier New"/>
              </a:rPr>
              <a:t>operator </a:t>
            </a:r>
            <a:r>
              <a:rPr sz="1400" dirty="0">
                <a:latin typeface="Courier New"/>
                <a:cs typeface="Courier New"/>
              </a:rPr>
              <a:t>&gt;=(GeometricObject </a:t>
            </a:r>
            <a:r>
              <a:rPr sz="1400" spc="-5" dirty="0">
                <a:latin typeface="Courier New"/>
                <a:cs typeface="Courier New"/>
              </a:rPr>
              <a:t>geoObj1, </a:t>
            </a:r>
            <a:r>
              <a:rPr sz="1400" dirty="0">
                <a:latin typeface="Courier New"/>
                <a:cs typeface="Courier New"/>
              </a:rPr>
              <a:t>GeometricObject  </a:t>
            </a:r>
            <a:r>
              <a:rPr sz="1400" spc="-5" dirty="0">
                <a:latin typeface="Courier New"/>
                <a:cs typeface="Courier New"/>
              </a:rPr>
              <a:t>geoObj2)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652780" marR="2849880" indent="-320675">
              <a:lnSpc>
                <a:spcPct val="119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latin typeface="Courier New"/>
                <a:cs typeface="Courier New"/>
              </a:rPr>
              <a:t>(geoObj1.GetArea() &gt;= geoObj2.GetArea())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400" dirty="0">
                <a:latin typeface="Courier New"/>
                <a:cs typeface="Courier New"/>
              </a:rPr>
              <a:t>;</a:t>
            </a:r>
          </a:p>
          <a:p>
            <a:pPr marL="33274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40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400" dirty="0"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2700" marR="3916679">
              <a:lnSpc>
                <a:spcPct val="125000"/>
              </a:lnSpc>
            </a:pPr>
            <a:r>
              <a:rPr sz="1400" spc="-5" dirty="0">
                <a:solidFill>
                  <a:srgbClr val="008000"/>
                </a:solidFill>
                <a:latin typeface="Courier New"/>
                <a:cs typeface="Courier New"/>
              </a:rPr>
              <a:t>// Special case: Indexer Properties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400" dirty="0">
                <a:latin typeface="Courier New"/>
                <a:cs typeface="Courier New"/>
              </a:rPr>
              <a:t>T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400" dirty="0">
                <a:latin typeface="Courier New"/>
                <a:cs typeface="Courier New"/>
              </a:rPr>
              <a:t>i]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32740" marR="4876800">
              <a:lnSpc>
                <a:spcPts val="1700"/>
              </a:lnSpc>
              <a:spcBef>
                <a:spcPts val="20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get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400" spc="-5" dirty="0">
                <a:latin typeface="Courier New"/>
                <a:cs typeface="Courier New"/>
              </a:rPr>
              <a:t>arr[i]; </a:t>
            </a:r>
            <a:r>
              <a:rPr sz="1400" dirty="0">
                <a:latin typeface="Courier New"/>
                <a:cs typeface="Courier New"/>
              </a:rPr>
              <a:t>} 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set </a:t>
            </a:r>
            <a:r>
              <a:rPr sz="1400" dirty="0">
                <a:latin typeface="Courier New"/>
                <a:cs typeface="Courier New"/>
              </a:rPr>
              <a:t>{ arr[i] = </a:t>
            </a:r>
            <a:r>
              <a:rPr sz="1400" spc="-5" dirty="0">
                <a:latin typeface="Courier New"/>
                <a:cs typeface="Courier New"/>
              </a:rPr>
              <a:t>value;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154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66281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The small </a:t>
            </a:r>
            <a:r>
              <a:rPr sz="2400" b="0" spc="-5" dirty="0">
                <a:latin typeface="Helvetica"/>
                <a:cs typeface="Helvetica"/>
              </a:rPr>
              <a:t>difference: </a:t>
            </a:r>
            <a:r>
              <a:rPr sz="2400" b="0" dirty="0">
                <a:latin typeface="Helvetica"/>
                <a:cs typeface="Helvetica"/>
              </a:rPr>
              <a:t>reference- and value</a:t>
            </a:r>
            <a:r>
              <a:rPr sz="2400" b="0" spc="-90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types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8" y="6514091"/>
            <a:ext cx="2197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10!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7970520" cy="2888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" dirty="0">
                <a:latin typeface="Helvetica"/>
                <a:cs typeface="Helvetica"/>
              </a:rPr>
              <a:t>Value</a:t>
            </a:r>
            <a:r>
              <a:rPr sz="1600" b="1" spc="-80" dirty="0">
                <a:latin typeface="Helvetica"/>
                <a:cs typeface="Helvetica"/>
              </a:rPr>
              <a:t> </a:t>
            </a:r>
            <a:r>
              <a:rPr sz="1600" b="1" spc="-20" dirty="0">
                <a:latin typeface="Helvetica"/>
                <a:cs typeface="Helvetica"/>
              </a:rPr>
              <a:t>types</a:t>
            </a:r>
            <a:endParaRPr sz="1600" dirty="0">
              <a:latin typeface="Helvetica"/>
              <a:cs typeface="Helvetica"/>
            </a:endParaRPr>
          </a:p>
          <a:p>
            <a:pPr marL="12700" marR="5080">
              <a:lnSpc>
                <a:spcPct val="98900"/>
              </a:lnSpc>
              <a:spcBef>
                <a:spcPts val="505"/>
              </a:spcBef>
            </a:pPr>
            <a:r>
              <a:rPr sz="1600" dirty="0">
                <a:latin typeface="Helvetica"/>
                <a:cs typeface="Helvetica"/>
              </a:rPr>
              <a:t>A value type is stored on the </a:t>
            </a:r>
            <a:r>
              <a:rPr sz="1600" b="1" u="sng" spc="-5" dirty="0">
                <a:latin typeface="Helvetica"/>
                <a:cs typeface="Helvetica"/>
              </a:rPr>
              <a:t>stack</a:t>
            </a:r>
            <a:r>
              <a:rPr sz="1600" spc="-5" dirty="0">
                <a:latin typeface="Helvetica"/>
                <a:cs typeface="Helvetica"/>
              </a:rPr>
              <a:t>. </a:t>
            </a:r>
            <a:r>
              <a:rPr sz="1600" dirty="0">
                <a:latin typeface="Helvetica"/>
                <a:cs typeface="Helvetica"/>
              </a:rPr>
              <a:t>Hence, an explicit instantiation to  create an instance (as a variable) is not </a:t>
            </a:r>
            <a:r>
              <a:rPr sz="1600" spc="-15" dirty="0">
                <a:latin typeface="Helvetica"/>
                <a:cs typeface="Helvetica"/>
              </a:rPr>
              <a:t>necessary. </a:t>
            </a:r>
            <a:r>
              <a:rPr sz="1600" dirty="0">
                <a:latin typeface="Helvetica"/>
                <a:cs typeface="Helvetica"/>
              </a:rPr>
              <a:t>An assignment of</a:t>
            </a:r>
            <a:r>
              <a:rPr sz="1600" spc="-21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a  variable always creates a </a:t>
            </a:r>
            <a:r>
              <a:rPr sz="1600" b="1" u="sng" dirty="0">
                <a:latin typeface="Helvetica"/>
                <a:cs typeface="Helvetica"/>
              </a:rPr>
              <a:t>copy of the value</a:t>
            </a:r>
            <a:r>
              <a:rPr sz="1600" dirty="0">
                <a:latin typeface="Helvetica"/>
                <a:cs typeface="Helvetica"/>
              </a:rPr>
              <a:t>; if variables of a value  type are compared, the </a:t>
            </a:r>
            <a:r>
              <a:rPr sz="1600" b="1" u="sng" dirty="0">
                <a:latin typeface="Helvetica"/>
                <a:cs typeface="Helvetica"/>
              </a:rPr>
              <a:t>identity of the value </a:t>
            </a:r>
            <a:r>
              <a:rPr sz="1600" dirty="0">
                <a:latin typeface="Helvetica"/>
                <a:cs typeface="Helvetica"/>
              </a:rPr>
              <a:t>is tested.</a:t>
            </a:r>
            <a:r>
              <a:rPr sz="1600" spc="-114" dirty="0">
                <a:latin typeface="Helvetica"/>
                <a:cs typeface="Helvetica"/>
              </a:rPr>
              <a:t> </a:t>
            </a:r>
            <a:endParaRPr sz="16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Helvetica"/>
                <a:cs typeface="Helvetica"/>
              </a:rPr>
              <a:t>Reference</a:t>
            </a:r>
            <a:r>
              <a:rPr sz="1600" b="1" spc="-95" dirty="0">
                <a:latin typeface="Helvetica"/>
                <a:cs typeface="Helvetica"/>
              </a:rPr>
              <a:t> </a:t>
            </a:r>
            <a:r>
              <a:rPr sz="1600" b="1" spc="-20" dirty="0">
                <a:latin typeface="Helvetica"/>
                <a:cs typeface="Helvetica"/>
              </a:rPr>
              <a:t>types</a:t>
            </a:r>
            <a:endParaRPr sz="1600" dirty="0">
              <a:latin typeface="Helvetica"/>
              <a:cs typeface="Helvetica"/>
            </a:endParaRPr>
          </a:p>
          <a:p>
            <a:pPr marL="12700" marR="298450">
              <a:lnSpc>
                <a:spcPct val="100200"/>
              </a:lnSpc>
              <a:spcBef>
                <a:spcPts val="490"/>
              </a:spcBef>
            </a:pPr>
            <a:r>
              <a:rPr sz="1600" dirty="0">
                <a:latin typeface="Helvetica"/>
                <a:cs typeface="Helvetica"/>
              </a:rPr>
              <a:t>A reference type is stored on the </a:t>
            </a:r>
            <a:r>
              <a:rPr sz="1600" b="1" u="sng" dirty="0">
                <a:latin typeface="Helvetica"/>
                <a:cs typeface="Helvetica"/>
              </a:rPr>
              <a:t>heap</a:t>
            </a:r>
            <a:r>
              <a:rPr sz="1600" dirty="0">
                <a:latin typeface="Helvetica"/>
                <a:cs typeface="Helvetica"/>
              </a:rPr>
              <a:t>, the stack only contains a  reference to the respective memory address in the heap. </a:t>
            </a:r>
            <a:r>
              <a:rPr sz="1600" spc="-114" dirty="0">
                <a:latin typeface="Helvetica"/>
                <a:cs typeface="Helvetica"/>
              </a:rPr>
              <a:t>To </a:t>
            </a:r>
            <a:r>
              <a:rPr sz="1600" dirty="0">
                <a:latin typeface="Helvetica"/>
                <a:cs typeface="Helvetica"/>
              </a:rPr>
              <a:t>use an  instance (create a variable), it is required to instantiate a reference  type. An assignment only creates a </a:t>
            </a:r>
            <a:r>
              <a:rPr sz="1600" b="1" u="sng" dirty="0">
                <a:latin typeface="Helvetica"/>
                <a:cs typeface="Helvetica"/>
              </a:rPr>
              <a:t>copy of the pointer</a:t>
            </a:r>
            <a:r>
              <a:rPr sz="1600" dirty="0">
                <a:latin typeface="Helvetica"/>
                <a:cs typeface="Helvetica"/>
              </a:rPr>
              <a:t>; if</a:t>
            </a:r>
            <a:r>
              <a:rPr sz="1600" spc="-229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variables  are compared, the </a:t>
            </a:r>
            <a:r>
              <a:rPr sz="1600" b="1" u="sng" dirty="0">
                <a:latin typeface="Helvetica"/>
                <a:cs typeface="Helvetica"/>
              </a:rPr>
              <a:t>identity of the pointers </a:t>
            </a:r>
            <a:r>
              <a:rPr sz="1600" dirty="0">
                <a:latin typeface="Helvetica"/>
                <a:cs typeface="Helvetica"/>
              </a:rPr>
              <a:t>is</a:t>
            </a:r>
            <a:r>
              <a:rPr sz="1600" spc="-110" dirty="0">
                <a:latin typeface="Helvetica"/>
                <a:cs typeface="Helvetica"/>
              </a:rPr>
              <a:t> </a:t>
            </a:r>
            <a:r>
              <a:rPr sz="1600" dirty="0">
                <a:latin typeface="Helvetica"/>
                <a:cs typeface="Helvetica"/>
              </a:rPr>
              <a:t>tested.</a:t>
            </a:r>
          </a:p>
        </p:txBody>
      </p:sp>
      <p:pic>
        <p:nvPicPr>
          <p:cNvPr id="1026" name="Picture 2" descr="structure">
            <a:extLst>
              <a:ext uri="{FF2B5EF4-FFF2-40B4-BE49-F238E27FC236}">
                <a16:creationId xmlns:a16="http://schemas.microsoft.com/office/drawing/2014/main" id="{A66D220A-2A90-4F56-8CF7-B3637FF1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04115"/>
            <a:ext cx="4628247" cy="24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DFD4C2A-6A90-4B84-9D1B-D81B72B0D122}"/>
              </a:ext>
            </a:extLst>
          </p:cNvPr>
          <p:cNvSpPr/>
          <p:nvPr/>
        </p:nvSpPr>
        <p:spPr>
          <a:xfrm>
            <a:off x="2841528" y="6632347"/>
            <a:ext cx="62585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Source: https://www.c-sharpcorner.com/UploadFile/yougerthen/what-really-make-difference-between-structures-and-classes/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3303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Generics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36</a:t>
            </a:fld>
            <a:r>
              <a:rPr dirty="0"/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15632"/>
            <a:ext cx="7288530" cy="425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"/>
                <a:cs typeface="Helvetica"/>
              </a:rPr>
              <a:t>Generic</a:t>
            </a:r>
            <a:r>
              <a:rPr sz="1800" spc="-100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classes:</a:t>
            </a:r>
          </a:p>
          <a:p>
            <a:pPr marL="279400">
              <a:lnSpc>
                <a:spcPct val="100000"/>
              </a:lnSpc>
              <a:spcBef>
                <a:spcPts val="370"/>
              </a:spcBef>
              <a:tabLst>
                <a:tab pos="3296920" algn="l"/>
                <a:tab pos="4394200" algn="l"/>
                <a:tab pos="4669155" algn="l"/>
              </a:tabLst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B91AF"/>
                </a:solidFill>
                <a:latin typeface="Courier New"/>
                <a:cs typeface="Courier New"/>
              </a:rPr>
              <a:t>GenericClass</a:t>
            </a:r>
            <a:r>
              <a:rPr sz="1800" dirty="0">
                <a:latin typeface="Courier New"/>
                <a:cs typeface="Courier New"/>
              </a:rPr>
              <a:t>&lt;T&gt;	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	:	</a:t>
            </a:r>
            <a:r>
              <a:rPr sz="1800" dirty="0">
                <a:solidFill>
                  <a:srgbClr val="2B91AF"/>
                </a:solidFill>
                <a:latin typeface="Courier New"/>
                <a:cs typeface="Courier New"/>
              </a:rPr>
              <a:t>IComparable</a:t>
            </a:r>
            <a:endParaRPr sz="1800" dirty="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690880">
              <a:lnSpc>
                <a:spcPct val="100000"/>
              </a:lnSpc>
              <a:spcBef>
                <a:spcPts val="434"/>
              </a:spcBef>
              <a:tabLst>
                <a:tab pos="965200" algn="l"/>
                <a:tab pos="2748280" algn="l"/>
              </a:tabLst>
            </a:pPr>
            <a:r>
              <a:rPr sz="1800" dirty="0">
                <a:latin typeface="Courier New"/>
                <a:cs typeface="Courier New"/>
              </a:rPr>
              <a:t>T	</a:t>
            </a:r>
            <a:r>
              <a:rPr sz="1800" spc="-5" dirty="0">
                <a:latin typeface="Courier New"/>
                <a:cs typeface="Courier New"/>
              </a:rPr>
              <a:t>member;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 T	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will implement</a:t>
            </a:r>
            <a:r>
              <a:rPr sz="1800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IComparable</a:t>
            </a:r>
            <a:endParaRPr sz="1800" dirty="0"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…</a:t>
            </a:r>
          </a:p>
          <a:p>
            <a:pPr marL="2794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Generic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methods:</a:t>
            </a:r>
          </a:p>
          <a:p>
            <a:pPr marL="279400">
              <a:lnSpc>
                <a:spcPct val="100000"/>
              </a:lnSpc>
              <a:spcBef>
                <a:spcPts val="434"/>
              </a:spcBef>
              <a:tabLst>
                <a:tab pos="553085" algn="l"/>
                <a:tab pos="4394200" algn="l"/>
                <a:tab pos="5492115" algn="l"/>
                <a:tab pos="5766435" algn="l"/>
              </a:tabLst>
            </a:pPr>
            <a:r>
              <a:rPr sz="1800" dirty="0">
                <a:latin typeface="Courier New"/>
                <a:cs typeface="Courier New"/>
              </a:rPr>
              <a:t>U	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GenericMethod</a:t>
            </a:r>
            <a:r>
              <a:rPr sz="1800" spc="-5" dirty="0">
                <a:latin typeface="Courier New"/>
                <a:cs typeface="Courier New"/>
              </a:rPr>
              <a:t>&lt;T,U&gt;(T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input)	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	:	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 dirty="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690880">
              <a:lnSpc>
                <a:spcPct val="100000"/>
              </a:lnSpc>
              <a:spcBef>
                <a:spcPts val="434"/>
              </a:spcBef>
              <a:tabLst>
                <a:tab pos="965200" algn="l"/>
                <a:tab pos="1651000" algn="l"/>
                <a:tab pos="1925320" algn="l"/>
                <a:tab pos="2473960" algn="l"/>
              </a:tabLst>
            </a:pPr>
            <a:r>
              <a:rPr sz="1800" dirty="0">
                <a:latin typeface="Courier New"/>
                <a:cs typeface="Courier New"/>
              </a:rPr>
              <a:t>T	tVal	=	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new	</a:t>
            </a:r>
            <a:r>
              <a:rPr sz="1800" spc="-5" dirty="0">
                <a:latin typeface="Courier New"/>
                <a:cs typeface="Courier New"/>
              </a:rPr>
              <a:t>T();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// Cool, I’m able to create</a:t>
            </a:r>
            <a:r>
              <a:rPr sz="1800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T!</a:t>
            </a:r>
            <a:endParaRPr sz="1800" dirty="0">
              <a:latin typeface="Courier New"/>
              <a:cs typeface="Courier New"/>
            </a:endParaRPr>
          </a:p>
          <a:p>
            <a:pPr marL="69088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…</a:t>
            </a:r>
          </a:p>
          <a:p>
            <a:pPr marL="2794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44361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25" dirty="0">
                <a:latin typeface="Helvetica"/>
                <a:cs typeface="Helvetica"/>
              </a:rPr>
              <a:t>Tips </a:t>
            </a:r>
            <a:r>
              <a:rPr sz="2400" b="0" dirty="0">
                <a:latin typeface="Helvetica"/>
                <a:cs typeface="Helvetica"/>
              </a:rPr>
              <a:t>for the practical route to</a:t>
            </a:r>
            <a:r>
              <a:rPr sz="2400" b="0" spc="-65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C#!</a:t>
            </a:r>
            <a:endParaRPr sz="24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8" y="6514091"/>
            <a:ext cx="2197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40!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82930" y="1315632"/>
            <a:ext cx="7978139" cy="381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dirty="0"/>
              <a:t>The best way to learn a programming language is </a:t>
            </a:r>
            <a:r>
              <a:rPr b="1" dirty="0">
                <a:latin typeface="Helvetica"/>
                <a:cs typeface="Helvetica"/>
              </a:rPr>
              <a:t>using</a:t>
            </a:r>
            <a:r>
              <a:rPr b="1" spc="-100" dirty="0">
                <a:latin typeface="Helvetica"/>
                <a:cs typeface="Helvetica"/>
              </a:rPr>
              <a:t> </a:t>
            </a:r>
            <a:r>
              <a:rPr spc="-5" dirty="0"/>
              <a:t>it</a:t>
            </a:r>
            <a:endParaRPr lang="da-DK" spc="-5" dirty="0"/>
          </a:p>
          <a:p>
            <a:pPr marL="29209">
              <a:lnSpc>
                <a:spcPct val="100000"/>
              </a:lnSpc>
            </a:pPr>
            <a:endParaRPr dirty="0"/>
          </a:p>
          <a:p>
            <a:pPr marL="29209">
              <a:lnSpc>
                <a:spcPct val="100000"/>
              </a:lnSpc>
              <a:spcBef>
                <a:spcPts val="400"/>
              </a:spcBef>
            </a:pPr>
            <a:r>
              <a:rPr dirty="0"/>
              <a:t>Online training material for</a:t>
            </a:r>
            <a:r>
              <a:rPr spc="-100" dirty="0"/>
              <a:t> </a:t>
            </a:r>
            <a:r>
              <a:rPr dirty="0"/>
              <a:t>free:</a:t>
            </a:r>
          </a:p>
          <a:p>
            <a:pPr marL="29209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25" dirty="0"/>
              <a:t> </a:t>
            </a:r>
            <a:r>
              <a:rPr u="sng" dirty="0">
                <a:solidFill>
                  <a:srgbClr val="0000FF"/>
                </a:solidFill>
                <a:hlinkClick r:id="rId2"/>
              </a:rPr>
              <a:t>http://msdn.microsoft.com/en-us/library/aa288436(v=vs.71).aspx</a:t>
            </a:r>
            <a:r>
              <a:rPr dirty="0">
                <a:hlinkClick r:id="rId2"/>
              </a:rPr>
              <a:t>!</a:t>
            </a:r>
          </a:p>
          <a:p>
            <a:pPr marL="29209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 </a:t>
            </a:r>
            <a:r>
              <a:rPr u="sng" spc="-5" dirty="0">
                <a:solidFill>
                  <a:srgbClr val="0000FF"/>
                </a:solidFill>
                <a:hlinkClick r:id="rId3"/>
              </a:rPr>
              <a:t>http://www.csharp-station.com/Tutorial/CSharp/</a:t>
            </a:r>
            <a:r>
              <a:rPr u="sng" spc="70" dirty="0">
                <a:solidFill>
                  <a:srgbClr val="0000FF"/>
                </a:solidFill>
                <a:hlinkClick r:id="rId3"/>
              </a:rPr>
              <a:t> </a:t>
            </a:r>
            <a:endParaRPr dirty="0"/>
          </a:p>
          <a:p>
            <a:pPr marL="29209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 </a:t>
            </a:r>
            <a:r>
              <a:rPr u="sng" spc="-5" dirty="0">
                <a:solidFill>
                  <a:srgbClr val="0000FF"/>
                </a:solidFill>
                <a:hlinkClick r:id="rId4"/>
              </a:rPr>
              <a:t>http://www.introprogramming.info/english-intro-csharp-book/videos/</a:t>
            </a:r>
            <a:r>
              <a:rPr u="sng" spc="245" dirty="0">
                <a:solidFill>
                  <a:srgbClr val="0000FF"/>
                </a:solidFill>
                <a:hlinkClick r:id="rId4"/>
              </a:rPr>
              <a:t> </a:t>
            </a:r>
            <a:endParaRPr dirty="0"/>
          </a:p>
          <a:p>
            <a:pPr marL="29209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 </a:t>
            </a:r>
            <a:r>
              <a:rPr u="sng" dirty="0">
                <a:solidFill>
                  <a:srgbClr val="0000FF"/>
                </a:solidFill>
                <a:hlinkClick r:id="rId5"/>
              </a:rPr>
              <a:t>http://simple.wikipedia.org/wiki/C_Sharp_(programming_language)</a:t>
            </a:r>
            <a:r>
              <a:rPr u="sng" spc="25" dirty="0">
                <a:solidFill>
                  <a:srgbClr val="0000FF"/>
                </a:solidFill>
                <a:hlinkClick r:id="rId5"/>
              </a:rPr>
              <a:t> </a:t>
            </a:r>
            <a:endParaRPr dirty="0"/>
          </a:p>
          <a:p>
            <a:pPr marL="308610" marR="1176020" indent="-279400">
              <a:lnSpc>
                <a:spcPct val="100800"/>
              </a:lnSpc>
              <a:spcBef>
                <a:spcPts val="380"/>
              </a:spcBef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 </a:t>
            </a:r>
            <a:r>
              <a:rPr u="sng" dirty="0">
                <a:solidFill>
                  <a:srgbClr val="0000FF"/>
                </a:solidFill>
                <a:hlinkClick r:id="rId6"/>
              </a:rPr>
              <a:t>http://channel9.msdn.com/Series/C-Sharp-Fundamentals- </a:t>
            </a:r>
            <a:r>
              <a:rPr u="sng" dirty="0">
                <a:solidFill>
                  <a:srgbClr val="0000FF"/>
                </a:solidFill>
              </a:rPr>
              <a:t> Development-for-Absolute-Beginners</a:t>
            </a:r>
            <a:r>
              <a:rPr u="sng" spc="-105" dirty="0">
                <a:solidFill>
                  <a:srgbClr val="0000FF"/>
                </a:solidFill>
              </a:rPr>
              <a:t> </a:t>
            </a:r>
            <a:endParaRPr dirty="0"/>
          </a:p>
          <a:p>
            <a:pPr marL="29209">
              <a:lnSpc>
                <a:spcPct val="100000"/>
              </a:lnSpc>
              <a:spcBef>
                <a:spcPts val="480"/>
              </a:spcBef>
              <a:tabLst>
                <a:tab pos="5748020" algn="l"/>
              </a:tabLst>
            </a:pPr>
            <a:r>
              <a:rPr dirty="0">
                <a:latin typeface="Lucida Grande"/>
                <a:cs typeface="Lucida Grande"/>
              </a:rPr>
              <a:t>-</a:t>
            </a:r>
            <a:r>
              <a:rPr dirty="0"/>
              <a:t> </a:t>
            </a:r>
            <a:r>
              <a:rPr spc="170" dirty="0"/>
              <a:t> </a:t>
            </a:r>
            <a:r>
              <a:rPr u="sng" spc="-5" dirty="0">
                <a:solidFill>
                  <a:srgbClr val="0000FF"/>
                </a:solidFill>
                <a:hlinkClick r:id="rId7"/>
              </a:rPr>
              <a:t>http://www.tutorialspoint.com/csharp/index.htm</a:t>
            </a:r>
            <a:r>
              <a:rPr spc="-5" dirty="0">
                <a:solidFill>
                  <a:srgbClr val="0000FF"/>
                </a:solidFill>
              </a:rPr>
              <a:t>	</a:t>
            </a:r>
            <a:endParaRPr sz="2950" dirty="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38" y="6514091"/>
            <a:ext cx="2197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41!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B6BD-E27D-7441-945D-F1EF81A97959}"/>
              </a:ext>
            </a:extLst>
          </p:cNvPr>
          <p:cNvSpPr txBox="1"/>
          <p:nvPr/>
        </p:nvSpPr>
        <p:spPr>
          <a:xfrm>
            <a:off x="645793" y="1447800"/>
            <a:ext cx="16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 err="1"/>
              <a:t>Exercise</a:t>
            </a:r>
            <a:endParaRPr lang="da-DK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1720A-EC49-0849-A778-09E2048AC9A2}"/>
              </a:ext>
            </a:extLst>
          </p:cNvPr>
          <p:cNvSpPr txBox="1"/>
          <p:nvPr/>
        </p:nvSpPr>
        <p:spPr>
          <a:xfrm>
            <a:off x="640558" y="5562821"/>
            <a:ext cx="6775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Besides</a:t>
            </a:r>
            <a:r>
              <a:rPr lang="da-DK" sz="1200" dirty="0"/>
              <a:t> the </a:t>
            </a:r>
            <a:r>
              <a:rPr lang="da-DK" sz="1200" dirty="0" err="1"/>
              <a:t>methods</a:t>
            </a:r>
            <a:r>
              <a:rPr lang="da-DK" sz="1200" dirty="0"/>
              <a:t> </a:t>
            </a:r>
            <a:r>
              <a:rPr lang="da-DK" sz="1200" dirty="0" err="1"/>
              <a:t>provided</a:t>
            </a:r>
            <a:r>
              <a:rPr lang="da-DK" sz="1200" dirty="0"/>
              <a:t>, </a:t>
            </a:r>
            <a:r>
              <a:rPr lang="da-DK" sz="1200" dirty="0" err="1"/>
              <a:t>you</a:t>
            </a:r>
            <a:r>
              <a:rPr lang="da-DK" sz="1200" dirty="0"/>
              <a:t> </a:t>
            </a:r>
            <a:r>
              <a:rPr lang="da-DK" sz="1200" dirty="0" err="1"/>
              <a:t>can</a:t>
            </a:r>
            <a:r>
              <a:rPr lang="da-DK" sz="1200" dirty="0"/>
              <a:t> download mono and </a:t>
            </a:r>
            <a:r>
              <a:rPr lang="da-DK" sz="1200" dirty="0" err="1"/>
              <a:t>use</a:t>
            </a:r>
            <a:r>
              <a:rPr lang="da-DK" sz="1200" dirty="0"/>
              <a:t> it to </a:t>
            </a:r>
            <a:r>
              <a:rPr lang="da-DK" sz="1200" dirty="0" err="1"/>
              <a:t>compile</a:t>
            </a:r>
            <a:endParaRPr lang="da-DK" sz="1200" dirty="0"/>
          </a:p>
          <a:p>
            <a:r>
              <a:rPr lang="da-DK" sz="1200" dirty="0"/>
              <a:t>And </a:t>
            </a:r>
            <a:r>
              <a:rPr lang="da-DK" sz="1200" dirty="0" err="1"/>
              <a:t>execute</a:t>
            </a:r>
            <a:r>
              <a:rPr lang="da-DK" sz="1200" dirty="0"/>
              <a:t> the .</a:t>
            </a:r>
            <a:r>
              <a:rPr lang="da-DK" sz="1200" dirty="0" err="1"/>
              <a:t>cs</a:t>
            </a:r>
            <a:r>
              <a:rPr lang="da-DK" sz="1200" dirty="0"/>
              <a:t> files in the </a:t>
            </a:r>
            <a:r>
              <a:rPr lang="da-DK" sz="1200" dirty="0" err="1"/>
              <a:t>commandline</a:t>
            </a:r>
            <a:endParaRPr lang="da-DK" sz="1200" dirty="0"/>
          </a:p>
          <a:p>
            <a:r>
              <a:rPr lang="da-DK" sz="1200" dirty="0">
                <a:hlinkClick r:id="rId2"/>
              </a:rPr>
              <a:t>https://www.mono-project.com/download/stable/</a:t>
            </a:r>
            <a:r>
              <a:rPr lang="da-DK" sz="1200" dirty="0"/>
              <a:t> (</a:t>
            </a:r>
            <a:r>
              <a:rPr lang="da-DK" sz="1200" dirty="0" err="1"/>
              <a:t>Install</a:t>
            </a:r>
            <a:r>
              <a:rPr lang="da-DK" sz="1200" dirty="0"/>
              <a:t> on OSX)</a:t>
            </a:r>
          </a:p>
          <a:p>
            <a:r>
              <a:rPr lang="da-DK" sz="1200" dirty="0">
                <a:hlinkClick r:id="rId3"/>
              </a:rPr>
              <a:t>https://kozmicluis.com/compile-c-sharp-command-line/</a:t>
            </a:r>
            <a:r>
              <a:rPr lang="da-DK" sz="1200" dirty="0"/>
              <a:t> (Run C# from </a:t>
            </a:r>
            <a:r>
              <a:rPr lang="da-DK" sz="1200" dirty="0" err="1"/>
              <a:t>commandline</a:t>
            </a:r>
            <a:r>
              <a:rPr lang="da-DK" sz="1200" dirty="0"/>
              <a:t> in OSX and </a:t>
            </a:r>
            <a:r>
              <a:rPr lang="da-DK" sz="1200" dirty="0" err="1"/>
              <a:t>windows</a:t>
            </a:r>
            <a:r>
              <a:rPr lang="da-DK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4AA5-052C-8D4A-9A9A-4DD097ECB7E4}"/>
              </a:ext>
            </a:extLst>
          </p:cNvPr>
          <p:cNvSpPr txBox="1"/>
          <p:nvPr/>
        </p:nvSpPr>
        <p:spPr>
          <a:xfrm>
            <a:off x="647714" y="2118562"/>
            <a:ext cx="6847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familiar</a:t>
            </a:r>
            <a:r>
              <a:rPr lang="da-DK" dirty="0"/>
              <a:t> with the </a:t>
            </a:r>
            <a:r>
              <a:rPr lang="da-DK" dirty="0" err="1"/>
              <a:t>code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Seperate</a:t>
            </a:r>
            <a:r>
              <a:rPr lang="da-DK" dirty="0"/>
              <a:t>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more </a:t>
            </a:r>
            <a:r>
              <a:rPr lang="da-DK" dirty="0" err="1"/>
              <a:t>appropriate</a:t>
            </a:r>
            <a:r>
              <a:rPr lang="da-DK" dirty="0"/>
              <a:t>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Remember</a:t>
            </a:r>
            <a:r>
              <a:rPr lang="da-DK" dirty="0"/>
              <a:t> to handle </a:t>
            </a:r>
            <a:r>
              <a:rPr lang="da-DK" dirty="0" err="1"/>
              <a:t>execeptions</a:t>
            </a:r>
            <a:r>
              <a:rPr lang="da-DK" dirty="0"/>
              <a:t> </a:t>
            </a:r>
            <a:r>
              <a:rPr lang="da-DK" dirty="0" err="1"/>
              <a:t>properly</a:t>
            </a:r>
            <a:endParaRPr lang="da-DK" dirty="0"/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Keep</a:t>
            </a:r>
            <a:r>
              <a:rPr lang="da-DK" dirty="0"/>
              <a:t> </a:t>
            </a:r>
            <a:r>
              <a:rPr lang="da-DK" dirty="0" err="1"/>
              <a:t>high</a:t>
            </a:r>
            <a:r>
              <a:rPr lang="da-DK" dirty="0"/>
              <a:t> </a:t>
            </a:r>
            <a:r>
              <a:rPr lang="da-DK" dirty="0" err="1"/>
              <a:t>coherence</a:t>
            </a:r>
            <a:r>
              <a:rPr lang="da-DK" dirty="0"/>
              <a:t> and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coupling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Switch </a:t>
            </a:r>
            <a:r>
              <a:rPr lang="da-DK" dirty="0" err="1"/>
              <a:t>code</a:t>
            </a:r>
            <a:r>
              <a:rPr lang="da-DK" dirty="0"/>
              <a:t> with a person </a:t>
            </a:r>
            <a:r>
              <a:rPr lang="da-DK" dirty="0" err="1"/>
              <a:t>next</a:t>
            </a:r>
            <a:r>
              <a:rPr lang="da-DK" dirty="0"/>
              <a:t> to </a:t>
            </a:r>
            <a:r>
              <a:rPr lang="da-DK" dirty="0" err="1"/>
              <a:t>you</a:t>
            </a:r>
            <a:r>
              <a:rPr lang="da-DK" dirty="0"/>
              <a:t> and </a:t>
            </a:r>
            <a:r>
              <a:rPr lang="da-DK" dirty="0" err="1"/>
              <a:t>review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others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well</a:t>
            </a:r>
            <a:r>
              <a:rPr lang="da-DK" dirty="0"/>
              <a:t>? 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designed</a:t>
            </a:r>
            <a:r>
              <a:rPr lang="da-DK" dirty="0"/>
              <a:t> more </a:t>
            </a:r>
            <a:r>
              <a:rPr lang="da-DK" dirty="0" err="1"/>
              <a:t>appropriately</a:t>
            </a:r>
            <a:r>
              <a:rPr lang="da-DK" dirty="0"/>
              <a:t>? 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Implement</a:t>
            </a:r>
            <a:r>
              <a:rPr lang="da-DK" dirty="0"/>
              <a:t> new feature: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dirty="0"/>
              <a:t>Have the server exit,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client</a:t>
            </a:r>
            <a:r>
              <a:rPr lang="da-DK" dirty="0"/>
              <a:t> exits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directions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in the lab </a:t>
            </a:r>
            <a:r>
              <a:rPr lang="da-DK" dirty="0" err="1"/>
              <a:t>description</a:t>
            </a:r>
            <a:r>
              <a:rPr lang="da-DK" dirty="0"/>
              <a:t> to run the .</a:t>
            </a:r>
            <a:r>
              <a:rPr lang="da-DK" dirty="0" err="1"/>
              <a:t>cs</a:t>
            </a:r>
            <a:r>
              <a:rPr lang="da-DK" dirty="0"/>
              <a:t>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7" y="2477365"/>
            <a:ext cx="437896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00"/>
              </a:lnSpc>
            </a:pPr>
            <a:r>
              <a:rPr spc="-5" dirty="0"/>
              <a:t>LANGUAGE </a:t>
            </a:r>
            <a:r>
              <a:rPr dirty="0"/>
              <a:t>DESIGN</a:t>
            </a:r>
            <a:r>
              <a:rPr spc="-165" dirty="0"/>
              <a:t> </a:t>
            </a:r>
            <a:r>
              <a:rPr dirty="0"/>
              <a:t>AND  </a:t>
            </a:r>
            <a:r>
              <a:rPr spc="-5" dirty="0"/>
              <a:t>TYPE</a:t>
            </a:r>
            <a:r>
              <a:rPr spc="-75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38" y="6514091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4</a:t>
            </a:fld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7" y="3819119"/>
            <a:ext cx="55740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7F7F7F"/>
                </a:solidFill>
                <a:latin typeface="Helvetica"/>
                <a:cs typeface="Helvetica"/>
              </a:rPr>
              <a:t>Design of Software Systems – Introduction to</a:t>
            </a:r>
            <a:r>
              <a:rPr sz="2000" spc="-10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2000" dirty="0">
                <a:solidFill>
                  <a:srgbClr val="7F7F7F"/>
                </a:solidFill>
                <a:latin typeface="Helvetica"/>
                <a:cs typeface="Helvetica"/>
              </a:rPr>
              <a:t>C#</a:t>
            </a:r>
            <a:endParaRPr sz="20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72021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30" dirty="0">
                <a:latin typeface="Helvetica"/>
                <a:cs typeface="Helvetica"/>
              </a:rPr>
              <a:t>Types </a:t>
            </a:r>
            <a:r>
              <a:rPr sz="2400" b="0" dirty="0">
                <a:latin typeface="Helvetica"/>
                <a:cs typeface="Helvetica"/>
              </a:rPr>
              <a:t>in</a:t>
            </a:r>
            <a:r>
              <a:rPr sz="2400" b="0" spc="-55" dirty="0">
                <a:latin typeface="Helvetica"/>
                <a:cs typeface="Helvetica"/>
              </a:rPr>
              <a:t> </a:t>
            </a:r>
            <a:r>
              <a:rPr sz="2400" b="0" dirty="0">
                <a:latin typeface="Helvetica"/>
                <a:cs typeface="Helvetica"/>
              </a:rPr>
              <a:t>C#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38" y="6514091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5</a:t>
            </a:fld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7585709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Grande"/>
                <a:cs typeface="Lucida Grande"/>
              </a:rPr>
              <a:t>-</a:t>
            </a:r>
            <a:r>
              <a:rPr sz="1800" dirty="0">
                <a:latin typeface="Helvetica"/>
                <a:cs typeface="Helvetica"/>
              </a:rPr>
              <a:t>   C# is a strong-typed, object-oriented programming</a:t>
            </a:r>
            <a:r>
              <a:rPr sz="1800" spc="-275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language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Grande"/>
                <a:cs typeface="Lucida Grande"/>
              </a:rPr>
              <a:t>-</a:t>
            </a:r>
            <a:r>
              <a:rPr sz="1800" dirty="0">
                <a:latin typeface="Helvetica"/>
                <a:cs typeface="Helvetica"/>
              </a:rPr>
              <a:t>   </a:t>
            </a:r>
            <a:r>
              <a:rPr sz="1800" spc="-35" dirty="0">
                <a:latin typeface="Helvetica"/>
                <a:cs typeface="Helvetica"/>
              </a:rPr>
              <a:t>Two </a:t>
            </a:r>
            <a:r>
              <a:rPr sz="1800" dirty="0">
                <a:latin typeface="Helvetica"/>
                <a:cs typeface="Helvetica"/>
              </a:rPr>
              <a:t>kinds of types:</a:t>
            </a:r>
            <a:r>
              <a:rPr sz="1800" spc="-240" dirty="0">
                <a:latin typeface="Helvetica"/>
                <a:cs typeface="Helvetica"/>
              </a:rPr>
              <a:t> </a:t>
            </a:r>
            <a:endParaRPr sz="1800" dirty="0">
              <a:latin typeface="Helvetica"/>
              <a:cs typeface="Helvetica"/>
            </a:endParaRPr>
          </a:p>
          <a:p>
            <a:pPr marL="215900">
              <a:lnSpc>
                <a:spcPct val="100000"/>
              </a:lnSpc>
              <a:spcBef>
                <a:spcPts val="440"/>
              </a:spcBef>
              <a:tabLst>
                <a:tab pos="485775" algn="l"/>
                <a:tab pos="5779135" algn="l"/>
              </a:tabLst>
            </a:pPr>
            <a:r>
              <a:rPr sz="1800" spc="-459" dirty="0">
                <a:latin typeface="Wingdings"/>
                <a:cs typeface="Wingdings"/>
              </a:rPr>
              <a:t>§</a:t>
            </a:r>
            <a:r>
              <a:rPr sz="1800" spc="-459" dirty="0">
                <a:latin typeface="Helvetica"/>
                <a:cs typeface="Helvetica"/>
              </a:rPr>
              <a:t> 	</a:t>
            </a:r>
            <a:r>
              <a:rPr sz="1800" dirty="0">
                <a:latin typeface="Helvetica"/>
                <a:cs typeface="Helvetica"/>
              </a:rPr>
              <a:t>Reference </a:t>
            </a:r>
            <a:r>
              <a:rPr sz="1800" spc="-20" dirty="0">
                <a:latin typeface="Helvetica"/>
                <a:cs typeface="Helvetica"/>
              </a:rPr>
              <a:t>Types </a:t>
            </a:r>
            <a:r>
              <a:rPr sz="1800" spc="-15" dirty="0">
                <a:latin typeface="Helvetica"/>
                <a:cs typeface="Helvetica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delegate</a:t>
            </a:r>
            <a:r>
              <a:rPr sz="1800" spc="-10" dirty="0">
                <a:latin typeface="Arial"/>
                <a:cs typeface="Arial"/>
              </a:rPr>
              <a:t>,	</a:t>
            </a:r>
            <a:r>
              <a:rPr sz="1800" dirty="0">
                <a:latin typeface="Helvetica"/>
                <a:cs typeface="Helvetica"/>
              </a:rPr>
              <a:t>arrays,</a:t>
            </a:r>
            <a:r>
              <a:rPr sz="1800" spc="-105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…)</a:t>
            </a:r>
          </a:p>
          <a:p>
            <a:pPr marL="215900">
              <a:lnSpc>
                <a:spcPct val="100000"/>
              </a:lnSpc>
              <a:spcBef>
                <a:spcPts val="439"/>
              </a:spcBef>
              <a:tabLst>
                <a:tab pos="485775" algn="l"/>
                <a:tab pos="2879725" algn="l"/>
                <a:tab pos="3622675" algn="l"/>
              </a:tabLst>
            </a:pPr>
            <a:r>
              <a:rPr sz="1800" spc="-459" dirty="0">
                <a:latin typeface="Wingdings"/>
                <a:cs typeface="Wingdings"/>
              </a:rPr>
              <a:t>§</a:t>
            </a:r>
            <a:r>
              <a:rPr sz="1800" spc="-459" dirty="0">
                <a:latin typeface="Helvetica"/>
                <a:cs typeface="Helvetica"/>
              </a:rPr>
              <a:t> 	</a:t>
            </a:r>
            <a:r>
              <a:rPr sz="1800" spc="-30" dirty="0">
                <a:latin typeface="Helvetica"/>
                <a:cs typeface="Helvetica"/>
              </a:rPr>
              <a:t>Value </a:t>
            </a:r>
            <a:r>
              <a:rPr sz="1800" spc="-20" dirty="0">
                <a:latin typeface="Helvetica"/>
                <a:cs typeface="Helvetica"/>
              </a:rPr>
              <a:t>Types</a:t>
            </a:r>
            <a:r>
              <a:rPr sz="1800" spc="5" dirty="0">
                <a:latin typeface="Helvetica"/>
                <a:cs typeface="Helvetica"/>
              </a:rPr>
              <a:t> </a:t>
            </a:r>
            <a:r>
              <a:rPr sz="1800" spc="-10" dirty="0">
                <a:latin typeface="Helvetica"/>
                <a:cs typeface="Helvetica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800" spc="-10" dirty="0">
                <a:latin typeface="Arial"/>
                <a:cs typeface="Arial"/>
              </a:rPr>
              <a:t>,	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enum</a:t>
            </a:r>
            <a:r>
              <a:rPr sz="1800" spc="-15" dirty="0">
                <a:latin typeface="Arial"/>
                <a:cs typeface="Arial"/>
              </a:rPr>
              <a:t>,	</a:t>
            </a:r>
            <a:r>
              <a:rPr sz="1800" dirty="0">
                <a:latin typeface="Helvetica"/>
                <a:cs typeface="Helvetica"/>
              </a:rPr>
              <a:t>base types,</a:t>
            </a:r>
            <a:r>
              <a:rPr sz="1800" spc="-105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…)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92100" marR="5080" indent="-279400">
              <a:lnSpc>
                <a:spcPct val="100000"/>
              </a:lnSpc>
            </a:pPr>
            <a:r>
              <a:rPr sz="1800" dirty="0">
                <a:latin typeface="Lucida Grande"/>
                <a:cs typeface="Lucida Grande"/>
              </a:rPr>
              <a:t>-</a:t>
            </a:r>
            <a:r>
              <a:rPr sz="1800" dirty="0">
                <a:latin typeface="Helvetica"/>
                <a:cs typeface="Helvetica"/>
              </a:rPr>
              <a:t>  Every type is per se a child class of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800" dirty="0">
                <a:latin typeface="Helvetica"/>
                <a:cs typeface="Helvetica"/>
              </a:rPr>
              <a:t>, i.e. all types implement the  standard method from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800" spc="-6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Helvetica"/>
                <a:cs typeface="Helvetica"/>
              </a:rPr>
              <a:t>(e.g., </a:t>
            </a:r>
            <a:r>
              <a:rPr sz="1800" dirty="0" err="1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sz="1800" dirty="0">
                <a:latin typeface="Helvetica"/>
                <a:cs typeface="Helvetica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Lucida Grande"/>
                <a:cs typeface="Lucida Grande"/>
              </a:rPr>
              <a:t>-</a:t>
            </a:r>
            <a:r>
              <a:rPr sz="1800" dirty="0">
                <a:latin typeface="Helvetica"/>
                <a:cs typeface="Helvetica"/>
              </a:rPr>
              <a:t>   </a:t>
            </a:r>
            <a:r>
              <a:rPr sz="1800" b="1" dirty="0">
                <a:latin typeface="Helvetica"/>
                <a:cs typeface="Helvetica"/>
              </a:rPr>
              <a:t>Note</a:t>
            </a:r>
            <a:r>
              <a:rPr sz="1800" dirty="0">
                <a:latin typeface="Helvetica"/>
                <a:cs typeface="Helvetica"/>
              </a:rPr>
              <a:t>: for reference types exists a special</a:t>
            </a:r>
            <a:r>
              <a:rPr sz="1800" spc="-275" dirty="0">
                <a:latin typeface="Helvetica"/>
                <a:cs typeface="Helvetica"/>
              </a:rPr>
              <a:t> </a:t>
            </a:r>
            <a:r>
              <a:rPr sz="1800" dirty="0">
                <a:latin typeface="Helvetica"/>
                <a:cs typeface="Helvetica"/>
              </a:rPr>
              <a:t>type:</a:t>
            </a:r>
          </a:p>
          <a:p>
            <a:pPr marL="292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00" spc="-6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Helvetica"/>
                <a:cs typeface="Helvetica"/>
              </a:rPr>
              <a:t>– the “empty” reference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72021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2400" b="0" spc="-30" dirty="0">
                <a:latin typeface="Helvetica"/>
                <a:cs typeface="Helvetica"/>
              </a:rPr>
              <a:t>Java and C#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38" y="6514091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6</a:t>
            </a:fld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39" y="1315632"/>
            <a:ext cx="758570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dirty="0">
                <a:latin typeface="Helvetica"/>
                <a:cs typeface="Helvetica"/>
              </a:rPr>
              <a:t>Generally</a:t>
            </a:r>
            <a:r>
              <a:rPr lang="en-US" dirty="0">
                <a:latin typeface="Helvetica"/>
                <a:cs typeface="Helvetica"/>
              </a:rPr>
              <a:t>, if you know Java, it is </a:t>
            </a:r>
            <a:r>
              <a:rPr lang="en-US" b="1" dirty="0">
                <a:latin typeface="Helvetica"/>
                <a:cs typeface="Helvetica"/>
              </a:rPr>
              <a:t>easy </a:t>
            </a:r>
            <a:r>
              <a:rPr lang="en-US" dirty="0">
                <a:latin typeface="Helvetica"/>
                <a:cs typeface="Helvetica"/>
              </a:rPr>
              <a:t>to learn C#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Helvetica"/>
                <a:cs typeface="Helvetica"/>
              </a:rPr>
              <a:t>A (very simple) C# main class:</a:t>
            </a:r>
          </a:p>
          <a:p>
            <a:pPr marL="12700">
              <a:lnSpc>
                <a:spcPct val="100000"/>
              </a:lnSpc>
            </a:pPr>
            <a:endParaRPr lang="en-US" sz="180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</a:pP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6578965-ECC3-45AF-84DD-4B1230ED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35792"/>
            <a:ext cx="6629400" cy="33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74066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2400" b="0" spc="-30" dirty="0">
                <a:latin typeface="Helvetica"/>
                <a:cs typeface="Helvetica"/>
              </a:rPr>
              <a:t>C# </a:t>
            </a:r>
            <a:r>
              <a:rPr lang="da-DK" sz="2400" b="0" spc="-30" dirty="0" err="1">
                <a:latin typeface="Helvetica"/>
                <a:cs typeface="Helvetica"/>
              </a:rPr>
              <a:t>Keywords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38" y="6514091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7</a:t>
            </a:fld>
            <a:r>
              <a:rPr sz="1100" dirty="0">
                <a:solidFill>
                  <a:srgbClr val="898989"/>
                </a:solidFill>
                <a:latin typeface="Helvetica"/>
                <a:cs typeface="Helvetica"/>
              </a:rPr>
              <a:t>!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F429BDB-2839-448D-87D4-8DDD8DDE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4" y="1219200"/>
            <a:ext cx="7800975" cy="397192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A0D139B-7B89-46DA-B3AC-CA0FAF74EA1B}"/>
              </a:ext>
            </a:extLst>
          </p:cNvPr>
          <p:cNvSpPr txBox="1"/>
          <p:nvPr/>
        </p:nvSpPr>
        <p:spPr>
          <a:xfrm>
            <a:off x="1804659" y="5693835"/>
            <a:ext cx="550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are similar to Java. Some are different and/or new.</a:t>
            </a:r>
          </a:p>
        </p:txBody>
      </p:sp>
    </p:spTree>
    <p:extLst>
      <p:ext uri="{BB962C8B-B14F-4D97-AF65-F5344CB8AC3E}">
        <p14:creationId xmlns:p14="http://schemas.microsoft.com/office/powerpoint/2010/main" val="195953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24149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latin typeface="Helvetica"/>
                <a:cs typeface="Helvetica"/>
              </a:rPr>
              <a:t>Boxing/Unboxing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315632"/>
            <a:ext cx="7757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latin typeface="Helvetica"/>
                <a:cs typeface="Helvetica"/>
              </a:rPr>
              <a:t>Value </a:t>
            </a:r>
            <a:r>
              <a:rPr sz="2000" dirty="0">
                <a:latin typeface="Helvetica"/>
                <a:cs typeface="Helvetica"/>
              </a:rPr>
              <a:t>types can be stored in “real” objects (reference types):</a:t>
            </a:r>
            <a:r>
              <a:rPr sz="2000" spc="-7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casting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2405292"/>
            <a:ext cx="32969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  <a:tab pos="1384300" algn="l"/>
                <a:tab pos="16891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object	</a:t>
            </a:r>
            <a:r>
              <a:rPr sz="2000" dirty="0">
                <a:latin typeface="Courier New"/>
                <a:cs typeface="Courier New"/>
              </a:rPr>
              <a:t>o	=	(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2000" dirty="0">
                <a:latin typeface="Courier New"/>
                <a:cs typeface="Courier New"/>
              </a:rPr>
              <a:t>)3;</a:t>
            </a:r>
            <a:r>
              <a:rPr sz="2000" dirty="0">
                <a:latin typeface="Helvetica"/>
                <a:cs typeface="Helvetica"/>
              </a:rPr>
              <a:t>!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9083" y="2822169"/>
            <a:ext cx="3146366" cy="1496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4672" y="2847108"/>
            <a:ext cx="943494" cy="436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0135" y="2852936"/>
            <a:ext cx="3046039" cy="1394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0135" y="2852936"/>
            <a:ext cx="3046095" cy="1394460"/>
          </a:xfrm>
          <a:prstGeom prst="rect">
            <a:avLst/>
          </a:prstGeom>
          <a:ln w="9524">
            <a:solidFill>
              <a:srgbClr val="A8C36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73025" algn="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6694" y="3229493"/>
            <a:ext cx="1891145" cy="92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2860" y="3707476"/>
            <a:ext cx="257694" cy="436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8683" y="3258130"/>
            <a:ext cx="1788943" cy="8189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8683" y="3258130"/>
            <a:ext cx="1789430" cy="819150"/>
          </a:xfrm>
          <a:prstGeom prst="rect">
            <a:avLst/>
          </a:prstGeom>
          <a:ln w="9524">
            <a:solidFill>
              <a:srgbClr val="F9A3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73660" algn="r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2848" y="3365028"/>
            <a:ext cx="1631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37296" y="3550142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4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4696" y="35072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90681" y="3365028"/>
            <a:ext cx="74104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Boxing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272" y="5099199"/>
            <a:ext cx="2312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  <a:tab pos="927100" algn="l"/>
                <a:tab pos="1231900" algn="l"/>
              </a:tabLs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2000" dirty="0">
                <a:latin typeface="Courier New"/>
                <a:cs typeface="Courier New"/>
              </a:rPr>
              <a:t>i	=	(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latin typeface="Courier New"/>
                <a:cs typeface="Courier New"/>
              </a:rPr>
              <a:t>)o;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86694" y="4995948"/>
            <a:ext cx="1891145" cy="922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1752" y="5473930"/>
            <a:ext cx="818803" cy="436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8683" y="5024620"/>
            <a:ext cx="1788943" cy="8189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38683" y="5024620"/>
            <a:ext cx="1789430" cy="819150"/>
          </a:xfrm>
          <a:prstGeom prst="rect">
            <a:avLst/>
          </a:prstGeom>
          <a:ln w="9524">
            <a:solidFill>
              <a:srgbClr val="F9A3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11555">
              <a:lnSpc>
                <a:spcPct val="100000"/>
              </a:lnSpc>
              <a:spcBef>
                <a:spcPts val="1590"/>
              </a:spcBef>
              <a:tabLst>
                <a:tab pos="1285875" algn="l"/>
                <a:tab pos="1560195" algn="l"/>
              </a:tabLst>
            </a:pPr>
            <a:r>
              <a:rPr sz="1800" dirty="0">
                <a:latin typeface="Courier New"/>
                <a:cs typeface="Courier New"/>
              </a:rPr>
              <a:t>i	=	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!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90681" y="5068707"/>
            <a:ext cx="101219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Helvetica Neue"/>
                <a:cs typeface="Helvetica Neue"/>
              </a:rPr>
              <a:t>Unboxing</a:t>
            </a:r>
            <a:endParaRPr sz="18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635" y="1804847"/>
            <a:ext cx="5641350" cy="3885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38" y="284982"/>
            <a:ext cx="17602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40" dirty="0">
                <a:latin typeface="Helvetica"/>
                <a:cs typeface="Helvetica"/>
              </a:rPr>
              <a:t>Value</a:t>
            </a:r>
            <a:r>
              <a:rPr sz="2400" b="0" spc="-110" dirty="0">
                <a:latin typeface="Helvetica"/>
                <a:cs typeface="Helvetica"/>
              </a:rPr>
              <a:t> </a:t>
            </a:r>
            <a:r>
              <a:rPr sz="2400" b="0" spc="-25" dirty="0">
                <a:latin typeface="Helvetica"/>
                <a:cs typeface="Helvetica"/>
              </a:rPr>
              <a:t>Types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635" y="2289359"/>
            <a:ext cx="2785110" cy="1537970"/>
          </a:xfrm>
          <a:custGeom>
            <a:avLst/>
            <a:gdLst/>
            <a:ahLst/>
            <a:cxnLst/>
            <a:rect l="l" t="t" r="r" b="b"/>
            <a:pathLst>
              <a:path w="2785110" h="1537970">
                <a:moveTo>
                  <a:pt x="0" y="0"/>
                </a:moveTo>
                <a:lnTo>
                  <a:pt x="2785063" y="0"/>
                </a:lnTo>
                <a:lnTo>
                  <a:pt x="2785063" y="1537584"/>
                </a:lnTo>
                <a:lnTo>
                  <a:pt x="0" y="153758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9</a:t>
            </a:fld>
            <a:r>
              <a:rPr dirty="0"/>
              <a:t>!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dirty="0"/>
              <a:t>Introduction to</a:t>
            </a:r>
            <a:r>
              <a:rPr spc="-100" dirty="0"/>
              <a:t> </a:t>
            </a:r>
            <a:r>
              <a:rPr dirty="0"/>
              <a:t>C#!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2446</Words>
  <Application>Microsoft Macintosh PowerPoint</Application>
  <PresentationFormat>On-screen Show (4:3)</PresentationFormat>
  <Paragraphs>803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Helvetica</vt:lpstr>
      <vt:lpstr>Helvetica Neue</vt:lpstr>
      <vt:lpstr>Lucida Grande</vt:lpstr>
      <vt:lpstr>Times New Roman</vt:lpstr>
      <vt:lpstr>Wingdings</vt:lpstr>
      <vt:lpstr>Office Theme</vt:lpstr>
      <vt:lpstr>Design of Software Systems</vt:lpstr>
      <vt:lpstr>Agenda</vt:lpstr>
      <vt:lpstr>C# - General information</vt:lpstr>
      <vt:lpstr>LANGUAGE DESIGN AND  TYPE SYSTEM</vt:lpstr>
      <vt:lpstr>Types in C#</vt:lpstr>
      <vt:lpstr>Java and C#</vt:lpstr>
      <vt:lpstr>C# Keywords</vt:lpstr>
      <vt:lpstr>Boxing/Unboxing</vt:lpstr>
      <vt:lpstr>Value Types</vt:lpstr>
      <vt:lpstr>Value types: base types </vt:lpstr>
      <vt:lpstr>Base types – examples</vt:lpstr>
      <vt:lpstr>Value types – enumerations</vt:lpstr>
      <vt:lpstr>Value types – structures</vt:lpstr>
      <vt:lpstr>Reference Types</vt:lpstr>
      <vt:lpstr>Types: Arrays</vt:lpstr>
      <vt:lpstr>Types: Strings</vt:lpstr>
      <vt:lpstr>Types: Classes</vt:lpstr>
      <vt:lpstr>Constructing and using objects</vt:lpstr>
      <vt:lpstr>C# language conventions for identifiers</vt:lpstr>
      <vt:lpstr>Code organization – Namespaces !</vt:lpstr>
      <vt:lpstr>Code organization – files !</vt:lpstr>
      <vt:lpstr>LANGUAGE FEATURES AND SYNTAX</vt:lpstr>
      <vt:lpstr>Hello World in C#</vt:lpstr>
      <vt:lpstr>Accessibility levels in C# - visibility </vt:lpstr>
      <vt:lpstr>Methods</vt:lpstr>
      <vt:lpstr>Methods: example – find the maximum</vt:lpstr>
      <vt:lpstr>Scopes</vt:lpstr>
      <vt:lpstr>Delegates</vt:lpstr>
      <vt:lpstr>Interfaces in C#</vt:lpstr>
      <vt:lpstr>Conditional execution and branching</vt:lpstr>
      <vt:lpstr>Loops </vt:lpstr>
      <vt:lpstr>Operators in C#</vt:lpstr>
      <vt:lpstr>Operators in C#</vt:lpstr>
      <vt:lpstr>Operator overloading</vt:lpstr>
      <vt:lpstr>The small difference: reference- and value types</vt:lpstr>
      <vt:lpstr>Generics</vt:lpstr>
      <vt:lpstr>Tips for the practical route to C#!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Systems!</dc:title>
  <dc:creator>Elena Markoska</dc:creator>
  <cp:lastModifiedBy>mads norby</cp:lastModifiedBy>
  <cp:revision>20</cp:revision>
  <dcterms:created xsi:type="dcterms:W3CDTF">2017-10-01T11:27:10Z</dcterms:created>
  <dcterms:modified xsi:type="dcterms:W3CDTF">2019-09-04T09:37:57Z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2015-08-31T00:00:00Z</vt:filetime>
  </property>
  <property fmtid="{D5CDD505-2E9C-101B-9397-08002B2CF9AE}" pid="3" name="Creator">
    <vt:lpwstr>PowerPoint</vt:lpwstr>
  </property>
  <property fmtid="{D5CDD505-2E9C-101B-9397-08002B2CF9AE}" pid="4" name="LastSaved">
    <vt:filetime>2017-10-01T00:00:00Z</vt:filetime>
  </property>
</Properties>
</file>