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2"/>
  </p:notesMasterIdLst>
  <p:sldIdLst>
    <p:sldId id="264" r:id="rId2"/>
    <p:sldId id="268" r:id="rId3"/>
    <p:sldId id="265" r:id="rId4"/>
    <p:sldId id="343" r:id="rId5"/>
    <p:sldId id="353" r:id="rId6"/>
    <p:sldId id="34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46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47" r:id="rId23"/>
    <p:sldId id="368" r:id="rId24"/>
    <p:sldId id="348" r:id="rId25"/>
    <p:sldId id="369" r:id="rId26"/>
    <p:sldId id="371" r:id="rId27"/>
    <p:sldId id="289" r:id="rId28"/>
    <p:sldId id="349" r:id="rId29"/>
    <p:sldId id="352" r:id="rId30"/>
    <p:sldId id="312" r:id="rId31"/>
  </p:sldIdLst>
  <p:sldSz cx="18288000" cy="10287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Proxima Nova Semibold" panose="020B060402020202020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A917660-B11B-4A55-8F53-3DCA86A64242}">
          <p14:sldIdLst>
            <p14:sldId id="264"/>
            <p14:sldId id="268"/>
            <p14:sldId id="265"/>
          </p14:sldIdLst>
        </p14:section>
        <p14:section name="1. Industry 4.0" id="{58E05C3B-AFDC-417E-9702-CBAEA5D4FF47}">
          <p14:sldIdLst>
            <p14:sldId id="343"/>
            <p14:sldId id="353"/>
          </p14:sldIdLst>
        </p14:section>
        <p14:section name="2. Анализ" id="{C4178C62-C015-4DDC-A027-E02AF5CF8EEE}">
          <p14:sldIdLst>
            <p14:sldId id="345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3. Методика решения" id="{09F7CE5C-2721-4343-A76E-D90A7A227DA1}">
          <p14:sldIdLst>
            <p14:sldId id="346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4. Результаты" id="{802254EE-0F8F-415E-AC5E-87252E9CC0E1}">
          <p14:sldIdLst>
            <p14:sldId id="347"/>
            <p14:sldId id="368"/>
          </p14:sldIdLst>
        </p14:section>
        <p14:section name="5. Выводы" id="{9966D015-6D54-432A-9E24-384FC556E8CC}">
          <p14:sldIdLst>
            <p14:sldId id="348"/>
            <p14:sldId id="369"/>
          </p14:sldIdLst>
        </p14:section>
        <p14:section name="6. Заключение" id="{22024214-2CB1-4A4E-AE28-0DAF4DA67D33}">
          <p14:sldIdLst>
            <p14:sldId id="371"/>
            <p14:sldId id="289"/>
          </p14:sldIdLst>
        </p14:section>
        <p14:section name="6. Список источников" id="{BD8C3E0A-3A21-4DD3-A278-EA8C4A93DE0F}">
          <p14:sldIdLst>
            <p14:sldId id="349"/>
            <p14:sldId id="352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1430EE-727E-4B71-BBEB-BF39E6022A9F}">
  <a:tblStyle styleId="{D81430EE-727E-4B71-BBEB-BF39E6022A9F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8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00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3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04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21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86f911c6f3_2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86f911c6f3_2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56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c383ea1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c383ea1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047d35a60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047d35a60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2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5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3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3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8" r:id="rId16"/>
    <p:sldLayoutId id="214748366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linear_model.LogisticRegression.html" TargetMode="External"/><Relationship Id="rId3" Type="http://schemas.openxmlformats.org/officeDocument/2006/relationships/hyperlink" Target="https://www.kontron.com/en/blog/embedded/artificial-intelligence-for-industry-4.0---interview-norbert-hauser---kontron" TargetMode="External"/><Relationship Id="rId7" Type="http://schemas.openxmlformats.org/officeDocument/2006/relationships/hyperlink" Target="https://machinelearningknowledge.ai/decision-tree-classifi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chinelearning.ru/wiki/images/3/3e/Voron-ML-Logic.pdf" TargetMode="External"/><Relationship Id="rId5" Type="http://schemas.openxmlformats.org/officeDocument/2006/relationships/hyperlink" Target="https://www.sap.com/cis/insights/what-is-industry-4-0.html" TargetMode="External"/><Relationship Id="rId4" Type="http://schemas.openxmlformats.org/officeDocument/2006/relationships/hyperlink" Target="https://www.parametrix.com/who-we-are/blog/parametrix-blog/2019/03/20/the-4th-industrial-revolution-where-are-we-in-history" TargetMode="External"/><Relationship Id="rId9" Type="http://schemas.openxmlformats.org/officeDocument/2006/relationships/hyperlink" Target="https://scikit-learn.org/stable/modules/generated/sklearn.tree.DecisionTreeClassifi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/>
        </p:nvSpPr>
        <p:spPr>
          <a:xfrm>
            <a:off x="733125" y="773436"/>
            <a:ext cx="8410875" cy="437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b="1" dirty="0">
                <a:latin typeface="Proxima Nova"/>
                <a:ea typeface="Proxima Nova"/>
                <a:cs typeface="Proxima Nova"/>
                <a:sym typeface="Proxima Nova"/>
              </a:rPr>
              <a:t>Машинное обучение для оптимизации</a:t>
            </a:r>
            <a:r>
              <a:rPr lang="en-US" sz="66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6600" b="1" dirty="0">
                <a:latin typeface="Proxima Nova"/>
                <a:ea typeface="Proxima Nova"/>
                <a:cs typeface="Proxima Nova"/>
                <a:sym typeface="Proxima Nova"/>
              </a:rPr>
              <a:t>энергозатрат производственного процесса</a:t>
            </a:r>
            <a:endParaRPr sz="6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75" name="Google Shape;875;p54"/>
          <p:cNvSpPr txBox="1"/>
          <p:nvPr/>
        </p:nvSpPr>
        <p:spPr>
          <a:xfrm>
            <a:off x="551850" y="8654400"/>
            <a:ext cx="5716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Александр Иванов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i="0" dirty="0">
                <a:effectLst/>
                <a:latin typeface="-apple-system"/>
              </a:rPr>
              <a:t>Senior Software Engineer</a:t>
            </a: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1023;p60">
            <a:extLst>
              <a:ext uri="{FF2B5EF4-FFF2-40B4-BE49-F238E27FC236}">
                <a16:creationId xmlns:a16="http://schemas.microsoft.com/office/drawing/2014/main" id="{A0FE3F82-C0AE-8F62-0435-40E450F0F913}"/>
              </a:ext>
            </a:extLst>
          </p:cNvPr>
          <p:cNvSpPr/>
          <p:nvPr/>
        </p:nvSpPr>
        <p:spPr>
          <a:xfrm>
            <a:off x="9913613" y="430125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E9829-DE32-6597-D9E2-CBB86B84746A}"/>
              </a:ext>
            </a:extLst>
          </p:cNvPr>
          <p:cNvSpPr txBox="1"/>
          <p:nvPr/>
        </p:nvSpPr>
        <p:spPr>
          <a:xfrm>
            <a:off x="733124" y="5772150"/>
            <a:ext cx="7941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Специализация «</a:t>
            </a:r>
            <a:r>
              <a:rPr lang="en-US" sz="4000" dirty="0">
                <a:solidFill>
                  <a:schemeClr val="bg1"/>
                </a:solidFill>
              </a:rPr>
              <a:t>Data Scientist</a:t>
            </a:r>
            <a:r>
              <a:rPr lang="ru-RU" sz="4000" dirty="0">
                <a:solidFill>
                  <a:schemeClr val="bg1"/>
                </a:solidFill>
              </a:rPr>
              <a:t>»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FFE765-9DCD-9558-01BC-63A9D767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673" y="880987"/>
            <a:ext cx="7773413" cy="77734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6C36824-2E3A-2FBF-B9A5-E4B246F0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8058750" cy="2773500"/>
          </a:xfrm>
        </p:spPr>
        <p:txBody>
          <a:bodyPr/>
          <a:lstStyle/>
          <a:p>
            <a:r>
              <a:rPr lang="ru-RU" sz="4000" dirty="0" err="1"/>
              <a:t>Дасет</a:t>
            </a:r>
            <a:r>
              <a:rPr lang="ru-RU" sz="4000" dirty="0"/>
              <a:t> примерно равномерно распределён</a:t>
            </a:r>
            <a:endParaRPr lang="en-US" sz="4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27EDFB-C4D2-9409-15D5-7E8294B8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vs 1 data distribution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BD1B7E-8DD8-0CBA-52B8-F8078B8A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972800"/>
            <a:ext cx="7489942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A9873FE-89A2-F7D3-449E-D4E4F5D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зон от </a:t>
            </a:r>
            <a:r>
              <a:rPr lang="ru-RU" dirty="0" err="1"/>
              <a:t>таргета</a:t>
            </a:r>
            <a:r>
              <a:rPr lang="en-US" dirty="0"/>
              <a:t>: </a:t>
            </a:r>
            <a:r>
              <a:rPr lang="ru-RU" dirty="0"/>
              <a:t>1 в 1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1502F1-431F-D848-2D71-68AEA0F5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2" y="1333500"/>
            <a:ext cx="17873736" cy="3962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5B897C-7B64-2C95-7B1B-5B0DE327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3" y="5448300"/>
            <a:ext cx="1791693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BCB69B-D60D-7EA2-DA33-CA75BDB1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зон от </a:t>
            </a:r>
            <a:r>
              <a:rPr lang="ru-RU" dirty="0" err="1"/>
              <a:t>таргета</a:t>
            </a:r>
            <a:r>
              <a:rPr lang="en-US" dirty="0"/>
              <a:t>: </a:t>
            </a:r>
            <a:r>
              <a:rPr lang="ru-RU" dirty="0"/>
              <a:t>1 в 1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26CCB-0AD0-634F-8EE9-5157C14B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85900"/>
            <a:ext cx="17907000" cy="39397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DCD078-CD66-FF2F-7565-82D35BA8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34050"/>
            <a:ext cx="17907000" cy="39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231D56D-3A41-205B-1F9B-D2AE93B3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зон от </a:t>
            </a:r>
            <a:r>
              <a:rPr lang="ru-RU" dirty="0" err="1"/>
              <a:t>таргета</a:t>
            </a:r>
            <a:r>
              <a:rPr lang="en-US" dirty="0"/>
              <a:t>: </a:t>
            </a:r>
            <a:r>
              <a:rPr lang="ru-RU" dirty="0"/>
              <a:t>обратная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78CB8A-F35E-9E3F-5018-DD34FDC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6912"/>
            <a:ext cx="17946600" cy="39265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BF4A8-D407-16AE-A0CC-FEBE4295B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48299"/>
            <a:ext cx="17946600" cy="39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Обучение алгоритмов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110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4A42F-45A2-2177-89C0-45381E35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600"/>
            <a:ext cx="15983550" cy="1483200"/>
          </a:xfrm>
        </p:spPr>
        <p:txBody>
          <a:bodyPr/>
          <a:lstStyle/>
          <a:p>
            <a:r>
              <a:rPr lang="ru-RU" dirty="0"/>
              <a:t>Логистическая регрессия (</a:t>
            </a:r>
            <a:r>
              <a:rPr lang="en-US" dirty="0"/>
              <a:t>L1 </a:t>
            </a:r>
            <a:r>
              <a:rPr lang="ru-RU" dirty="0"/>
              <a:t>регуляризация)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2BBFE6-6EC3-99AC-1583-41123480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49787"/>
            <a:ext cx="11471717" cy="61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3226B6-1849-A1E1-7857-B1D077B9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0" y="4076700"/>
            <a:ext cx="11944950" cy="1782900"/>
          </a:xfrm>
        </p:spPr>
        <p:txBody>
          <a:bodyPr/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Training accuracy: 0.8601642199552127 </a:t>
            </a:r>
            <a:endParaRPr lang="ru-RU" sz="40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 accuracy: 0.857225769007545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AE5798-C99B-07D5-50AD-FA16EDE3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  <a:r>
              <a:rPr lang="en-US" dirty="0"/>
              <a:t>: </a:t>
            </a:r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315EC-FE0F-6C79-1E1F-2E66677FE24E}"/>
              </a:ext>
            </a:extLst>
          </p:cNvPr>
          <p:cNvSpPr txBox="1"/>
          <p:nvPr/>
        </p:nvSpPr>
        <p:spPr>
          <a:xfrm>
            <a:off x="4191000" y="7577677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 плохо… Но попробуем улучшить с помощью дерева решений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5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D2941FF-329F-B901-A2A4-3945C340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2800"/>
            <a:ext cx="15773400" cy="5211900"/>
          </a:xfrm>
        </p:spPr>
        <p:txBody>
          <a:bodyPr/>
          <a:lstStyle/>
          <a:p>
            <a:pPr marL="38100" indent="0">
              <a:buNone/>
            </a:pPr>
            <a:r>
              <a:rPr lang="ru-RU" sz="4000" dirty="0"/>
              <a:t>Почему дерево?</a:t>
            </a:r>
          </a:p>
          <a:p>
            <a:pPr marL="38100" indent="0">
              <a:buNone/>
            </a:pPr>
            <a:endParaRPr lang="ru-RU" sz="4000" dirty="0"/>
          </a:p>
          <a:p>
            <a:pPr marL="38100" indent="0">
              <a:buNone/>
            </a:pPr>
            <a:r>
              <a:rPr lang="ru-RU" sz="3200" dirty="0"/>
              <a:t>Аналогично IF...ELSE разберёт всё на правила, которые можно будет извлечь из полученных данных, в результате увидим успешную комбинацию параметров зон</a:t>
            </a:r>
            <a:endParaRPr lang="en-US" sz="32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A11A47-A702-2196-6802-14F3B05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829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D2941FF-329F-B901-A2A4-3945C340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1262812"/>
            <a:ext cx="13926150" cy="3916500"/>
          </a:xfrm>
        </p:spPr>
        <p:txBody>
          <a:bodyPr/>
          <a:lstStyle/>
          <a:p>
            <a:r>
              <a:rPr lang="en-US" sz="4000" dirty="0" err="1"/>
              <a:t>StandardScaler</a:t>
            </a:r>
            <a:r>
              <a:rPr lang="en-US" sz="4000" dirty="0"/>
              <a:t> </a:t>
            </a:r>
            <a:r>
              <a:rPr lang="ru-RU" sz="4000" dirty="0"/>
              <a:t>не нужен</a:t>
            </a:r>
            <a:endParaRPr lang="en-US" sz="4000" dirty="0"/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 err="1"/>
              <a:t>Трейн</a:t>
            </a:r>
            <a:r>
              <a:rPr lang="ru-RU" sz="4000" dirty="0"/>
              <a:t> и тест делим по времени</a:t>
            </a:r>
            <a:r>
              <a:rPr lang="en-US" sz="4000" dirty="0"/>
              <a:t> (80% - train)</a:t>
            </a:r>
            <a:r>
              <a:rPr lang="ru-RU" sz="4000" dirty="0"/>
              <a:t> </a:t>
            </a:r>
            <a:endParaRPr lang="en-US" sz="4000" dirty="0"/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/>
              <a:t>Среднее значение с окном 3 вместо чистых значений</a:t>
            </a:r>
            <a:endParaRPr lang="en-US" sz="4000" dirty="0"/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/>
              <a:t>Обучаем </a:t>
            </a:r>
            <a:r>
              <a:rPr lang="en-US" sz="4000" dirty="0" err="1"/>
              <a:t>DecisionTreeClassifier</a:t>
            </a:r>
            <a:r>
              <a:rPr lang="en-US" sz="4000" dirty="0"/>
              <a:t> </a:t>
            </a:r>
            <a:r>
              <a:rPr lang="ru-RU" sz="4000" dirty="0"/>
              <a:t>на этих значениях</a:t>
            </a:r>
          </a:p>
          <a:p>
            <a:endParaRPr lang="ru-RU" sz="4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A11A47-A702-2196-6802-14F3B05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69748-577C-4565-8DC8-D9104336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8" y="6111150"/>
            <a:ext cx="17521184" cy="39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23FFD2-D445-FFA7-9C2D-57252D5F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72725"/>
            <a:ext cx="10363200" cy="95634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770798-D96A-8203-DA99-68895C49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br>
              <a:rPr lang="en-US" dirty="0"/>
            </a:br>
            <a:r>
              <a:rPr lang="en-US" sz="4000" b="0" dirty="0"/>
              <a:t>plotting with </a:t>
            </a:r>
            <a:r>
              <a:rPr lang="en-US" sz="4000" b="0" dirty="0" err="1"/>
              <a:t>Graphviz</a:t>
            </a:r>
            <a:r>
              <a:rPr lang="en-US" sz="4000" b="0" dirty="0"/>
              <a:t> lib</a:t>
            </a:r>
          </a:p>
        </p:txBody>
      </p:sp>
    </p:spTree>
    <p:extLst>
      <p:ext uri="{BB962C8B-B14F-4D97-AF65-F5344CB8AC3E}">
        <p14:creationId xmlns:p14="http://schemas.microsoft.com/office/powerpoint/2010/main" val="16237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 txBox="1"/>
          <p:nvPr/>
        </p:nvSpPr>
        <p:spPr>
          <a:xfrm>
            <a:off x="6268650" y="1962002"/>
            <a:ext cx="8790376" cy="100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Александр Иванов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6" name="Google Shape;966;p58"/>
          <p:cNvSpPr txBox="1"/>
          <p:nvPr/>
        </p:nvSpPr>
        <p:spPr>
          <a:xfrm>
            <a:off x="6268675" y="2949150"/>
            <a:ext cx="8575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dirty="0">
                <a:effectLst/>
                <a:latin typeface="-apple-system"/>
              </a:rPr>
              <a:t>Senior Software Engineer</a:t>
            </a:r>
            <a:r>
              <a:rPr lang="ru-RU" sz="2800" b="0" i="0" dirty="0">
                <a:effectLst/>
                <a:latin typeface="-apple-system"/>
              </a:rPr>
              <a:t> </a:t>
            </a:r>
            <a:r>
              <a:rPr lang="en-US" sz="2800" b="0" i="0" dirty="0">
                <a:effectLst/>
                <a:latin typeface="-apple-system"/>
              </a:rPr>
              <a:t>at Wizata</a:t>
            </a:r>
            <a:endParaRPr lang="ru-RU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7" name="Google Shape;967;p58"/>
          <p:cNvSpPr txBox="1"/>
          <p:nvPr/>
        </p:nvSpPr>
        <p:spPr>
          <a:xfrm>
            <a:off x="551850" y="5434025"/>
            <a:ext cx="28584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8" name="Google Shape;968;p58"/>
          <p:cNvSpPr txBox="1"/>
          <p:nvPr/>
        </p:nvSpPr>
        <p:spPr>
          <a:xfrm>
            <a:off x="6268850" y="5429250"/>
            <a:ext cx="5716500" cy="27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60000" lvl="0" indent="-33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ru" sz="3200" dirty="0">
                <a:latin typeface="Proxima Nova"/>
                <a:ea typeface="Proxima Nova"/>
                <a:cs typeface="Proxima Nova"/>
                <a:sym typeface="Proxima Nova"/>
              </a:rPr>
              <a:t>Разработка програмного обеспечения</a:t>
            </a:r>
            <a:br>
              <a:rPr lang="ru" sz="3200" dirty="0">
                <a:latin typeface="Proxima Nova"/>
                <a:ea typeface="Proxima Nova"/>
                <a:cs typeface="Proxima Nova"/>
                <a:sym typeface="Proxima Nova"/>
              </a:rPr>
            </a:br>
            <a:endParaRPr sz="3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360000" lvl="0" indent="-3324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ru-RU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Опыт 7+ лет</a:t>
            </a: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9" name="Google Shape;969;p58"/>
          <p:cNvSpPr txBox="1"/>
          <p:nvPr/>
        </p:nvSpPr>
        <p:spPr>
          <a:xfrm>
            <a:off x="551700" y="8401050"/>
            <a:ext cx="318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Аккаунты в соцсетях: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0" name="Google Shape;980;p58"/>
          <p:cNvGrpSpPr/>
          <p:nvPr/>
        </p:nvGrpSpPr>
        <p:grpSpPr>
          <a:xfrm>
            <a:off x="11986456" y="8402475"/>
            <a:ext cx="5749158" cy="496264"/>
            <a:chOff x="12143974" y="8563934"/>
            <a:chExt cx="5771088" cy="496264"/>
          </a:xfrm>
        </p:grpSpPr>
        <p:sp>
          <p:nvSpPr>
            <p:cNvPr id="981" name="Google Shape;981;p58"/>
            <p:cNvSpPr txBox="1"/>
            <p:nvPr/>
          </p:nvSpPr>
          <p:spPr>
            <a:xfrm>
              <a:off x="12879262" y="8564259"/>
              <a:ext cx="50358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t.me/</a:t>
              </a: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982" name="Google Shape;982;p58"/>
            <p:cNvGrpSpPr/>
            <p:nvPr/>
          </p:nvGrpSpPr>
          <p:grpSpPr>
            <a:xfrm>
              <a:off x="12143974" y="8563934"/>
              <a:ext cx="496164" cy="496264"/>
              <a:chOff x="1314606" y="238245"/>
              <a:chExt cx="5141599" cy="5142636"/>
            </a:xfrm>
          </p:grpSpPr>
          <p:sp>
            <p:nvSpPr>
              <p:cNvPr id="983" name="Google Shape;983;p58"/>
              <p:cNvSpPr/>
              <p:nvPr/>
            </p:nvSpPr>
            <p:spPr>
              <a:xfrm>
                <a:off x="1314606" y="238245"/>
                <a:ext cx="5141599" cy="5142636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4" name="Google Shape;984;p58"/>
              <p:cNvSpPr/>
              <p:nvPr/>
            </p:nvSpPr>
            <p:spPr>
              <a:xfrm>
                <a:off x="2498850" y="1698200"/>
                <a:ext cx="2493825" cy="2264050"/>
              </a:xfrm>
              <a:custGeom>
                <a:avLst/>
                <a:gdLst/>
                <a:ahLst/>
                <a:cxnLst/>
                <a:rect l="l" t="t" r="r" b="b"/>
                <a:pathLst>
                  <a:path w="99753" h="90562" extrusionOk="0">
                    <a:moveTo>
                      <a:pt x="91810" y="7943"/>
                    </a:moveTo>
                    <a:cubicBezTo>
                      <a:pt x="91810" y="8176"/>
                      <a:pt x="91810" y="8176"/>
                      <a:pt x="91810" y="8644"/>
                    </a:cubicBezTo>
                    <a:lnTo>
                      <a:pt x="77559" y="81998"/>
                    </a:lnTo>
                    <a:cubicBezTo>
                      <a:pt x="77559" y="82231"/>
                      <a:pt x="77326" y="82465"/>
                      <a:pt x="77092" y="82699"/>
                    </a:cubicBezTo>
                    <a:cubicBezTo>
                      <a:pt x="76995" y="82795"/>
                      <a:pt x="76899" y="82852"/>
                      <a:pt x="76735" y="82852"/>
                    </a:cubicBezTo>
                    <a:cubicBezTo>
                      <a:pt x="76505" y="82852"/>
                      <a:pt x="76141" y="82739"/>
                      <a:pt x="75457" y="82465"/>
                    </a:cubicBezTo>
                    <a:lnTo>
                      <a:pt x="52796" y="64944"/>
                    </a:lnTo>
                    <a:lnTo>
                      <a:pt x="39247" y="77559"/>
                    </a:lnTo>
                    <a:lnTo>
                      <a:pt x="42050" y="59104"/>
                    </a:lnTo>
                    <a:lnTo>
                      <a:pt x="78961" y="24062"/>
                    </a:lnTo>
                    <a:cubicBezTo>
                      <a:pt x="80363" y="22660"/>
                      <a:pt x="79895" y="22427"/>
                      <a:pt x="79895" y="22427"/>
                    </a:cubicBezTo>
                    <a:cubicBezTo>
                      <a:pt x="79895" y="21679"/>
                      <a:pt x="79522" y="21455"/>
                      <a:pt x="79073" y="21455"/>
                    </a:cubicBezTo>
                    <a:cubicBezTo>
                      <a:pt x="78400" y="21455"/>
                      <a:pt x="77559" y="21960"/>
                      <a:pt x="77559" y="21960"/>
                    </a:cubicBezTo>
                    <a:lnTo>
                      <a:pt x="31071" y="51161"/>
                    </a:lnTo>
                    <a:lnTo>
                      <a:pt x="31071" y="50927"/>
                    </a:lnTo>
                    <a:lnTo>
                      <a:pt x="8877" y="43452"/>
                    </a:lnTo>
                    <a:lnTo>
                      <a:pt x="8877" y="43218"/>
                    </a:lnTo>
                    <a:lnTo>
                      <a:pt x="9111" y="43218"/>
                    </a:lnTo>
                    <a:cubicBezTo>
                      <a:pt x="9111" y="43218"/>
                      <a:pt x="28968" y="34808"/>
                      <a:pt x="49292" y="26165"/>
                    </a:cubicBezTo>
                    <a:cubicBezTo>
                      <a:pt x="59338" y="21726"/>
                      <a:pt x="69616" y="17287"/>
                      <a:pt x="77326" y="14017"/>
                    </a:cubicBezTo>
                    <a:cubicBezTo>
                      <a:pt x="85268" y="10746"/>
                      <a:pt x="91109" y="8176"/>
                      <a:pt x="91342" y="8176"/>
                    </a:cubicBezTo>
                    <a:cubicBezTo>
                      <a:pt x="91810" y="7943"/>
                      <a:pt x="91576" y="7943"/>
                      <a:pt x="91810" y="7943"/>
                    </a:cubicBezTo>
                    <a:close/>
                    <a:moveTo>
                      <a:pt x="92277" y="0"/>
                    </a:moveTo>
                    <a:cubicBezTo>
                      <a:pt x="90875" y="0"/>
                      <a:pt x="89707" y="467"/>
                      <a:pt x="88539" y="934"/>
                    </a:cubicBezTo>
                    <a:cubicBezTo>
                      <a:pt x="87605" y="1402"/>
                      <a:pt x="82232" y="3504"/>
                      <a:pt x="74522" y="6775"/>
                    </a:cubicBezTo>
                    <a:lnTo>
                      <a:pt x="46255" y="18923"/>
                    </a:lnTo>
                    <a:cubicBezTo>
                      <a:pt x="25931" y="27566"/>
                      <a:pt x="6074" y="35976"/>
                      <a:pt x="6074" y="35976"/>
                    </a:cubicBezTo>
                    <a:lnTo>
                      <a:pt x="6308" y="35976"/>
                    </a:lnTo>
                    <a:cubicBezTo>
                      <a:pt x="6308" y="35976"/>
                      <a:pt x="4906" y="36443"/>
                      <a:pt x="3504" y="37378"/>
                    </a:cubicBezTo>
                    <a:cubicBezTo>
                      <a:pt x="2803" y="38079"/>
                      <a:pt x="1869" y="38780"/>
                      <a:pt x="1402" y="39714"/>
                    </a:cubicBezTo>
                    <a:cubicBezTo>
                      <a:pt x="701" y="40649"/>
                      <a:pt x="0" y="42284"/>
                      <a:pt x="234" y="43919"/>
                    </a:cubicBezTo>
                    <a:cubicBezTo>
                      <a:pt x="701" y="46722"/>
                      <a:pt x="2336" y="48358"/>
                      <a:pt x="3738" y="49292"/>
                    </a:cubicBezTo>
                    <a:cubicBezTo>
                      <a:pt x="4906" y="50227"/>
                      <a:pt x="6308" y="50694"/>
                      <a:pt x="6308" y="50694"/>
                    </a:cubicBezTo>
                    <a:lnTo>
                      <a:pt x="24997" y="57001"/>
                    </a:lnTo>
                    <a:cubicBezTo>
                      <a:pt x="25697" y="59805"/>
                      <a:pt x="30603" y="75924"/>
                      <a:pt x="31771" y="79662"/>
                    </a:cubicBezTo>
                    <a:cubicBezTo>
                      <a:pt x="32472" y="81998"/>
                      <a:pt x="33173" y="83400"/>
                      <a:pt x="33874" y="84334"/>
                    </a:cubicBezTo>
                    <a:cubicBezTo>
                      <a:pt x="34341" y="85035"/>
                      <a:pt x="34808" y="85502"/>
                      <a:pt x="35509" y="85736"/>
                    </a:cubicBezTo>
                    <a:cubicBezTo>
                      <a:pt x="35743" y="85969"/>
                      <a:pt x="35976" y="86203"/>
                      <a:pt x="36444" y="86203"/>
                    </a:cubicBezTo>
                    <a:lnTo>
                      <a:pt x="36677" y="86203"/>
                    </a:lnTo>
                    <a:cubicBezTo>
                      <a:pt x="37285" y="86390"/>
                      <a:pt x="37864" y="86465"/>
                      <a:pt x="38402" y="86465"/>
                    </a:cubicBezTo>
                    <a:cubicBezTo>
                      <a:pt x="40555" y="86465"/>
                      <a:pt x="42050" y="85268"/>
                      <a:pt x="42050" y="85268"/>
                    </a:cubicBezTo>
                    <a:lnTo>
                      <a:pt x="42284" y="85268"/>
                    </a:lnTo>
                    <a:lnTo>
                      <a:pt x="53264" y="74989"/>
                    </a:lnTo>
                    <a:lnTo>
                      <a:pt x="71719" y="89473"/>
                    </a:lnTo>
                    <a:lnTo>
                      <a:pt x="72186" y="89707"/>
                    </a:lnTo>
                    <a:cubicBezTo>
                      <a:pt x="73559" y="90308"/>
                      <a:pt x="74963" y="90562"/>
                      <a:pt x="76294" y="90562"/>
                    </a:cubicBezTo>
                    <a:cubicBezTo>
                      <a:pt x="78589" y="90562"/>
                      <a:pt x="80668" y="89807"/>
                      <a:pt x="81998" y="88773"/>
                    </a:cubicBezTo>
                    <a:cubicBezTo>
                      <a:pt x="83867" y="86904"/>
                      <a:pt x="84801" y="84801"/>
                      <a:pt x="84801" y="84801"/>
                    </a:cubicBezTo>
                    <a:lnTo>
                      <a:pt x="84801" y="84568"/>
                    </a:lnTo>
                    <a:lnTo>
                      <a:pt x="99052" y="10279"/>
                    </a:lnTo>
                    <a:cubicBezTo>
                      <a:pt x="99519" y="8410"/>
                      <a:pt x="99752" y="6775"/>
                      <a:pt x="99285" y="5139"/>
                    </a:cubicBezTo>
                    <a:cubicBezTo>
                      <a:pt x="98818" y="3504"/>
                      <a:pt x="97650" y="1869"/>
                      <a:pt x="96248" y="1168"/>
                    </a:cubicBezTo>
                    <a:cubicBezTo>
                      <a:pt x="95080" y="234"/>
                      <a:pt x="93679" y="0"/>
                      <a:pt x="92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85" name="Google Shape;985;p58"/>
          <p:cNvGrpSpPr/>
          <p:nvPr/>
        </p:nvGrpSpPr>
        <p:grpSpPr>
          <a:xfrm>
            <a:off x="6341693" y="8407518"/>
            <a:ext cx="5749148" cy="495063"/>
            <a:chOff x="12141584" y="9305709"/>
            <a:chExt cx="5771078" cy="495063"/>
          </a:xfrm>
        </p:grpSpPr>
        <p:sp>
          <p:nvSpPr>
            <p:cNvPr id="986" name="Google Shape;986;p58"/>
            <p:cNvSpPr txBox="1"/>
            <p:nvPr/>
          </p:nvSpPr>
          <p:spPr>
            <a:xfrm>
              <a:off x="12879262" y="9306056"/>
              <a:ext cx="50334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linkedin.com/in/</a:t>
              </a: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987" name="Google Shape;987;p58"/>
            <p:cNvGrpSpPr/>
            <p:nvPr/>
          </p:nvGrpSpPr>
          <p:grpSpPr>
            <a:xfrm>
              <a:off x="12141584" y="9305709"/>
              <a:ext cx="495063" cy="495063"/>
              <a:chOff x="1289837" y="238080"/>
              <a:chExt cx="5130189" cy="5130189"/>
            </a:xfrm>
          </p:grpSpPr>
          <p:sp>
            <p:nvSpPr>
              <p:cNvPr id="988" name="Google Shape;988;p58"/>
              <p:cNvSpPr/>
              <p:nvPr/>
            </p:nvSpPr>
            <p:spPr>
              <a:xfrm>
                <a:off x="1289837" y="238080"/>
                <a:ext cx="5130189" cy="5130189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58"/>
              <p:cNvSpPr/>
              <p:nvPr/>
            </p:nvSpPr>
            <p:spPr>
              <a:xfrm>
                <a:off x="2967470" y="1852677"/>
                <a:ext cx="1868925" cy="1757950"/>
              </a:xfrm>
              <a:custGeom>
                <a:avLst/>
                <a:gdLst/>
                <a:ahLst/>
                <a:cxnLst/>
                <a:rect l="l" t="t" r="r" b="b"/>
                <a:pathLst>
                  <a:path w="74757" h="70318" extrusionOk="0">
                    <a:moveTo>
                      <a:pt x="7943" y="0"/>
                    </a:moveTo>
                    <a:cubicBezTo>
                      <a:pt x="5841" y="0"/>
                      <a:pt x="3972" y="701"/>
                      <a:pt x="2337" y="2336"/>
                    </a:cubicBezTo>
                    <a:cubicBezTo>
                      <a:pt x="935" y="3738"/>
                      <a:pt x="1" y="5607"/>
                      <a:pt x="1" y="7709"/>
                    </a:cubicBezTo>
                    <a:cubicBezTo>
                      <a:pt x="1" y="9812"/>
                      <a:pt x="935" y="11914"/>
                      <a:pt x="2337" y="13316"/>
                    </a:cubicBezTo>
                    <a:cubicBezTo>
                      <a:pt x="3972" y="14718"/>
                      <a:pt x="5841" y="15652"/>
                      <a:pt x="7943" y="15652"/>
                    </a:cubicBezTo>
                    <a:cubicBezTo>
                      <a:pt x="10046" y="15652"/>
                      <a:pt x="11915" y="14718"/>
                      <a:pt x="13550" y="13316"/>
                    </a:cubicBezTo>
                    <a:cubicBezTo>
                      <a:pt x="14952" y="11914"/>
                      <a:pt x="15653" y="9812"/>
                      <a:pt x="15653" y="7709"/>
                    </a:cubicBezTo>
                    <a:cubicBezTo>
                      <a:pt x="15653" y="5840"/>
                      <a:pt x="14952" y="3738"/>
                      <a:pt x="13550" y="2336"/>
                    </a:cubicBezTo>
                    <a:cubicBezTo>
                      <a:pt x="11915" y="701"/>
                      <a:pt x="10046" y="0"/>
                      <a:pt x="7943" y="0"/>
                    </a:cubicBezTo>
                    <a:close/>
                    <a:moveTo>
                      <a:pt x="234" y="21492"/>
                    </a:moveTo>
                    <a:lnTo>
                      <a:pt x="234" y="70317"/>
                    </a:lnTo>
                    <a:lnTo>
                      <a:pt x="15886" y="70317"/>
                    </a:lnTo>
                    <a:lnTo>
                      <a:pt x="15886" y="21492"/>
                    </a:lnTo>
                    <a:close/>
                    <a:moveTo>
                      <a:pt x="56564" y="19886"/>
                    </a:moveTo>
                    <a:cubicBezTo>
                      <a:pt x="49899" y="19886"/>
                      <a:pt x="43331" y="22967"/>
                      <a:pt x="40649" y="28033"/>
                    </a:cubicBezTo>
                    <a:lnTo>
                      <a:pt x="40649" y="21492"/>
                    </a:lnTo>
                    <a:lnTo>
                      <a:pt x="25231" y="21492"/>
                    </a:lnTo>
                    <a:lnTo>
                      <a:pt x="25231" y="70317"/>
                    </a:lnTo>
                    <a:lnTo>
                      <a:pt x="40649" y="70317"/>
                    </a:lnTo>
                    <a:lnTo>
                      <a:pt x="40649" y="44620"/>
                    </a:lnTo>
                    <a:cubicBezTo>
                      <a:pt x="40649" y="37328"/>
                      <a:pt x="45481" y="33400"/>
                      <a:pt x="50201" y="33400"/>
                    </a:cubicBezTo>
                    <a:cubicBezTo>
                      <a:pt x="54704" y="33400"/>
                      <a:pt x="59104" y="36977"/>
                      <a:pt x="59104" y="44620"/>
                    </a:cubicBezTo>
                    <a:lnTo>
                      <a:pt x="59104" y="70317"/>
                    </a:lnTo>
                    <a:lnTo>
                      <a:pt x="74756" y="70317"/>
                    </a:lnTo>
                    <a:lnTo>
                      <a:pt x="74756" y="39480"/>
                    </a:lnTo>
                    <a:cubicBezTo>
                      <a:pt x="74756" y="25516"/>
                      <a:pt x="65572" y="19886"/>
                      <a:pt x="56564" y="198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90" name="Google Shape;990;p58"/>
          <p:cNvSpPr txBox="1"/>
          <p:nvPr/>
        </p:nvSpPr>
        <p:spPr>
          <a:xfrm>
            <a:off x="11982450" y="5429250"/>
            <a:ext cx="55383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60000" lvl="0" indent="-333375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Azure, AWS clouds, IoT</a:t>
            </a:r>
            <a:b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SOA, Microservices </a:t>
            </a: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0000" lvl="0" indent="-333375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Font typeface="Proxima Nova"/>
              <a:buChar char="●"/>
            </a:pP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C#, </a:t>
            </a:r>
            <a:r>
              <a:rPr lang="en-US" sz="3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.Net</a:t>
            </a:r>
            <a:r>
              <a:rPr lang="en-US" sz="3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Python, JS, </a:t>
            </a:r>
            <a:r>
              <a:rPr lang="en-US" sz="3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etc</a:t>
            </a: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1023;p60">
            <a:extLst>
              <a:ext uri="{FF2B5EF4-FFF2-40B4-BE49-F238E27FC236}">
                <a16:creationId xmlns:a16="http://schemas.microsoft.com/office/drawing/2014/main" id="{6A9981BF-D361-B220-CFD5-DEAA1CB73984}"/>
              </a:ext>
            </a:extLst>
          </p:cNvPr>
          <p:cNvSpPr/>
          <p:nvPr/>
        </p:nvSpPr>
        <p:spPr>
          <a:xfrm>
            <a:off x="543750" y="522050"/>
            <a:ext cx="4321200" cy="4305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  <p:pic>
        <p:nvPicPr>
          <p:cNvPr id="5" name="Рисунок 4" descr="Изображение выглядит как человек, мужчина, в позе, мужской&#10;&#10;Автоматически созданное описание">
            <a:extLst>
              <a:ext uri="{FF2B5EF4-FFF2-40B4-BE49-F238E27FC236}">
                <a16:creationId xmlns:a16="http://schemas.microsoft.com/office/drawing/2014/main" id="{95E78E62-0913-D80C-343A-8A35FA9F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2" y="793500"/>
            <a:ext cx="4059475" cy="405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946DF29-56DE-C4D0-3501-398785411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000" b="1" dirty="0"/>
              <a:t>|--- temperature_zone5 &lt;= 1234.54</a:t>
            </a:r>
          </a:p>
          <a:p>
            <a:pPr marL="38100" indent="0">
              <a:buNone/>
            </a:pPr>
            <a:r>
              <a:rPr lang="en-US" sz="4000" b="1" dirty="0"/>
              <a:t>|   |--- temperature_zone5 &lt;= 1223.22</a:t>
            </a:r>
          </a:p>
          <a:p>
            <a:pPr marL="38100" indent="0">
              <a:buNone/>
            </a:pPr>
            <a:r>
              <a:rPr lang="en-US" sz="4000" b="1" dirty="0"/>
              <a:t>|   |   |--- temperature_zone6 &lt;= 1200.94</a:t>
            </a:r>
          </a:p>
          <a:p>
            <a:pPr marL="38100" indent="0">
              <a:buNone/>
            </a:pPr>
            <a:r>
              <a:rPr lang="en-US" sz="4000" b="1" dirty="0"/>
              <a:t>|   |   |   |--- class: 1</a:t>
            </a:r>
          </a:p>
          <a:p>
            <a:pPr marL="38100" indent="0">
              <a:buNone/>
            </a:pPr>
            <a:r>
              <a:rPr lang="en-US" sz="4000" b="1" dirty="0"/>
              <a:t>|   |   |--- temperature_zone6 &gt;  1200.94</a:t>
            </a:r>
          </a:p>
          <a:p>
            <a:pPr marL="38100" indent="0">
              <a:buNone/>
            </a:pPr>
            <a:r>
              <a:rPr lang="en-US" sz="4000" b="1" dirty="0"/>
              <a:t>|   |   |   |--- class: 1</a:t>
            </a:r>
          </a:p>
          <a:p>
            <a:pPr marL="38100" indent="0">
              <a:buNone/>
            </a:pPr>
            <a:r>
              <a:rPr lang="en-US" sz="4000" b="1" dirty="0"/>
              <a:t>|   |--- temperature_zone5 &gt;  1223.22</a:t>
            </a:r>
          </a:p>
          <a:p>
            <a:pPr marL="38100" indent="0">
              <a:buNone/>
            </a:pPr>
            <a:r>
              <a:rPr lang="en-US" sz="4000" b="1" dirty="0"/>
              <a:t>|   |   |--- class: 1</a:t>
            </a:r>
          </a:p>
          <a:p>
            <a:pPr marL="38100" indent="0">
              <a:buNone/>
            </a:pPr>
            <a:r>
              <a:rPr lang="en-US" sz="4000" b="1" dirty="0"/>
              <a:t>|--- temperature_zone5 &gt;  1234.54</a:t>
            </a:r>
          </a:p>
          <a:p>
            <a:pPr marL="38100" indent="0">
              <a:buNone/>
            </a:pPr>
            <a:r>
              <a:rPr lang="en-US" sz="4000" b="1" dirty="0"/>
              <a:t>|   |--- class: 0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EA75428-E5F8-898D-5160-1E901BC8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br>
              <a:rPr lang="en-US" dirty="0"/>
            </a:br>
            <a:r>
              <a:rPr lang="en-US" sz="4000" b="0" dirty="0"/>
              <a:t>textual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6839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E644E1E-F5FF-1AAD-73B1-384D4083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br>
              <a:rPr lang="en-US" dirty="0"/>
            </a:br>
            <a:r>
              <a:rPr lang="en-US" sz="4000" b="0" dirty="0" err="1"/>
              <a:t>classification_report</a:t>
            </a:r>
            <a:endParaRPr lang="en-US" sz="4000" b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79D13A-A088-0203-B5DA-F5F961B8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76500"/>
            <a:ext cx="11277600" cy="59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Анализ полученных результатов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5182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ACF6E-1CA9-7B12-60EF-AF6BCD1C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проекта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A672CB-1201-D78F-47C5-2D630D92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16897950" cy="6888300"/>
          </a:xfrm>
        </p:spPr>
        <p:txBody>
          <a:bodyPr/>
          <a:lstStyle/>
          <a:p>
            <a:r>
              <a:rPr lang="ru-RU" sz="4000" dirty="0"/>
              <a:t>На целевую переменную имеют наибольшее влияние 5я и 6я зоны</a:t>
            </a:r>
          </a:p>
          <a:p>
            <a:pPr marL="38100" indent="0">
              <a:buNone/>
            </a:pPr>
            <a:endParaRPr lang="ru-RU" sz="4000" dirty="0"/>
          </a:p>
          <a:p>
            <a:endParaRPr lang="ru-RU" sz="4000" dirty="0"/>
          </a:p>
          <a:p>
            <a:r>
              <a:rPr lang="ru-RU" sz="4000" dirty="0"/>
              <a:t>Для эффективного использования энергозатрат необходимо</a:t>
            </a:r>
            <a:r>
              <a:rPr lang="en-US" sz="4000" dirty="0"/>
              <a:t>:</a:t>
            </a:r>
            <a:endParaRPr lang="ru-RU" sz="4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4000" dirty="0"/>
              <a:t>Температура зоны 5 должна быть ниже значения 1234.54 но выше значения 1223.22</a:t>
            </a:r>
            <a:endParaRPr lang="en-US" sz="4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4000" dirty="0"/>
              <a:t>Температуру зоны </a:t>
            </a:r>
            <a:r>
              <a:rPr lang="en-US" sz="4000" dirty="0"/>
              <a:t>6 </a:t>
            </a:r>
            <a:r>
              <a:rPr lang="ru-RU" sz="4000" dirty="0"/>
              <a:t>поддерживать</a:t>
            </a:r>
            <a:r>
              <a:rPr lang="en-US" sz="4000" dirty="0"/>
              <a:t> </a:t>
            </a:r>
            <a:r>
              <a:rPr lang="ru-RU" sz="4000" dirty="0"/>
              <a:t>в значении </a:t>
            </a:r>
            <a:r>
              <a:rPr lang="en-US" sz="4000" dirty="0"/>
              <a:t>1200.94</a:t>
            </a:r>
            <a:endParaRPr lang="ru-RU" sz="4000" dirty="0"/>
          </a:p>
          <a:p>
            <a:pPr marL="38100" indent="0">
              <a:buNone/>
            </a:pPr>
            <a:endParaRPr lang="ru-RU" sz="4000" dirty="0"/>
          </a:p>
          <a:p>
            <a:pPr>
              <a:buFont typeface="Arial" panose="020B0604020202020204" pitchFamily="34" charset="0"/>
              <a:buChar char="•"/>
            </a:pPr>
            <a:endParaRPr lang="ru-RU" sz="4000" dirty="0"/>
          </a:p>
          <a:p>
            <a:pPr marL="552450" indent="-514350">
              <a:buFont typeface="+mj-lt"/>
              <a:buAutoNum type="arabicPeriod"/>
            </a:pPr>
            <a:endParaRPr lang="ru-RU" sz="4000" dirty="0"/>
          </a:p>
          <a:p>
            <a:pPr marL="552450" indent="-514350">
              <a:buFont typeface="+mj-lt"/>
              <a:buAutoNum type="arabicPeriod"/>
            </a:pPr>
            <a:endParaRPr lang="ru-RU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681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67455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2945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ACF6E-1CA9-7B12-60EF-AF6BCD1C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итоге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A672CB-1201-D78F-47C5-2D630D92D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4000" dirty="0"/>
              <a:t>Модель </a:t>
            </a:r>
            <a:r>
              <a:rPr lang="en-US" sz="4000" dirty="0" err="1"/>
              <a:t>DecisionTreeClassifier</a:t>
            </a:r>
            <a:r>
              <a:rPr lang="en-US" sz="4000" dirty="0"/>
              <a:t> </a:t>
            </a:r>
            <a:r>
              <a:rPr lang="ru-RU" sz="4000" dirty="0"/>
              <a:t>подходит лучше чем </a:t>
            </a:r>
            <a:r>
              <a:rPr lang="en-US" sz="4000" dirty="0" err="1"/>
              <a:t>LogisticRegression</a:t>
            </a:r>
            <a:r>
              <a:rPr lang="ru-RU" sz="4000" dirty="0"/>
              <a:t> для данного типа задач</a:t>
            </a:r>
          </a:p>
          <a:p>
            <a:pPr marL="38100" indent="0">
              <a:buNone/>
            </a:pPr>
            <a:endParaRPr lang="ru-RU" sz="4000" dirty="0"/>
          </a:p>
          <a:p>
            <a:r>
              <a:rPr lang="ru-RU" sz="4000" dirty="0"/>
              <a:t>Было бы хорошо добавить метрики качества производимого продукта, т.к. нахождение оптимальных значений энергопотребления ничего нам не говорит об качестве продукта на выходе.</a:t>
            </a:r>
          </a:p>
          <a:p>
            <a:pPr marL="552450" indent="-514350">
              <a:buFont typeface="+mj-lt"/>
              <a:buAutoNum type="arabicPeriod"/>
            </a:pPr>
            <a:endParaRPr lang="ru-RU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94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67455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Заключение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9832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79"/>
          <p:cNvGrpSpPr/>
          <p:nvPr/>
        </p:nvGrpSpPr>
        <p:grpSpPr>
          <a:xfrm>
            <a:off x="543600" y="2217558"/>
            <a:ext cx="1222929" cy="1222929"/>
            <a:chOff x="649875" y="2289450"/>
            <a:chExt cx="1151100" cy="1151100"/>
          </a:xfrm>
        </p:grpSpPr>
        <p:sp>
          <p:nvSpPr>
            <p:cNvPr id="1225" name="Google Shape;1225;p79"/>
            <p:cNvSpPr/>
            <p:nvPr/>
          </p:nvSpPr>
          <p:spPr>
            <a:xfrm>
              <a:off x="649875" y="22894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9"/>
            <p:cNvSpPr/>
            <p:nvPr/>
          </p:nvSpPr>
          <p:spPr>
            <a:xfrm>
              <a:off x="970291" y="2679483"/>
              <a:ext cx="510268" cy="371034"/>
            </a:xfrm>
            <a:custGeom>
              <a:avLst/>
              <a:gdLst/>
              <a:ahLst/>
              <a:cxnLst/>
              <a:rect l="l" t="t" r="r" b="b"/>
              <a:pathLst>
                <a:path w="21016" h="21600" extrusionOk="0">
                  <a:moveTo>
                    <a:pt x="17140" y="11946"/>
                  </a:moveTo>
                  <a:cubicBezTo>
                    <a:pt x="15736" y="13192"/>
                    <a:pt x="13853" y="14375"/>
                    <a:pt x="11542" y="15211"/>
                  </a:cubicBezTo>
                  <a:cubicBezTo>
                    <a:pt x="9755" y="15857"/>
                    <a:pt x="7947" y="16197"/>
                    <a:pt x="6315" y="16197"/>
                  </a:cubicBezTo>
                  <a:cubicBezTo>
                    <a:pt x="5843" y="16197"/>
                    <a:pt x="5401" y="16158"/>
                    <a:pt x="4974" y="16102"/>
                  </a:cubicBezTo>
                  <a:cubicBezTo>
                    <a:pt x="4247" y="14590"/>
                    <a:pt x="3822" y="12766"/>
                    <a:pt x="3822" y="10800"/>
                  </a:cubicBezTo>
                  <a:cubicBezTo>
                    <a:pt x="3822" y="5581"/>
                    <a:pt x="6815" y="1350"/>
                    <a:pt x="10508" y="1350"/>
                  </a:cubicBezTo>
                  <a:cubicBezTo>
                    <a:pt x="14201" y="1350"/>
                    <a:pt x="17194" y="5581"/>
                    <a:pt x="17194" y="10800"/>
                  </a:cubicBezTo>
                  <a:cubicBezTo>
                    <a:pt x="17194" y="11189"/>
                    <a:pt x="17172" y="11570"/>
                    <a:pt x="17140" y="11946"/>
                  </a:cubicBezTo>
                  <a:moveTo>
                    <a:pt x="10508" y="20250"/>
                  </a:moveTo>
                  <a:cubicBezTo>
                    <a:pt x="8681" y="20250"/>
                    <a:pt x="7028" y="19212"/>
                    <a:pt x="5821" y="17534"/>
                  </a:cubicBezTo>
                  <a:cubicBezTo>
                    <a:pt x="5984" y="17541"/>
                    <a:pt x="6147" y="17547"/>
                    <a:pt x="6315" y="17547"/>
                  </a:cubicBezTo>
                  <a:cubicBezTo>
                    <a:pt x="7976" y="17547"/>
                    <a:pt x="9848" y="17215"/>
                    <a:pt x="11778" y="16518"/>
                  </a:cubicBezTo>
                  <a:cubicBezTo>
                    <a:pt x="13697" y="15824"/>
                    <a:pt x="15425" y="14854"/>
                    <a:pt x="16859" y="13742"/>
                  </a:cubicBezTo>
                  <a:cubicBezTo>
                    <a:pt x="15984" y="17519"/>
                    <a:pt x="13473" y="20250"/>
                    <a:pt x="10508" y="20250"/>
                  </a:cubicBezTo>
                  <a:moveTo>
                    <a:pt x="20938" y="6356"/>
                  </a:moveTo>
                  <a:cubicBezTo>
                    <a:pt x="20592" y="4617"/>
                    <a:pt x="19141" y="3452"/>
                    <a:pt x="17072" y="2964"/>
                  </a:cubicBezTo>
                  <a:cubicBezTo>
                    <a:pt x="17380" y="3481"/>
                    <a:pt x="17660" y="4034"/>
                    <a:pt x="17905" y="4620"/>
                  </a:cubicBezTo>
                  <a:cubicBezTo>
                    <a:pt x="19058" y="5088"/>
                    <a:pt x="19838" y="5815"/>
                    <a:pt x="20018" y="6721"/>
                  </a:cubicBezTo>
                  <a:cubicBezTo>
                    <a:pt x="20123" y="7246"/>
                    <a:pt x="20033" y="7861"/>
                    <a:pt x="19752" y="8549"/>
                  </a:cubicBezTo>
                  <a:cubicBezTo>
                    <a:pt x="19449" y="9292"/>
                    <a:pt x="18904" y="10122"/>
                    <a:pt x="18143" y="10958"/>
                  </a:cubicBezTo>
                  <a:cubicBezTo>
                    <a:pt x="18144" y="10905"/>
                    <a:pt x="18149" y="10853"/>
                    <a:pt x="18149" y="10800"/>
                  </a:cubicBezTo>
                  <a:cubicBezTo>
                    <a:pt x="18149" y="4835"/>
                    <a:pt x="14728" y="0"/>
                    <a:pt x="10508" y="0"/>
                  </a:cubicBezTo>
                  <a:cubicBezTo>
                    <a:pt x="6288" y="0"/>
                    <a:pt x="2867" y="4835"/>
                    <a:pt x="2867" y="10800"/>
                  </a:cubicBezTo>
                  <a:cubicBezTo>
                    <a:pt x="2867" y="12627"/>
                    <a:pt x="3190" y="14345"/>
                    <a:pt x="3756" y="15853"/>
                  </a:cubicBezTo>
                  <a:cubicBezTo>
                    <a:pt x="2245" y="15418"/>
                    <a:pt x="1209" y="14595"/>
                    <a:pt x="997" y="13528"/>
                  </a:cubicBezTo>
                  <a:cubicBezTo>
                    <a:pt x="893" y="13003"/>
                    <a:pt x="982" y="12389"/>
                    <a:pt x="1263" y="11700"/>
                  </a:cubicBezTo>
                  <a:cubicBezTo>
                    <a:pt x="1416" y="11327"/>
                    <a:pt x="1650" y="10926"/>
                    <a:pt x="1922" y="10518"/>
                  </a:cubicBezTo>
                  <a:cubicBezTo>
                    <a:pt x="1933" y="9817"/>
                    <a:pt x="1982" y="9128"/>
                    <a:pt x="2074" y="8461"/>
                  </a:cubicBezTo>
                  <a:cubicBezTo>
                    <a:pt x="528" y="10248"/>
                    <a:pt x="-261" y="12188"/>
                    <a:pt x="78" y="13893"/>
                  </a:cubicBezTo>
                  <a:cubicBezTo>
                    <a:pt x="452" y="15777"/>
                    <a:pt x="2118" y="16988"/>
                    <a:pt x="4465" y="17394"/>
                  </a:cubicBezTo>
                  <a:cubicBezTo>
                    <a:pt x="5863" y="19948"/>
                    <a:pt x="8046" y="21600"/>
                    <a:pt x="10508" y="21600"/>
                  </a:cubicBezTo>
                  <a:cubicBezTo>
                    <a:pt x="14255" y="21600"/>
                    <a:pt x="17365" y="17785"/>
                    <a:pt x="18017" y="12755"/>
                  </a:cubicBezTo>
                  <a:cubicBezTo>
                    <a:pt x="20167" y="10724"/>
                    <a:pt x="21339" y="8374"/>
                    <a:pt x="20938" y="635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79"/>
          <p:cNvSpPr txBox="1"/>
          <p:nvPr/>
        </p:nvSpPr>
        <p:spPr>
          <a:xfrm>
            <a:off x="547700" y="6910400"/>
            <a:ext cx="43053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Реализована модель машинного обучения, которая выявила определённые закономерности в данных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28" name="Google Shape;1228;p79"/>
          <p:cNvGrpSpPr/>
          <p:nvPr/>
        </p:nvGrpSpPr>
        <p:grpSpPr>
          <a:xfrm>
            <a:off x="6264000" y="2217558"/>
            <a:ext cx="1222929" cy="1222929"/>
            <a:chOff x="6202875" y="2289450"/>
            <a:chExt cx="1151100" cy="1151100"/>
          </a:xfrm>
        </p:grpSpPr>
        <p:sp>
          <p:nvSpPr>
            <p:cNvPr id="1229" name="Google Shape;1229;p79"/>
            <p:cNvSpPr/>
            <p:nvPr/>
          </p:nvSpPr>
          <p:spPr>
            <a:xfrm>
              <a:off x="6202875" y="22894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9"/>
            <p:cNvSpPr/>
            <p:nvPr/>
          </p:nvSpPr>
          <p:spPr>
            <a:xfrm>
              <a:off x="6556600" y="2643006"/>
              <a:ext cx="443649" cy="443988"/>
            </a:xfrm>
            <a:custGeom>
              <a:avLst/>
              <a:gdLst/>
              <a:ahLst/>
              <a:cxnLst/>
              <a:rect l="l" t="t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79"/>
          <p:cNvGrpSpPr/>
          <p:nvPr/>
        </p:nvGrpSpPr>
        <p:grpSpPr>
          <a:xfrm>
            <a:off x="11985450" y="2217558"/>
            <a:ext cx="1222929" cy="1222929"/>
            <a:chOff x="12529200" y="2289450"/>
            <a:chExt cx="1151100" cy="1151100"/>
          </a:xfrm>
        </p:grpSpPr>
        <p:sp>
          <p:nvSpPr>
            <p:cNvPr id="1232" name="Google Shape;1232;p79"/>
            <p:cNvSpPr/>
            <p:nvPr/>
          </p:nvSpPr>
          <p:spPr>
            <a:xfrm>
              <a:off x="12529200" y="22894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9"/>
            <p:cNvSpPr/>
            <p:nvPr/>
          </p:nvSpPr>
          <p:spPr>
            <a:xfrm>
              <a:off x="12882918" y="2643141"/>
              <a:ext cx="443664" cy="4437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55" y="4909"/>
                  </a:moveTo>
                  <a:lnTo>
                    <a:pt x="19636" y="4909"/>
                  </a:lnTo>
                  <a:lnTo>
                    <a:pt x="19636" y="3927"/>
                  </a:lnTo>
                  <a:lnTo>
                    <a:pt x="18655" y="3927"/>
                  </a:lnTo>
                  <a:cubicBezTo>
                    <a:pt x="18655" y="3927"/>
                    <a:pt x="18655" y="4909"/>
                    <a:pt x="18655" y="4909"/>
                  </a:cubicBezTo>
                  <a:close/>
                  <a:moveTo>
                    <a:pt x="19636" y="12764"/>
                  </a:moveTo>
                  <a:lnTo>
                    <a:pt x="18655" y="12764"/>
                  </a:lnTo>
                  <a:lnTo>
                    <a:pt x="18655" y="13745"/>
                  </a:lnTo>
                  <a:lnTo>
                    <a:pt x="19636" y="13745"/>
                  </a:lnTo>
                  <a:cubicBezTo>
                    <a:pt x="19636" y="13745"/>
                    <a:pt x="19636" y="12764"/>
                    <a:pt x="19636" y="12764"/>
                  </a:cubicBezTo>
                  <a:close/>
                  <a:moveTo>
                    <a:pt x="18655" y="2945"/>
                  </a:moveTo>
                  <a:lnTo>
                    <a:pt x="19636" y="2945"/>
                  </a:lnTo>
                  <a:lnTo>
                    <a:pt x="19636" y="1964"/>
                  </a:lnTo>
                  <a:lnTo>
                    <a:pt x="18655" y="1964"/>
                  </a:lnTo>
                  <a:cubicBezTo>
                    <a:pt x="18655" y="1964"/>
                    <a:pt x="18655" y="2945"/>
                    <a:pt x="18655" y="2945"/>
                  </a:cubicBezTo>
                  <a:close/>
                  <a:moveTo>
                    <a:pt x="20618" y="10309"/>
                  </a:moveTo>
                  <a:lnTo>
                    <a:pt x="17673" y="10309"/>
                  </a:lnTo>
                  <a:lnTo>
                    <a:pt x="17673" y="982"/>
                  </a:ln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0309"/>
                    <a:pt x="20618" y="10309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lnTo>
                    <a:pt x="17673" y="11291"/>
                  </a:lnTo>
                  <a:lnTo>
                    <a:pt x="20618" y="11291"/>
                  </a:lnTo>
                  <a:cubicBezTo>
                    <a:pt x="20618" y="11291"/>
                    <a:pt x="20618" y="19636"/>
                    <a:pt x="20618" y="19636"/>
                  </a:cubicBezTo>
                  <a:close/>
                  <a:moveTo>
                    <a:pt x="16691" y="10309"/>
                  </a:moveTo>
                  <a:lnTo>
                    <a:pt x="4909" y="10309"/>
                  </a:lnTo>
                  <a:lnTo>
                    <a:pt x="4909" y="982"/>
                  </a:lnTo>
                  <a:lnTo>
                    <a:pt x="16691" y="982"/>
                  </a:lnTo>
                  <a:cubicBezTo>
                    <a:pt x="16691" y="982"/>
                    <a:pt x="16691" y="10309"/>
                    <a:pt x="16691" y="10309"/>
                  </a:cubicBezTo>
                  <a:close/>
                  <a:moveTo>
                    <a:pt x="16691" y="20618"/>
                  </a:moveTo>
                  <a:lnTo>
                    <a:pt x="4909" y="20618"/>
                  </a:lnTo>
                  <a:lnTo>
                    <a:pt x="4909" y="11291"/>
                  </a:lnTo>
                  <a:lnTo>
                    <a:pt x="16691" y="11291"/>
                  </a:lnTo>
                  <a:cubicBezTo>
                    <a:pt x="16691" y="11291"/>
                    <a:pt x="16691" y="20618"/>
                    <a:pt x="16691" y="20618"/>
                  </a:cubicBezTo>
                  <a:close/>
                  <a:moveTo>
                    <a:pt x="3927" y="10309"/>
                  </a:moveTo>
                  <a:lnTo>
                    <a:pt x="982" y="10309"/>
                  </a:ln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3927" y="982"/>
                  </a:lnTo>
                  <a:cubicBezTo>
                    <a:pt x="3927" y="982"/>
                    <a:pt x="3927" y="10309"/>
                    <a:pt x="3927" y="10309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1" y="20618"/>
                    <a:pt x="982" y="20178"/>
                    <a:pt x="982" y="19636"/>
                  </a:cubicBezTo>
                  <a:lnTo>
                    <a:pt x="982" y="11291"/>
                  </a:lnTo>
                  <a:lnTo>
                    <a:pt x="3927" y="11291"/>
                  </a:lnTo>
                  <a:cubicBezTo>
                    <a:pt x="3927" y="11291"/>
                    <a:pt x="3927" y="20618"/>
                    <a:pt x="3927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9636" y="14727"/>
                  </a:moveTo>
                  <a:lnTo>
                    <a:pt x="18655" y="14727"/>
                  </a:lnTo>
                  <a:lnTo>
                    <a:pt x="18655" y="15709"/>
                  </a:lnTo>
                  <a:lnTo>
                    <a:pt x="19636" y="15709"/>
                  </a:lnTo>
                  <a:cubicBezTo>
                    <a:pt x="19636" y="15709"/>
                    <a:pt x="19636" y="14727"/>
                    <a:pt x="19636" y="14727"/>
                  </a:cubicBezTo>
                  <a:close/>
                  <a:moveTo>
                    <a:pt x="18655" y="6873"/>
                  </a:moveTo>
                  <a:lnTo>
                    <a:pt x="19636" y="6873"/>
                  </a:lnTo>
                  <a:lnTo>
                    <a:pt x="19636" y="5891"/>
                  </a:lnTo>
                  <a:lnTo>
                    <a:pt x="18655" y="5891"/>
                  </a:lnTo>
                  <a:cubicBezTo>
                    <a:pt x="18655" y="5891"/>
                    <a:pt x="18655" y="6873"/>
                    <a:pt x="18655" y="6873"/>
                  </a:cubicBezTo>
                  <a:close/>
                  <a:moveTo>
                    <a:pt x="18655" y="8836"/>
                  </a:moveTo>
                  <a:lnTo>
                    <a:pt x="19636" y="8836"/>
                  </a:lnTo>
                  <a:lnTo>
                    <a:pt x="19636" y="7855"/>
                  </a:lnTo>
                  <a:lnTo>
                    <a:pt x="18655" y="7855"/>
                  </a:lnTo>
                  <a:cubicBezTo>
                    <a:pt x="18655" y="7855"/>
                    <a:pt x="18655" y="8836"/>
                    <a:pt x="18655" y="8836"/>
                  </a:cubicBezTo>
                  <a:close/>
                  <a:moveTo>
                    <a:pt x="19636" y="16691"/>
                  </a:moveTo>
                  <a:lnTo>
                    <a:pt x="18655" y="16691"/>
                  </a:lnTo>
                  <a:lnTo>
                    <a:pt x="18655" y="17673"/>
                  </a:lnTo>
                  <a:lnTo>
                    <a:pt x="19636" y="17673"/>
                  </a:lnTo>
                  <a:cubicBezTo>
                    <a:pt x="19636" y="17673"/>
                    <a:pt x="19636" y="16691"/>
                    <a:pt x="19636" y="16691"/>
                  </a:cubicBezTo>
                  <a:close/>
                  <a:moveTo>
                    <a:pt x="19636" y="18655"/>
                  </a:moveTo>
                  <a:lnTo>
                    <a:pt x="18655" y="18655"/>
                  </a:lnTo>
                  <a:lnTo>
                    <a:pt x="18655" y="19636"/>
                  </a:lnTo>
                  <a:lnTo>
                    <a:pt x="19636" y="19636"/>
                  </a:lnTo>
                  <a:cubicBezTo>
                    <a:pt x="19636" y="19636"/>
                    <a:pt x="19636" y="18655"/>
                    <a:pt x="19636" y="18655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2945"/>
                  </a:moveTo>
                  <a:lnTo>
                    <a:pt x="2945" y="2945"/>
                  </a:lnTo>
                  <a:lnTo>
                    <a:pt x="2945" y="1964"/>
                  </a:lnTo>
                  <a:lnTo>
                    <a:pt x="1964" y="1964"/>
                  </a:lnTo>
                  <a:cubicBezTo>
                    <a:pt x="1964" y="1964"/>
                    <a:pt x="1964" y="2945"/>
                    <a:pt x="1964" y="2945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2764"/>
                  </a:moveTo>
                  <a:lnTo>
                    <a:pt x="1964" y="12764"/>
                  </a:lnTo>
                  <a:lnTo>
                    <a:pt x="1964" y="13745"/>
                  </a:lnTo>
                  <a:lnTo>
                    <a:pt x="2945" y="13745"/>
                  </a:lnTo>
                  <a:cubicBezTo>
                    <a:pt x="2945" y="13745"/>
                    <a:pt x="2945" y="12764"/>
                    <a:pt x="2945" y="12764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1964" y="4909"/>
                  </a:moveTo>
                  <a:lnTo>
                    <a:pt x="2945" y="4909"/>
                  </a:lnTo>
                  <a:lnTo>
                    <a:pt x="2945" y="3927"/>
                  </a:lnTo>
                  <a:lnTo>
                    <a:pt x="1964" y="3927"/>
                  </a:lnTo>
                  <a:cubicBezTo>
                    <a:pt x="1964" y="3927"/>
                    <a:pt x="1964" y="4909"/>
                    <a:pt x="1964" y="4909"/>
                  </a:cubicBezTo>
                  <a:close/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79"/>
          <p:cNvGrpSpPr/>
          <p:nvPr/>
        </p:nvGrpSpPr>
        <p:grpSpPr>
          <a:xfrm>
            <a:off x="543600" y="5677785"/>
            <a:ext cx="1222929" cy="1222929"/>
            <a:chOff x="649875" y="5756550"/>
            <a:chExt cx="1151100" cy="1151100"/>
          </a:xfrm>
        </p:grpSpPr>
        <p:sp>
          <p:nvSpPr>
            <p:cNvPr id="1235" name="Google Shape;1235;p79"/>
            <p:cNvSpPr/>
            <p:nvPr/>
          </p:nvSpPr>
          <p:spPr>
            <a:xfrm>
              <a:off x="649875" y="57565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9"/>
            <p:cNvSpPr/>
            <p:nvPr/>
          </p:nvSpPr>
          <p:spPr>
            <a:xfrm>
              <a:off x="1001703" y="6108378"/>
              <a:ext cx="447444" cy="4474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79"/>
          <p:cNvGrpSpPr/>
          <p:nvPr/>
        </p:nvGrpSpPr>
        <p:grpSpPr>
          <a:xfrm>
            <a:off x="6264000" y="5677785"/>
            <a:ext cx="1222929" cy="1222929"/>
            <a:chOff x="6202875" y="5756550"/>
            <a:chExt cx="1151100" cy="1151100"/>
          </a:xfrm>
        </p:grpSpPr>
        <p:sp>
          <p:nvSpPr>
            <p:cNvPr id="1238" name="Google Shape;1238;p79"/>
            <p:cNvSpPr/>
            <p:nvPr/>
          </p:nvSpPr>
          <p:spPr>
            <a:xfrm>
              <a:off x="6202875" y="57565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9"/>
            <p:cNvSpPr/>
            <p:nvPr/>
          </p:nvSpPr>
          <p:spPr>
            <a:xfrm>
              <a:off x="6553812" y="6107487"/>
              <a:ext cx="449226" cy="4492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0" name="Google Shape;1240;p79"/>
          <p:cNvGrpSpPr/>
          <p:nvPr/>
        </p:nvGrpSpPr>
        <p:grpSpPr>
          <a:xfrm>
            <a:off x="11985450" y="5677785"/>
            <a:ext cx="1222929" cy="1222929"/>
            <a:chOff x="12609325" y="5756550"/>
            <a:chExt cx="1151100" cy="1151100"/>
          </a:xfrm>
        </p:grpSpPr>
        <p:sp>
          <p:nvSpPr>
            <p:cNvPr id="1241" name="Google Shape;1241;p79"/>
            <p:cNvSpPr/>
            <p:nvPr/>
          </p:nvSpPr>
          <p:spPr>
            <a:xfrm>
              <a:off x="12609325" y="5756550"/>
              <a:ext cx="1151100" cy="11511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9"/>
            <p:cNvSpPr/>
            <p:nvPr/>
          </p:nvSpPr>
          <p:spPr>
            <a:xfrm>
              <a:off x="12961153" y="6108378"/>
              <a:ext cx="447444" cy="4474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57" y="18984"/>
                  </a:moveTo>
                  <a:lnTo>
                    <a:pt x="11380" y="15408"/>
                  </a:lnTo>
                  <a:lnTo>
                    <a:pt x="10800" y="14983"/>
                  </a:lnTo>
                  <a:lnTo>
                    <a:pt x="10219" y="15408"/>
                  </a:lnTo>
                  <a:lnTo>
                    <a:pt x="5343" y="18984"/>
                  </a:lnTo>
                  <a:lnTo>
                    <a:pt x="7313" y="13075"/>
                  </a:lnTo>
                  <a:lnTo>
                    <a:pt x="7534" y="12411"/>
                  </a:lnTo>
                  <a:lnTo>
                    <a:pt x="6980" y="11985"/>
                  </a:lnTo>
                  <a:lnTo>
                    <a:pt x="2887" y="8836"/>
                  </a:lnTo>
                  <a:lnTo>
                    <a:pt x="8535" y="8836"/>
                  </a:lnTo>
                  <a:lnTo>
                    <a:pt x="8774" y="8199"/>
                  </a:lnTo>
                  <a:lnTo>
                    <a:pt x="10800" y="2796"/>
                  </a:lnTo>
                  <a:lnTo>
                    <a:pt x="12826" y="8199"/>
                  </a:lnTo>
                  <a:lnTo>
                    <a:pt x="13065" y="8836"/>
                  </a:lnTo>
                  <a:lnTo>
                    <a:pt x="18714" y="8836"/>
                  </a:lnTo>
                  <a:lnTo>
                    <a:pt x="14619" y="11985"/>
                  </a:lnTo>
                  <a:lnTo>
                    <a:pt x="14066" y="12411"/>
                  </a:lnTo>
                  <a:cubicBezTo>
                    <a:pt x="14066" y="12411"/>
                    <a:pt x="16257" y="18984"/>
                    <a:pt x="16257" y="18984"/>
                  </a:cubicBezTo>
                  <a:close/>
                  <a:moveTo>
                    <a:pt x="21600" y="7855"/>
                  </a:moveTo>
                  <a:lnTo>
                    <a:pt x="13745" y="7855"/>
                  </a:lnTo>
                  <a:lnTo>
                    <a:pt x="10800" y="0"/>
                  </a:lnTo>
                  <a:lnTo>
                    <a:pt x="7855" y="7855"/>
                  </a:lnTo>
                  <a:lnTo>
                    <a:pt x="0" y="7855"/>
                  </a:lnTo>
                  <a:lnTo>
                    <a:pt x="6382" y="12764"/>
                  </a:lnTo>
                  <a:lnTo>
                    <a:pt x="3436" y="21600"/>
                  </a:lnTo>
                  <a:lnTo>
                    <a:pt x="10800" y="16200"/>
                  </a:lnTo>
                  <a:lnTo>
                    <a:pt x="18164" y="21600"/>
                  </a:lnTo>
                  <a:lnTo>
                    <a:pt x="15218" y="12764"/>
                  </a:lnTo>
                  <a:cubicBezTo>
                    <a:pt x="15218" y="12764"/>
                    <a:pt x="21600" y="7855"/>
                    <a:pt x="21600" y="78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7125" tIns="17125" rIns="1712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Gill Sans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3" name="Google Shape;1243;p79"/>
          <p:cNvSpPr txBox="1"/>
          <p:nvPr/>
        </p:nvSpPr>
        <p:spPr>
          <a:xfrm>
            <a:off x="551850" y="489600"/>
            <a:ext cx="1628835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В ходе работы был получен ряд результатов: </a:t>
            </a:r>
            <a:endParaRPr lang="ru-RU"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44" name="Google Shape;1244;p79"/>
          <p:cNvSpPr txBox="1"/>
          <p:nvPr/>
        </p:nvSpPr>
        <p:spPr>
          <a:xfrm>
            <a:off x="6267450" y="6910400"/>
            <a:ext cx="42864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Получено достаточно информации которая позволит оптимизировать энергозатраты производства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5" name="Google Shape;1245;p79"/>
          <p:cNvSpPr txBox="1"/>
          <p:nvPr/>
        </p:nvSpPr>
        <p:spPr>
          <a:xfrm>
            <a:off x="11982450" y="6910400"/>
            <a:ext cx="42861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Необходимо учитывать метрики качества продукции при оптимизации энергозатрат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6" name="Google Shape;1246;p79"/>
          <p:cNvSpPr txBox="1"/>
          <p:nvPr/>
        </p:nvSpPr>
        <p:spPr>
          <a:xfrm>
            <a:off x="547700" y="3448063"/>
            <a:ext cx="43053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Произведён анализ исходных данных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7" name="Google Shape;1247;p79"/>
          <p:cNvSpPr txBox="1"/>
          <p:nvPr/>
        </p:nvSpPr>
        <p:spPr>
          <a:xfrm>
            <a:off x="6267450" y="3448063"/>
            <a:ext cx="42861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Произведено сравнение результатов модели логистической регрессии и дерева решений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8" name="Google Shape;1248;p79"/>
          <p:cNvSpPr txBox="1"/>
          <p:nvPr/>
        </p:nvSpPr>
        <p:spPr>
          <a:xfrm>
            <a:off x="11982450" y="3448063"/>
            <a:ext cx="42864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Произведен отбор наиболее значимых признаков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67455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Список источников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9888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56"/>
          <p:cNvGrpSpPr/>
          <p:nvPr/>
        </p:nvGrpSpPr>
        <p:grpSpPr>
          <a:xfrm>
            <a:off x="1295456" y="1173788"/>
            <a:ext cx="13487343" cy="489725"/>
            <a:chOff x="552000" y="2462275"/>
            <a:chExt cx="12363905" cy="489725"/>
          </a:xfrm>
        </p:grpSpPr>
        <p:sp>
          <p:nvSpPr>
            <p:cNvPr id="908" name="Google Shape;908;p56"/>
            <p:cNvSpPr txBox="1"/>
            <p:nvPr/>
          </p:nvSpPr>
          <p:spPr>
            <a:xfrm>
              <a:off x="1981050" y="2462275"/>
              <a:ext cx="10934855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3"/>
                </a:rPr>
                <a:t>kontron.com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  <a:hlinkClick r:id="rId3"/>
                </a:rPr>
                <a:t>: THE FUTURE IS NOW - ARTIFICIAL INTELLIGENCE FOR INDUSTRY 4.0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552000" y="246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56"/>
          <p:cNvGrpSpPr/>
          <p:nvPr/>
        </p:nvGrpSpPr>
        <p:grpSpPr>
          <a:xfrm>
            <a:off x="1295300" y="2163000"/>
            <a:ext cx="11887300" cy="500400"/>
            <a:chOff x="551843" y="3452400"/>
            <a:chExt cx="10897139" cy="500400"/>
          </a:xfrm>
        </p:grpSpPr>
        <p:sp>
          <p:nvSpPr>
            <p:cNvPr id="911" name="Google Shape;911;p56"/>
            <p:cNvSpPr txBox="1"/>
            <p:nvPr/>
          </p:nvSpPr>
          <p:spPr>
            <a:xfrm>
              <a:off x="1981050" y="3452400"/>
              <a:ext cx="9467932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4"/>
                </a:rPr>
                <a:t>parametrix.com: The 4th Industrial Revolution: Where are we in history?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3" name="Google Shape;913;p56"/>
          <p:cNvGrpSpPr/>
          <p:nvPr/>
        </p:nvGrpSpPr>
        <p:grpSpPr>
          <a:xfrm>
            <a:off x="1295450" y="3153000"/>
            <a:ext cx="9372551" cy="504000"/>
            <a:chOff x="551993" y="4442400"/>
            <a:chExt cx="8591857" cy="504000"/>
          </a:xfrm>
        </p:grpSpPr>
        <p:sp>
          <p:nvSpPr>
            <p:cNvPr id="914" name="Google Shape;914;p56"/>
            <p:cNvSpPr txBox="1"/>
            <p:nvPr/>
          </p:nvSpPr>
          <p:spPr>
            <a:xfrm>
              <a:off x="1981050" y="4442400"/>
              <a:ext cx="71628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  <a:hlinkClick r:id="rId5"/>
                </a:rPr>
                <a:t>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5"/>
                </a:rPr>
                <a:t>ap.com: </a:t>
              </a: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5"/>
                </a:rPr>
                <a:t>Что такое «Индустрия 4.0»?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56"/>
          <p:cNvGrpSpPr/>
          <p:nvPr/>
        </p:nvGrpSpPr>
        <p:grpSpPr>
          <a:xfrm>
            <a:off x="1295300" y="4158900"/>
            <a:ext cx="13792300" cy="489600"/>
            <a:chOff x="551993" y="5435938"/>
            <a:chExt cx="12643460" cy="489600"/>
          </a:xfrm>
        </p:grpSpPr>
        <p:sp>
          <p:nvSpPr>
            <p:cNvPr id="917" name="Google Shape;917;p56"/>
            <p:cNvSpPr txBox="1"/>
            <p:nvPr/>
          </p:nvSpPr>
          <p:spPr>
            <a:xfrm>
              <a:off x="1981049" y="5435938"/>
              <a:ext cx="11214404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6"/>
                </a:rPr>
                <a:t>machinelearning.ru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  <a:hlinkClick r:id="rId6"/>
                </a:rPr>
                <a:t>: </a:t>
              </a: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6"/>
                </a:rPr>
                <a:t>Воронцов К. Лекции по логическим алгоритмам классификации.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56"/>
          <p:cNvGrpSpPr/>
          <p:nvPr/>
        </p:nvGrpSpPr>
        <p:grpSpPr>
          <a:xfrm>
            <a:off x="1295400" y="5143500"/>
            <a:ext cx="9372442" cy="489600"/>
            <a:chOff x="9144093" y="2464225"/>
            <a:chExt cx="8591757" cy="489600"/>
          </a:xfrm>
        </p:grpSpPr>
        <p:sp>
          <p:nvSpPr>
            <p:cNvPr id="920" name="Google Shape;920;p56"/>
            <p:cNvSpPr txBox="1"/>
            <p:nvPr/>
          </p:nvSpPr>
          <p:spPr>
            <a:xfrm>
              <a:off x="10556250" y="2464225"/>
              <a:ext cx="71796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7"/>
                </a:rPr>
                <a:t>machinelearningknowledge.ai: Decision Tree Classifier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9144093" y="246602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56"/>
          <p:cNvGrpSpPr/>
          <p:nvPr/>
        </p:nvGrpSpPr>
        <p:grpSpPr>
          <a:xfrm>
            <a:off x="1295400" y="6139844"/>
            <a:ext cx="9372442" cy="486013"/>
            <a:chOff x="9144093" y="3457888"/>
            <a:chExt cx="8591757" cy="486013"/>
          </a:xfrm>
        </p:grpSpPr>
        <p:sp>
          <p:nvSpPr>
            <p:cNvPr id="923" name="Google Shape;923;p56"/>
            <p:cNvSpPr txBox="1"/>
            <p:nvPr/>
          </p:nvSpPr>
          <p:spPr>
            <a:xfrm>
              <a:off x="10556250" y="3457900"/>
              <a:ext cx="71796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8"/>
                </a:rPr>
                <a:t>scikit-learn.org: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8"/>
                </a:rPr>
                <a:t>LogisticRegression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9144093" y="345788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p56"/>
          <p:cNvGrpSpPr/>
          <p:nvPr/>
        </p:nvGrpSpPr>
        <p:grpSpPr>
          <a:xfrm>
            <a:off x="1295300" y="7129850"/>
            <a:ext cx="9372551" cy="489600"/>
            <a:chOff x="9143993" y="4451375"/>
            <a:chExt cx="8591857" cy="489600"/>
          </a:xfrm>
        </p:grpSpPr>
        <p:sp>
          <p:nvSpPr>
            <p:cNvPr id="926" name="Google Shape;926;p56"/>
            <p:cNvSpPr txBox="1"/>
            <p:nvPr/>
          </p:nvSpPr>
          <p:spPr>
            <a:xfrm>
              <a:off x="10556250" y="4451375"/>
              <a:ext cx="71796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9"/>
                </a:rPr>
                <a:t>scikit-learn.org: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  <a:hlinkClick r:id="rId9"/>
                </a:rPr>
                <a:t>DecisionTreeClassifier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9143993" y="4453163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ru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Что такое </a:t>
              </a:r>
              <a:r>
                <a:rPr lang="en-US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Industry 4.0</a:t>
              </a:r>
              <a:endParaRPr lang="ru-RU" sz="4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3" name="Google Shape;883;p55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Анализ исходных данных</a:t>
              </a:r>
              <a:endParaRPr sz="4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551993" y="4442400"/>
            <a:ext cx="10954207" cy="504000"/>
            <a:chOff x="551993" y="4442400"/>
            <a:chExt cx="1095420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50" y="4442400"/>
              <a:ext cx="952515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Обучение и сравнение алгоритмов</a:t>
              </a: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551993" y="5435938"/>
            <a:ext cx="10573207" cy="489600"/>
            <a:chOff x="551993" y="5435938"/>
            <a:chExt cx="10573207" cy="489600"/>
          </a:xfrm>
        </p:grpSpPr>
        <p:sp>
          <p:nvSpPr>
            <p:cNvPr id="890" name="Google Shape;890;p55"/>
            <p:cNvSpPr txBox="1"/>
            <p:nvPr/>
          </p:nvSpPr>
          <p:spPr>
            <a:xfrm>
              <a:off x="1981050" y="5435938"/>
              <a:ext cx="914415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Анализ полученных результатов</a:t>
              </a: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Выводы и заключение</a:t>
              </a: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551850" y="489600"/>
            <a:ext cx="577275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6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проекта</a:t>
            </a:r>
            <a:endParaRPr sz="66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1" name="Google Shape;892;p55">
            <a:extLst>
              <a:ext uri="{FF2B5EF4-FFF2-40B4-BE49-F238E27FC236}">
                <a16:creationId xmlns:a16="http://schemas.microsoft.com/office/drawing/2014/main" id="{20A075C6-A759-B3BC-764E-D9F5B1803186}"/>
              </a:ext>
            </a:extLst>
          </p:cNvPr>
          <p:cNvGrpSpPr/>
          <p:nvPr/>
        </p:nvGrpSpPr>
        <p:grpSpPr>
          <a:xfrm>
            <a:off x="551993" y="7437313"/>
            <a:ext cx="10004257" cy="489600"/>
            <a:chOff x="551993" y="6422338"/>
            <a:chExt cx="10004257" cy="489600"/>
          </a:xfrm>
        </p:grpSpPr>
        <p:sp>
          <p:nvSpPr>
            <p:cNvPr id="32" name="Google Shape;893;p55">
              <a:extLst>
                <a:ext uri="{FF2B5EF4-FFF2-40B4-BE49-F238E27FC236}">
                  <a16:creationId xmlns:a16="http://schemas.microsoft.com/office/drawing/2014/main" id="{DA17056D-5E36-13EB-DB73-402F42EB765C}"/>
                </a:ext>
              </a:extLst>
            </p:cNvPr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Список источников</a:t>
              </a:r>
            </a:p>
          </p:txBody>
        </p:sp>
        <p:sp>
          <p:nvSpPr>
            <p:cNvPr id="33" name="Google Shape;894;p55">
              <a:extLst>
                <a:ext uri="{FF2B5EF4-FFF2-40B4-BE49-F238E27FC236}">
                  <a16:creationId xmlns:a16="http://schemas.microsoft.com/office/drawing/2014/main" id="{A94A7137-B3CC-0AB4-EFE8-26250CCD4DD9}"/>
                </a:ext>
              </a:extLst>
            </p:cNvPr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4400" dirty="0">
                  <a:solidFill>
                    <a:schemeClr val="tx1"/>
                  </a:solidFill>
                  <a:latin typeface="Proxima Nova"/>
                  <a:cs typeface="Proxima Nova"/>
                  <a:sym typeface="Proxima Nova"/>
                </a:rPr>
                <a:t>6</a:t>
              </a:r>
              <a:endParaRPr sz="4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oogle Shape;1609;p102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610" name="Google Shape;1610;p102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2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102"/>
          <p:cNvSpPr txBox="1"/>
          <p:nvPr/>
        </p:nvSpPr>
        <p:spPr>
          <a:xfrm>
            <a:off x="551850" y="489600"/>
            <a:ext cx="16364550" cy="2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13" name="Google Shape;1613;p102"/>
          <p:cNvGrpSpPr/>
          <p:nvPr/>
        </p:nvGrpSpPr>
        <p:grpSpPr>
          <a:xfrm>
            <a:off x="6477000" y="4686300"/>
            <a:ext cx="5715713" cy="1247700"/>
            <a:chOff x="551887" y="3195650"/>
            <a:chExt cx="5715713" cy="1247700"/>
          </a:xfrm>
        </p:grpSpPr>
        <p:sp>
          <p:nvSpPr>
            <p:cNvPr id="1615" name="Google Shape;1615;p102"/>
            <p:cNvSpPr/>
            <p:nvPr/>
          </p:nvSpPr>
          <p:spPr>
            <a:xfrm rot="5400000">
              <a:off x="552037" y="3450675"/>
              <a:ext cx="749700" cy="7500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2"/>
            <p:cNvSpPr txBox="1"/>
            <p:nvPr/>
          </p:nvSpPr>
          <p:spPr>
            <a:xfrm>
              <a:off x="1390200" y="3195650"/>
              <a:ext cx="4877400" cy="12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6600" dirty="0">
                  <a:latin typeface="Proxima Nova"/>
                  <a:ea typeface="Proxima Nova"/>
                  <a:cs typeface="Proxima Nova"/>
                  <a:sym typeface="Proxima Nova"/>
                </a:rPr>
                <a:t>Вопросы?</a:t>
              </a:r>
              <a:endParaRPr sz="6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623" name="Google Shape;1623;p102"/>
          <p:cNvSpPr txBox="1"/>
          <p:nvPr/>
        </p:nvSpPr>
        <p:spPr>
          <a:xfrm>
            <a:off x="551850" y="8157600"/>
            <a:ext cx="57168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Александр Иванов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dirty="0">
                <a:effectLst/>
                <a:latin typeface="-apple-system"/>
              </a:rPr>
              <a:t>Senior Software Engineer</a:t>
            </a:r>
            <a:endParaRPr lang="ru-RU"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24" name="Google Shape;1624;p102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625" name="Google Shape;1625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80;p58">
            <a:extLst>
              <a:ext uri="{FF2B5EF4-FFF2-40B4-BE49-F238E27FC236}">
                <a16:creationId xmlns:a16="http://schemas.microsoft.com/office/drawing/2014/main" id="{DDB54712-88D7-3D62-5386-0F62BE79D35F}"/>
              </a:ext>
            </a:extLst>
          </p:cNvPr>
          <p:cNvGrpSpPr/>
          <p:nvPr/>
        </p:nvGrpSpPr>
        <p:grpSpPr>
          <a:xfrm>
            <a:off x="6613834" y="9172717"/>
            <a:ext cx="5749158" cy="496264"/>
            <a:chOff x="12143974" y="8563934"/>
            <a:chExt cx="5771088" cy="496264"/>
          </a:xfrm>
        </p:grpSpPr>
        <p:sp>
          <p:nvSpPr>
            <p:cNvPr id="28" name="Google Shape;981;p58">
              <a:extLst>
                <a:ext uri="{FF2B5EF4-FFF2-40B4-BE49-F238E27FC236}">
                  <a16:creationId xmlns:a16="http://schemas.microsoft.com/office/drawing/2014/main" id="{07442CA8-F0D5-88C7-F574-4C316B144D44}"/>
                </a:ext>
              </a:extLst>
            </p:cNvPr>
            <p:cNvSpPr txBox="1"/>
            <p:nvPr/>
          </p:nvSpPr>
          <p:spPr>
            <a:xfrm>
              <a:off x="12879262" y="8564259"/>
              <a:ext cx="50358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t.me/</a:t>
              </a:r>
              <a:r>
                <a:rPr lang="en-US" sz="1800" b="1" dirty="0" err="1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18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9" name="Google Shape;982;p58">
              <a:extLst>
                <a:ext uri="{FF2B5EF4-FFF2-40B4-BE49-F238E27FC236}">
                  <a16:creationId xmlns:a16="http://schemas.microsoft.com/office/drawing/2014/main" id="{C61EF8E3-AE84-391C-B5A2-1E9C1AFD6D72}"/>
                </a:ext>
              </a:extLst>
            </p:cNvPr>
            <p:cNvGrpSpPr/>
            <p:nvPr/>
          </p:nvGrpSpPr>
          <p:grpSpPr>
            <a:xfrm>
              <a:off x="12143974" y="8563934"/>
              <a:ext cx="496164" cy="496264"/>
              <a:chOff x="1314606" y="238245"/>
              <a:chExt cx="5141599" cy="5142636"/>
            </a:xfrm>
          </p:grpSpPr>
          <p:sp>
            <p:nvSpPr>
              <p:cNvPr id="30" name="Google Shape;983;p58">
                <a:extLst>
                  <a:ext uri="{FF2B5EF4-FFF2-40B4-BE49-F238E27FC236}">
                    <a16:creationId xmlns:a16="http://schemas.microsoft.com/office/drawing/2014/main" id="{8C34BE9A-4D02-EC1D-C7E9-473AB722957C}"/>
                  </a:ext>
                </a:extLst>
              </p:cNvPr>
              <p:cNvSpPr/>
              <p:nvPr/>
            </p:nvSpPr>
            <p:spPr>
              <a:xfrm>
                <a:off x="1314606" y="238245"/>
                <a:ext cx="5141599" cy="5142636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984;p58">
                <a:extLst>
                  <a:ext uri="{FF2B5EF4-FFF2-40B4-BE49-F238E27FC236}">
                    <a16:creationId xmlns:a16="http://schemas.microsoft.com/office/drawing/2014/main" id="{AEAEAEAA-ABA4-B923-60BC-DBA5FF0C90E2}"/>
                  </a:ext>
                </a:extLst>
              </p:cNvPr>
              <p:cNvSpPr/>
              <p:nvPr/>
            </p:nvSpPr>
            <p:spPr>
              <a:xfrm>
                <a:off x="2498850" y="1698200"/>
                <a:ext cx="2493825" cy="2264050"/>
              </a:xfrm>
              <a:custGeom>
                <a:avLst/>
                <a:gdLst/>
                <a:ahLst/>
                <a:cxnLst/>
                <a:rect l="l" t="t" r="r" b="b"/>
                <a:pathLst>
                  <a:path w="99753" h="90562" extrusionOk="0">
                    <a:moveTo>
                      <a:pt x="91810" y="7943"/>
                    </a:moveTo>
                    <a:cubicBezTo>
                      <a:pt x="91810" y="8176"/>
                      <a:pt x="91810" y="8176"/>
                      <a:pt x="91810" y="8644"/>
                    </a:cubicBezTo>
                    <a:lnTo>
                      <a:pt x="77559" y="81998"/>
                    </a:lnTo>
                    <a:cubicBezTo>
                      <a:pt x="77559" y="82231"/>
                      <a:pt x="77326" y="82465"/>
                      <a:pt x="77092" y="82699"/>
                    </a:cubicBezTo>
                    <a:cubicBezTo>
                      <a:pt x="76995" y="82795"/>
                      <a:pt x="76899" y="82852"/>
                      <a:pt x="76735" y="82852"/>
                    </a:cubicBezTo>
                    <a:cubicBezTo>
                      <a:pt x="76505" y="82852"/>
                      <a:pt x="76141" y="82739"/>
                      <a:pt x="75457" y="82465"/>
                    </a:cubicBezTo>
                    <a:lnTo>
                      <a:pt x="52796" y="64944"/>
                    </a:lnTo>
                    <a:lnTo>
                      <a:pt x="39247" y="77559"/>
                    </a:lnTo>
                    <a:lnTo>
                      <a:pt x="42050" y="59104"/>
                    </a:lnTo>
                    <a:lnTo>
                      <a:pt x="78961" y="24062"/>
                    </a:lnTo>
                    <a:cubicBezTo>
                      <a:pt x="80363" y="22660"/>
                      <a:pt x="79895" y="22427"/>
                      <a:pt x="79895" y="22427"/>
                    </a:cubicBezTo>
                    <a:cubicBezTo>
                      <a:pt x="79895" y="21679"/>
                      <a:pt x="79522" y="21455"/>
                      <a:pt x="79073" y="21455"/>
                    </a:cubicBezTo>
                    <a:cubicBezTo>
                      <a:pt x="78400" y="21455"/>
                      <a:pt x="77559" y="21960"/>
                      <a:pt x="77559" y="21960"/>
                    </a:cubicBezTo>
                    <a:lnTo>
                      <a:pt x="31071" y="51161"/>
                    </a:lnTo>
                    <a:lnTo>
                      <a:pt x="31071" y="50927"/>
                    </a:lnTo>
                    <a:lnTo>
                      <a:pt x="8877" y="43452"/>
                    </a:lnTo>
                    <a:lnTo>
                      <a:pt x="8877" y="43218"/>
                    </a:lnTo>
                    <a:lnTo>
                      <a:pt x="9111" y="43218"/>
                    </a:lnTo>
                    <a:cubicBezTo>
                      <a:pt x="9111" y="43218"/>
                      <a:pt x="28968" y="34808"/>
                      <a:pt x="49292" y="26165"/>
                    </a:cubicBezTo>
                    <a:cubicBezTo>
                      <a:pt x="59338" y="21726"/>
                      <a:pt x="69616" y="17287"/>
                      <a:pt x="77326" y="14017"/>
                    </a:cubicBezTo>
                    <a:cubicBezTo>
                      <a:pt x="85268" y="10746"/>
                      <a:pt x="91109" y="8176"/>
                      <a:pt x="91342" y="8176"/>
                    </a:cubicBezTo>
                    <a:cubicBezTo>
                      <a:pt x="91810" y="7943"/>
                      <a:pt x="91576" y="7943"/>
                      <a:pt x="91810" y="7943"/>
                    </a:cubicBezTo>
                    <a:close/>
                    <a:moveTo>
                      <a:pt x="92277" y="0"/>
                    </a:moveTo>
                    <a:cubicBezTo>
                      <a:pt x="90875" y="0"/>
                      <a:pt x="89707" y="467"/>
                      <a:pt x="88539" y="934"/>
                    </a:cubicBezTo>
                    <a:cubicBezTo>
                      <a:pt x="87605" y="1402"/>
                      <a:pt x="82232" y="3504"/>
                      <a:pt x="74522" y="6775"/>
                    </a:cubicBezTo>
                    <a:lnTo>
                      <a:pt x="46255" y="18923"/>
                    </a:lnTo>
                    <a:cubicBezTo>
                      <a:pt x="25931" y="27566"/>
                      <a:pt x="6074" y="35976"/>
                      <a:pt x="6074" y="35976"/>
                    </a:cubicBezTo>
                    <a:lnTo>
                      <a:pt x="6308" y="35976"/>
                    </a:lnTo>
                    <a:cubicBezTo>
                      <a:pt x="6308" y="35976"/>
                      <a:pt x="4906" y="36443"/>
                      <a:pt x="3504" y="37378"/>
                    </a:cubicBezTo>
                    <a:cubicBezTo>
                      <a:pt x="2803" y="38079"/>
                      <a:pt x="1869" y="38780"/>
                      <a:pt x="1402" y="39714"/>
                    </a:cubicBezTo>
                    <a:cubicBezTo>
                      <a:pt x="701" y="40649"/>
                      <a:pt x="0" y="42284"/>
                      <a:pt x="234" y="43919"/>
                    </a:cubicBezTo>
                    <a:cubicBezTo>
                      <a:pt x="701" y="46722"/>
                      <a:pt x="2336" y="48358"/>
                      <a:pt x="3738" y="49292"/>
                    </a:cubicBezTo>
                    <a:cubicBezTo>
                      <a:pt x="4906" y="50227"/>
                      <a:pt x="6308" y="50694"/>
                      <a:pt x="6308" y="50694"/>
                    </a:cubicBezTo>
                    <a:lnTo>
                      <a:pt x="24997" y="57001"/>
                    </a:lnTo>
                    <a:cubicBezTo>
                      <a:pt x="25697" y="59805"/>
                      <a:pt x="30603" y="75924"/>
                      <a:pt x="31771" y="79662"/>
                    </a:cubicBezTo>
                    <a:cubicBezTo>
                      <a:pt x="32472" y="81998"/>
                      <a:pt x="33173" y="83400"/>
                      <a:pt x="33874" y="84334"/>
                    </a:cubicBezTo>
                    <a:cubicBezTo>
                      <a:pt x="34341" y="85035"/>
                      <a:pt x="34808" y="85502"/>
                      <a:pt x="35509" y="85736"/>
                    </a:cubicBezTo>
                    <a:cubicBezTo>
                      <a:pt x="35743" y="85969"/>
                      <a:pt x="35976" y="86203"/>
                      <a:pt x="36444" y="86203"/>
                    </a:cubicBezTo>
                    <a:lnTo>
                      <a:pt x="36677" y="86203"/>
                    </a:lnTo>
                    <a:cubicBezTo>
                      <a:pt x="37285" y="86390"/>
                      <a:pt x="37864" y="86465"/>
                      <a:pt x="38402" y="86465"/>
                    </a:cubicBezTo>
                    <a:cubicBezTo>
                      <a:pt x="40555" y="86465"/>
                      <a:pt x="42050" y="85268"/>
                      <a:pt x="42050" y="85268"/>
                    </a:cubicBezTo>
                    <a:lnTo>
                      <a:pt x="42284" y="85268"/>
                    </a:lnTo>
                    <a:lnTo>
                      <a:pt x="53264" y="74989"/>
                    </a:lnTo>
                    <a:lnTo>
                      <a:pt x="71719" y="89473"/>
                    </a:lnTo>
                    <a:lnTo>
                      <a:pt x="72186" y="89707"/>
                    </a:lnTo>
                    <a:cubicBezTo>
                      <a:pt x="73559" y="90308"/>
                      <a:pt x="74963" y="90562"/>
                      <a:pt x="76294" y="90562"/>
                    </a:cubicBezTo>
                    <a:cubicBezTo>
                      <a:pt x="78589" y="90562"/>
                      <a:pt x="80668" y="89807"/>
                      <a:pt x="81998" y="88773"/>
                    </a:cubicBezTo>
                    <a:cubicBezTo>
                      <a:pt x="83867" y="86904"/>
                      <a:pt x="84801" y="84801"/>
                      <a:pt x="84801" y="84801"/>
                    </a:cubicBezTo>
                    <a:lnTo>
                      <a:pt x="84801" y="84568"/>
                    </a:lnTo>
                    <a:lnTo>
                      <a:pt x="99052" y="10279"/>
                    </a:lnTo>
                    <a:cubicBezTo>
                      <a:pt x="99519" y="8410"/>
                      <a:pt x="99752" y="6775"/>
                      <a:pt x="99285" y="5139"/>
                    </a:cubicBezTo>
                    <a:cubicBezTo>
                      <a:pt x="98818" y="3504"/>
                      <a:pt x="97650" y="1869"/>
                      <a:pt x="96248" y="1168"/>
                    </a:cubicBezTo>
                    <a:cubicBezTo>
                      <a:pt x="95080" y="234"/>
                      <a:pt x="93679" y="0"/>
                      <a:pt x="92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" name="Google Shape;985;p58">
            <a:extLst>
              <a:ext uri="{FF2B5EF4-FFF2-40B4-BE49-F238E27FC236}">
                <a16:creationId xmlns:a16="http://schemas.microsoft.com/office/drawing/2014/main" id="{9D26F550-BB10-D9D2-AC03-2DE7A62DF3C7}"/>
              </a:ext>
            </a:extLst>
          </p:cNvPr>
          <p:cNvGrpSpPr/>
          <p:nvPr/>
        </p:nvGrpSpPr>
        <p:grpSpPr>
          <a:xfrm>
            <a:off x="6613844" y="8852020"/>
            <a:ext cx="5749148" cy="495063"/>
            <a:chOff x="12141584" y="9305709"/>
            <a:chExt cx="5771078" cy="495063"/>
          </a:xfrm>
        </p:grpSpPr>
        <p:sp>
          <p:nvSpPr>
            <p:cNvPr id="33" name="Google Shape;986;p58">
              <a:extLst>
                <a:ext uri="{FF2B5EF4-FFF2-40B4-BE49-F238E27FC236}">
                  <a16:creationId xmlns:a16="http://schemas.microsoft.com/office/drawing/2014/main" id="{27F6407D-3E15-F52A-B1A2-D198C4536A95}"/>
                </a:ext>
              </a:extLst>
            </p:cNvPr>
            <p:cNvSpPr txBox="1"/>
            <p:nvPr/>
          </p:nvSpPr>
          <p:spPr>
            <a:xfrm>
              <a:off x="12879262" y="9306056"/>
              <a:ext cx="50334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linkedin.com/in/</a:t>
              </a:r>
              <a:r>
                <a:rPr lang="en-US" sz="1800" b="1" dirty="0" err="1">
                  <a:solidFill>
                    <a:schemeClr val="bg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alexdotnet</a:t>
              </a:r>
              <a:endParaRPr sz="18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34" name="Google Shape;987;p58">
              <a:extLst>
                <a:ext uri="{FF2B5EF4-FFF2-40B4-BE49-F238E27FC236}">
                  <a16:creationId xmlns:a16="http://schemas.microsoft.com/office/drawing/2014/main" id="{AA31975C-0509-A6A3-AD81-696A2B99F552}"/>
                </a:ext>
              </a:extLst>
            </p:cNvPr>
            <p:cNvGrpSpPr/>
            <p:nvPr/>
          </p:nvGrpSpPr>
          <p:grpSpPr>
            <a:xfrm>
              <a:off x="12141584" y="9305709"/>
              <a:ext cx="495063" cy="495063"/>
              <a:chOff x="1289837" y="238080"/>
              <a:chExt cx="5130189" cy="5130189"/>
            </a:xfrm>
          </p:grpSpPr>
          <p:sp>
            <p:nvSpPr>
              <p:cNvPr id="35" name="Google Shape;988;p58">
                <a:extLst>
                  <a:ext uri="{FF2B5EF4-FFF2-40B4-BE49-F238E27FC236}">
                    <a16:creationId xmlns:a16="http://schemas.microsoft.com/office/drawing/2014/main" id="{2A415C32-1408-3F81-6EB4-C2062B9DEB07}"/>
                  </a:ext>
                </a:extLst>
              </p:cNvPr>
              <p:cNvSpPr/>
              <p:nvPr/>
            </p:nvSpPr>
            <p:spPr>
              <a:xfrm>
                <a:off x="1289837" y="238080"/>
                <a:ext cx="5130189" cy="5130189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989;p58">
                <a:extLst>
                  <a:ext uri="{FF2B5EF4-FFF2-40B4-BE49-F238E27FC236}">
                    <a16:creationId xmlns:a16="http://schemas.microsoft.com/office/drawing/2014/main" id="{CB63F0D1-6BC2-6B97-FBF9-C713F5A865DC}"/>
                  </a:ext>
                </a:extLst>
              </p:cNvPr>
              <p:cNvSpPr/>
              <p:nvPr/>
            </p:nvSpPr>
            <p:spPr>
              <a:xfrm>
                <a:off x="2967470" y="1852677"/>
                <a:ext cx="1868925" cy="1757950"/>
              </a:xfrm>
              <a:custGeom>
                <a:avLst/>
                <a:gdLst/>
                <a:ahLst/>
                <a:cxnLst/>
                <a:rect l="l" t="t" r="r" b="b"/>
                <a:pathLst>
                  <a:path w="74757" h="70318" extrusionOk="0">
                    <a:moveTo>
                      <a:pt x="7943" y="0"/>
                    </a:moveTo>
                    <a:cubicBezTo>
                      <a:pt x="5841" y="0"/>
                      <a:pt x="3972" y="701"/>
                      <a:pt x="2337" y="2336"/>
                    </a:cubicBezTo>
                    <a:cubicBezTo>
                      <a:pt x="935" y="3738"/>
                      <a:pt x="1" y="5607"/>
                      <a:pt x="1" y="7709"/>
                    </a:cubicBezTo>
                    <a:cubicBezTo>
                      <a:pt x="1" y="9812"/>
                      <a:pt x="935" y="11914"/>
                      <a:pt x="2337" y="13316"/>
                    </a:cubicBezTo>
                    <a:cubicBezTo>
                      <a:pt x="3972" y="14718"/>
                      <a:pt x="5841" y="15652"/>
                      <a:pt x="7943" y="15652"/>
                    </a:cubicBezTo>
                    <a:cubicBezTo>
                      <a:pt x="10046" y="15652"/>
                      <a:pt x="11915" y="14718"/>
                      <a:pt x="13550" y="13316"/>
                    </a:cubicBezTo>
                    <a:cubicBezTo>
                      <a:pt x="14952" y="11914"/>
                      <a:pt x="15653" y="9812"/>
                      <a:pt x="15653" y="7709"/>
                    </a:cubicBezTo>
                    <a:cubicBezTo>
                      <a:pt x="15653" y="5840"/>
                      <a:pt x="14952" y="3738"/>
                      <a:pt x="13550" y="2336"/>
                    </a:cubicBezTo>
                    <a:cubicBezTo>
                      <a:pt x="11915" y="701"/>
                      <a:pt x="10046" y="0"/>
                      <a:pt x="7943" y="0"/>
                    </a:cubicBezTo>
                    <a:close/>
                    <a:moveTo>
                      <a:pt x="234" y="21492"/>
                    </a:moveTo>
                    <a:lnTo>
                      <a:pt x="234" y="70317"/>
                    </a:lnTo>
                    <a:lnTo>
                      <a:pt x="15886" y="70317"/>
                    </a:lnTo>
                    <a:lnTo>
                      <a:pt x="15886" y="21492"/>
                    </a:lnTo>
                    <a:close/>
                    <a:moveTo>
                      <a:pt x="56564" y="19886"/>
                    </a:moveTo>
                    <a:cubicBezTo>
                      <a:pt x="49899" y="19886"/>
                      <a:pt x="43331" y="22967"/>
                      <a:pt x="40649" y="28033"/>
                    </a:cubicBezTo>
                    <a:lnTo>
                      <a:pt x="40649" y="21492"/>
                    </a:lnTo>
                    <a:lnTo>
                      <a:pt x="25231" y="21492"/>
                    </a:lnTo>
                    <a:lnTo>
                      <a:pt x="25231" y="70317"/>
                    </a:lnTo>
                    <a:lnTo>
                      <a:pt x="40649" y="70317"/>
                    </a:lnTo>
                    <a:lnTo>
                      <a:pt x="40649" y="44620"/>
                    </a:lnTo>
                    <a:cubicBezTo>
                      <a:pt x="40649" y="37328"/>
                      <a:pt x="45481" y="33400"/>
                      <a:pt x="50201" y="33400"/>
                    </a:cubicBezTo>
                    <a:cubicBezTo>
                      <a:pt x="54704" y="33400"/>
                      <a:pt x="59104" y="36977"/>
                      <a:pt x="59104" y="44620"/>
                    </a:cubicBezTo>
                    <a:lnTo>
                      <a:pt x="59104" y="70317"/>
                    </a:lnTo>
                    <a:lnTo>
                      <a:pt x="74756" y="70317"/>
                    </a:lnTo>
                    <a:lnTo>
                      <a:pt x="74756" y="39480"/>
                    </a:lnTo>
                    <a:cubicBezTo>
                      <a:pt x="74756" y="25516"/>
                      <a:pt x="65572" y="19886"/>
                      <a:pt x="56564" y="198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" sz="9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Industry 4.0</a:t>
            </a:r>
            <a:endParaRPr kumimoji="0" lang="ru-RU" sz="9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Что и зачем?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183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6CD24-ABFF-DFB9-E149-7A92DA51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71175"/>
            <a:ext cx="15621000" cy="104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514535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9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Анализ исходных данных</a:t>
            </a:r>
          </a:p>
          <a:p>
            <a:pPr>
              <a:lnSpc>
                <a:spcPct val="80000"/>
              </a:lnSpc>
              <a:defRPr/>
            </a:pPr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9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4931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6D8BB-BA8E-00AC-44A8-73757A34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</a:t>
            </a:r>
            <a:r>
              <a:rPr lang="en-US" dirty="0"/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C861F7-FDDF-E949-F46A-18CAEF8A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760400"/>
            <a:ext cx="6001350" cy="6050100"/>
          </a:xfrm>
        </p:spPr>
        <p:txBody>
          <a:bodyPr/>
          <a:lstStyle/>
          <a:p>
            <a:pPr marL="38100" indent="0">
              <a:buNone/>
            </a:pPr>
            <a:r>
              <a:rPr lang="ru-RU" sz="4000" b="1" dirty="0"/>
              <a:t>Контекстные</a:t>
            </a:r>
            <a:r>
              <a:rPr lang="ru-RU" sz="40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selenium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carbon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manganese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 err="1"/>
              <a:t>silicium</a:t>
            </a:r>
            <a:endParaRPr lang="ru-RU" sz="4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dinitrogen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FCDE57B0-FEC0-E7D4-07BE-71E664F41E08}"/>
              </a:ext>
            </a:extLst>
          </p:cNvPr>
          <p:cNvSpPr txBox="1">
            <a:spLocks/>
          </p:cNvSpPr>
          <p:nvPr/>
        </p:nvSpPr>
        <p:spPr>
          <a:xfrm>
            <a:off x="9540486" y="1760400"/>
            <a:ext cx="722351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38100" indent="0">
              <a:buFont typeface="Proxima Nova"/>
              <a:buNone/>
            </a:pPr>
            <a:r>
              <a:rPr lang="ru-RU" sz="4000" b="1" dirty="0"/>
              <a:t>Управляющие</a:t>
            </a:r>
            <a:r>
              <a:rPr lang="ru-RU" sz="40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temperature_zone6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oxygen_zone123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oxygen_zone456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hydrogen_zone123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4000" dirty="0"/>
              <a:t>hydrogen_zone456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285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EF9E041-DE55-4D21-3774-2C9A65AF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12862800" cy="2087700"/>
          </a:xfrm>
        </p:spPr>
        <p:txBody>
          <a:bodyPr/>
          <a:lstStyle/>
          <a:p>
            <a:pPr marL="38100" indent="0" algn="ctr">
              <a:buNone/>
            </a:pPr>
            <a:r>
              <a:rPr lang="ru-RU" sz="4000" dirty="0"/>
              <a:t>Бинарная классификация</a:t>
            </a:r>
            <a:r>
              <a:rPr lang="en-US" sz="4000" dirty="0"/>
              <a:t>: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A48CD7-B66C-6CD4-8CF3-DED98651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0733E9AD-1BEA-02A7-02EB-6778E705A244}"/>
              </a:ext>
            </a:extLst>
          </p:cNvPr>
          <p:cNvSpPr txBox="1">
            <a:spLocks/>
          </p:cNvSpPr>
          <p:nvPr/>
        </p:nvSpPr>
        <p:spPr>
          <a:xfrm>
            <a:off x="1600200" y="3677775"/>
            <a:ext cx="12862800" cy="111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4000" dirty="0"/>
              <a:t>0 – </a:t>
            </a:r>
            <a:r>
              <a:rPr lang="ru-RU" sz="4000" dirty="0"/>
              <a:t>неэффективное, высокое энергопотребление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096B93B2-0B2F-3494-8B04-A570E54E28E5}"/>
              </a:ext>
            </a:extLst>
          </p:cNvPr>
          <p:cNvSpPr txBox="1">
            <a:spLocks/>
          </p:cNvSpPr>
          <p:nvPr/>
        </p:nvSpPr>
        <p:spPr>
          <a:xfrm>
            <a:off x="1600200" y="5496713"/>
            <a:ext cx="12862800" cy="111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ru-RU" sz="4000" dirty="0"/>
              <a:t>1 </a:t>
            </a:r>
            <a:r>
              <a:rPr lang="en-US" sz="4000" dirty="0"/>
              <a:t>–</a:t>
            </a:r>
            <a:r>
              <a:rPr lang="ru-RU" sz="4000" dirty="0"/>
              <a:t> эффективное, низкое энергопотребление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3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E744389-80C8-21B3-7184-C4A67D7D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2217600"/>
            <a:ext cx="6001350" cy="2087700"/>
          </a:xfrm>
        </p:spPr>
        <p:txBody>
          <a:bodyPr/>
          <a:lstStyle/>
          <a:p>
            <a:r>
              <a:rPr lang="en-US" sz="4000" dirty="0"/>
              <a:t>Outliers – ok</a:t>
            </a:r>
          </a:p>
          <a:p>
            <a:r>
              <a:rPr lang="en-US" sz="4000" dirty="0" err="1"/>
              <a:t>NaN</a:t>
            </a:r>
            <a:r>
              <a:rPr lang="en-US" sz="4000" dirty="0"/>
              <a:t> values – ok</a:t>
            </a:r>
          </a:p>
          <a:p>
            <a:r>
              <a:rPr lang="en-US" sz="4000" dirty="0" err="1"/>
              <a:t>DataTypes</a:t>
            </a:r>
            <a:r>
              <a:rPr lang="en-US" sz="4000" dirty="0"/>
              <a:t> – ok</a:t>
            </a:r>
            <a:endParaRPr lang="ru-RU" sz="4000" dirty="0"/>
          </a:p>
          <a:p>
            <a:r>
              <a:rPr lang="en-US" sz="4000" dirty="0"/>
              <a:t>Sorted - ok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67E9D4-A768-B1D9-C2D9-701B7DB7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02FE72-62A5-8A29-6F9D-225245B9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2900"/>
            <a:ext cx="11377613" cy="94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798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626</Words>
  <Application>Microsoft Office PowerPoint</Application>
  <PresentationFormat>Произвольный</PresentationFormat>
  <Paragraphs>148</Paragraphs>
  <Slides>30</Slides>
  <Notes>18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Proxima Nova</vt:lpstr>
      <vt:lpstr>Arial</vt:lpstr>
      <vt:lpstr>-apple-system</vt:lpstr>
      <vt:lpstr>Courier New</vt:lpstr>
      <vt:lpstr>Gill Sans</vt:lpstr>
      <vt:lpstr>Roboto</vt:lpstr>
      <vt:lpstr>Proxima Nova Semibold</vt:lpstr>
      <vt:lpstr>Consolas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Признаки:</vt:lpstr>
      <vt:lpstr>Target</vt:lpstr>
      <vt:lpstr>Dataset info</vt:lpstr>
      <vt:lpstr>O vs 1 data distribution</vt:lpstr>
      <vt:lpstr>Зависимость зон от таргета: 1 в 1</vt:lpstr>
      <vt:lpstr>Зависимость зон от таргета: 1 в 1</vt:lpstr>
      <vt:lpstr>Зависимость зон от таргета: обратная</vt:lpstr>
      <vt:lpstr>Презентация PowerPoint</vt:lpstr>
      <vt:lpstr>Логистическая регрессия (L1 регуляризация)</vt:lpstr>
      <vt:lpstr>Логистическая регрессия: Результат</vt:lpstr>
      <vt:lpstr>DecisionTreeClassifier</vt:lpstr>
      <vt:lpstr>DecisionTreeClassifier</vt:lpstr>
      <vt:lpstr>DecisionTreeClassifier plotting with Graphviz lib</vt:lpstr>
      <vt:lpstr>DecisionTreeClassifier textual representation</vt:lpstr>
      <vt:lpstr>DecisionTreeClassifier classification_report</vt:lpstr>
      <vt:lpstr>Презентация PowerPoint</vt:lpstr>
      <vt:lpstr>Результат проекта</vt:lpstr>
      <vt:lpstr>Презентация PowerPoint</vt:lpstr>
      <vt:lpstr>В итоге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Иванов</cp:lastModifiedBy>
  <cp:revision>26</cp:revision>
  <dcterms:modified xsi:type="dcterms:W3CDTF">2022-05-30T22:03:00Z</dcterms:modified>
</cp:coreProperties>
</file>