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 Type="http://schemas.openxmlformats.org/officeDocument/2006/relationships/slide" Target="slides/slide5.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 Type="http://schemas.openxmlformats.org/officeDocument/2006/relationships/slide" Target="slides/slide6.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 Type="http://schemas.openxmlformats.org/officeDocument/2006/relationships/slide" Target="slides/slide7.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 Type="http://schemas.openxmlformats.org/officeDocument/2006/relationships/slide" Target="slides/slide8.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 Type="http://schemas.openxmlformats.org/officeDocument/2006/relationships/slide" Target="slides/slide9.xml"/><Relationship Id="rId150" Type="http://schemas.openxmlformats.org/officeDocument/2006/relationships/slide" Target="slides/slide144.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 Type="http://schemas.openxmlformats.org/officeDocument/2006/relationships/slide" Target="slides/slide1.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 Type="http://schemas.openxmlformats.org/officeDocument/2006/relationships/slide" Target="slides/slide2.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 Type="http://schemas.openxmlformats.org/officeDocument/2006/relationships/slide" Target="slides/slide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a:t>
            </a:r>
          </a:p>
        </p:txBody>
      </p:sp>
      <p:sp>
        <p:nvSpPr>
          <p:cNvPr id="3" name="Content Placeholder 2"/>
          <p:cNvSpPr>
            <a:spLocks noGrp="1"/>
          </p:cNvSpPr>
          <p:nvPr>
            <p:ph idx="1"/>
          </p:nvPr>
        </p:nvSpPr>
        <p:spPr/>
        <p:txBody>
          <a:bodyPr/>
          <a:lstStyle/>
          <a:p>
            <a:r>
              <a:t>JCAP10(2013)060 ournal of Cosmology and Astroparticle Physics An IOP and SISSA journal J The Atacama Cosmology Telescope: cosmological parameters from three seasons of data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a:t>
            </a:r>
          </a:p>
        </p:txBody>
      </p:sp>
      <p:sp>
        <p:nvSpPr>
          <p:cNvPr id="3" name="Content Placeholder 2"/>
          <p:cNvSpPr>
            <a:spLocks noGrp="1"/>
          </p:cNvSpPr>
          <p:nvPr>
            <p:ph idx="1"/>
          </p:nvPr>
        </p:nvSpPr>
        <p:spPr/>
        <p:txBody>
          <a:bodyPr/>
          <a:lstStyle/>
          <a:p>
            <a:r>
              <a:t>the power l2Cl/2 of the thermal SZ power spectrum at 148 GHz is measured to be 3.41.4 K2 at l = 3000 . the kinematic Sz power spectrum has a 95% confidence level upper limit</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34</a:t>
            </a:r>
          </a:p>
        </p:txBody>
      </p:sp>
      <p:sp>
        <p:nvSpPr>
          <p:cNvPr id="3" name="Content Placeholder 2"/>
          <p:cNvSpPr>
            <a:spLocks noGrp="1"/>
          </p:cNvSpPr>
          <p:nvPr>
            <p:ph idx="1"/>
          </p:nvPr>
        </p:nvSpPr>
        <p:spPr/>
        <p:txBody>
          <a:bodyPr/>
          <a:lstStyle/>
          <a:p>
            <a:r>
              <a:t>the dot-dashed curves show the parameters from the ACT 1-year analysis [54], while the solid and dashed lines are the parameters . the best-fit spectra agree to the 4% level, and the parameter sets are consistent .</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35</a:t>
            </a:r>
          </a:p>
        </p:txBody>
      </p:sp>
      <p:sp>
        <p:nvSpPr>
          <p:cNvPr id="3" name="Content Placeholder 2"/>
          <p:cNvSpPr>
            <a:spLocks noGrp="1"/>
          </p:cNvSpPr>
          <p:nvPr>
            <p:ph idx="1"/>
          </p:nvPr>
        </p:nvSpPr>
        <p:spPr/>
        <p:txBody>
          <a:bodyPr/>
          <a:lstStyle/>
          <a:p>
            <a:r>
              <a:t>the  0.7 shift in A from the [55] release relative to the 3-year ACT data constraints is shown in figure 19 . this shift was investigated thoroughly, and found to be caused by improved noise treatment and map-making pipeline .</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35</a:t>
            </a:r>
          </a:p>
        </p:txBody>
      </p:sp>
      <p:sp>
        <p:nvSpPr>
          <p:cNvPr id="3" name="Content Placeholder 2"/>
          <p:cNvSpPr>
            <a:spLocks noGrp="1"/>
          </p:cNvSpPr>
          <p:nvPr>
            <p:ph idx="1"/>
          </p:nvPr>
        </p:nvSpPr>
        <p:spPr/>
        <p:txBody>
          <a:bodyPr/>
          <a:lstStyle/>
          <a:p>
            <a:r>
              <a:t>2 ln L value of best fit to ACT-S+WMAP7 data is 444.6 relative to 446.6 when combined . ag 0.3 0.5 0.7 0.0 0.2 0.4 0.6 0.8 1.0 .</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36</a:t>
            </a:r>
          </a:p>
        </p:txBody>
      </p:sp>
      <p:sp>
        <p:nvSpPr>
          <p:cNvPr id="3" name="Content Placeholder 2"/>
          <p:cNvSpPr>
            <a:spLocks noGrp="1"/>
          </p:cNvSpPr>
          <p:nvPr>
            <p:ph idx="1"/>
          </p:nvPr>
        </p:nvSpPr>
        <p:spPr/>
        <p:txBody>
          <a:bodyPr/>
          <a:lstStyle/>
          <a:p>
            <a:r>
              <a:t>l depth  are held fixed, and all calibration parameters are set to their best-fit values from the ACT-E+WMAP7 . the data sets are statistically consistent when considering the full covariance between the parameters. to 470 degrees of freedom.</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36</a:t>
            </a:r>
          </a:p>
        </p:txBody>
      </p:sp>
      <p:sp>
        <p:nvSpPr>
          <p:cNvPr id="3" name="Content Placeholder 2"/>
          <p:cNvSpPr>
            <a:spLocks noGrp="1"/>
          </p:cNvSpPr>
          <p:nvPr>
            <p:ph idx="1"/>
          </p:nvPr>
        </p:nvSpPr>
        <p:spPr/>
        <p:txBody>
          <a:bodyPr/>
          <a:lstStyle/>
          <a:p>
            <a:r>
              <a:t>ACT's internal consistency can be quantitatively checked by approximating the likelihood as Gaussian in the cosmological parameters . for the remaining 17 parameters, we find 2 = 8.78 with a probability to exceed this value (PTE=0.84)</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37</a:t>
            </a:r>
          </a:p>
        </p:txBody>
      </p:sp>
      <p:sp>
        <p:nvSpPr>
          <p:cNvPr id="3" name="Content Placeholder 2"/>
          <p:cNvSpPr>
            <a:spLocks noGrp="1"/>
          </p:cNvSpPr>
          <p:nvPr>
            <p:ph idx="1"/>
          </p:nvPr>
        </p:nvSpPr>
        <p:spPr/>
        <p:txBody>
          <a:bodyPr/>
          <a:lstStyle/>
          <a:p>
            <a:r>
              <a:t>the most discrepant mode falls within the 68% confidence interval expected from purely Gaussian statistics . for the extended models, we see a shift of  1 in the preferred value for Neff for ACT-E relative to ACT .</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37</a:t>
            </a:r>
          </a:p>
        </p:txBody>
      </p:sp>
      <p:sp>
        <p:nvSpPr>
          <p:cNvPr id="3" name="Content Placeholder 2"/>
          <p:cNvSpPr>
            <a:spLocks noGrp="1"/>
          </p:cNvSpPr>
          <p:nvPr>
            <p:ph idx="1"/>
          </p:nvPr>
        </p:nvSpPr>
        <p:spPr/>
        <p:txBody>
          <a:bodyPr/>
          <a:lstStyle/>
          <a:p>
            <a:r>
              <a:t>we masked out in the equatorial strip a “seagull”-like structure [see figure 7 in 42], and again found that parameters do not move if we leave this region . we cross correlate ACT and IRIS maps [131</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37</a:t>
            </a:r>
          </a:p>
        </p:txBody>
      </p:sp>
      <p:sp>
        <p:nvSpPr>
          <p:cNvPr id="3" name="Content Placeholder 2"/>
          <p:cNvSpPr>
            <a:spLocks noGrp="1"/>
          </p:cNvSpPr>
          <p:nvPr>
            <p:ph idx="1"/>
          </p:nvPr>
        </p:nvSpPr>
        <p:spPr/>
        <p:txBody>
          <a:bodyPr/>
          <a:lstStyle/>
          <a:p>
            <a:r>
              <a:t>this error is similar to or smaller than the calibration error obtained from calibrating the 148 GHz maps by cross-correlating with WMAP7 maps [72], which gives an error of 2% . we apply a prior on the calibration parameters for the 218 GHz and</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37</a:t>
            </a:r>
          </a:p>
        </p:txBody>
      </p:sp>
      <p:sp>
        <p:nvSpPr>
          <p:cNvPr id="3" name="Content Placeholder 2"/>
          <p:cNvSpPr>
            <a:spLocks noGrp="1"/>
          </p:cNvSpPr>
          <p:nvPr>
            <p:ph idx="1"/>
          </p:nvPr>
        </p:nvSpPr>
        <p:spPr/>
        <p:txBody>
          <a:bodyPr/>
          <a:lstStyle/>
          <a:p>
            <a:r>
              <a:t>the largest shift in parameters when using updated beams occurs in the model where Neff is a free parameter . the overall 2 of all models decreases by 8 when the updated . beams are used .</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38</a:t>
            </a:r>
          </a:p>
        </p:txBody>
      </p:sp>
      <p:sp>
        <p:nvSpPr>
          <p:cNvPr id="3" name="Content Placeholder 2"/>
          <p:cNvSpPr>
            <a:spLocks noGrp="1"/>
          </p:cNvSpPr>
          <p:nvPr>
            <p:ph idx="1"/>
          </p:nvPr>
        </p:nvSpPr>
        <p:spPr/>
        <p:txBody>
          <a:bodyPr/>
          <a:lstStyle/>
          <a:p>
            <a:r>
              <a:t>oss-check constraints on cosmological models using the ‘CMB-only’ likelihood from [54] which first marginalizes over the secondary parameters to generate CMB band powers and a covariance matrix . this marginalized likelihood is then used to constrain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a:t>
            </a:r>
          </a:p>
        </p:txBody>
      </p:sp>
      <p:sp>
        <p:nvSpPr>
          <p:cNvPr id="3" name="Content Placeholder 2"/>
          <p:cNvSpPr>
            <a:spLocks noGrp="1"/>
          </p:cNvSpPr>
          <p:nvPr>
            <p:ph idx="1"/>
          </p:nvPr>
        </p:nvSpPr>
        <p:spPr/>
        <p:txBody>
          <a:bodyPr/>
          <a:lstStyle/>
          <a:p>
            <a:r>
              <a:t>scalar spectral index, dns/d ln k = 0.004  0.012 Keywords: CMBR experiments, Sunyaev-Zeldovich effect, physics of the early universe, cosm</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38</a:t>
            </a:r>
          </a:p>
        </p:txBody>
      </p:sp>
      <p:sp>
        <p:nvSpPr>
          <p:cNvPr id="3" name="Content Placeholder 2"/>
          <p:cNvSpPr>
            <a:spLocks noGrp="1"/>
          </p:cNvSpPr>
          <p:nvPr>
            <p:ph idx="1"/>
          </p:nvPr>
        </p:nvSpPr>
        <p:spPr/>
        <p:txBody>
          <a:bodyPr/>
          <a:lstStyle/>
          <a:p>
            <a:r>
              <a:t>we also test for the consistency between the full likelihood and the marginalized CMB-only likelihood for the extended models . the one-dimensional likelihoods are shown in figure 22, where the maximum likelihood values are consistent between methods .</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39</a:t>
            </a:r>
          </a:p>
        </p:txBody>
      </p:sp>
      <p:sp>
        <p:nvSpPr>
          <p:cNvPr id="3" name="Content Placeholder 2"/>
          <p:cNvSpPr>
            <a:spLocks noGrp="1"/>
          </p:cNvSpPr>
          <p:nvPr>
            <p:ph idx="1"/>
          </p:nvPr>
        </p:nvSpPr>
        <p:spPr/>
        <p:txBody>
          <a:bodyPr/>
          <a:lstStyle/>
          <a:p>
            <a:r>
              <a:t>the two likelihoods yield consistent results . the solid and dashed lines are the same as in figure 21 . a fast and highly accurate primordial hydrogen and helium recombination code is used .</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39</a:t>
            </a:r>
          </a:p>
        </p:txBody>
      </p:sp>
      <p:sp>
        <p:nvSpPr>
          <p:cNvPr id="3" name="Content Placeholder 2"/>
          <p:cNvSpPr>
            <a:spLocks noGrp="1"/>
          </p:cNvSpPr>
          <p:nvPr>
            <p:ph idx="1"/>
          </p:nvPr>
        </p:nvSpPr>
        <p:spPr/>
        <p:txBody>
          <a:bodyPr/>
          <a:lstStyle/>
          <a:p>
            <a:r>
              <a:t>galaxies in the SDSS-III Baryon Oscillation Spectroscopic Survey . baryon acoustic oscillations in data release 9 spectroscopic galaxy sample .</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39</a:t>
            </a:r>
          </a:p>
        </p:txBody>
      </p:sp>
      <p:sp>
        <p:nvSpPr>
          <p:cNvPr id="3" name="Content Placeholder 2"/>
          <p:cNvSpPr>
            <a:spLocks noGrp="1"/>
          </p:cNvSpPr>
          <p:nvPr>
            <p:ph idx="1"/>
          </p:nvPr>
        </p:nvSpPr>
        <p:spPr/>
        <p:txBody>
          <a:bodyPr/>
          <a:lstStyle/>
          <a:p>
            <a:r>
              <a:t>ns of the Sunyaev-Zel’dovich Power Spectrum with AGN Feedback, Astrophys. J. 725 (2010) 91 [arXiv:1003.4256] [INSPIRE]. [12] N. Battaglia</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40</a:t>
            </a:r>
          </a:p>
        </p:txBody>
      </p:sp>
      <p:sp>
        <p:nvSpPr>
          <p:cNvPr id="3" name="Content Placeholder 2"/>
          <p:cNvSpPr>
            <a:spLocks noGrp="1"/>
          </p:cNvSpPr>
          <p:nvPr>
            <p:ph idx="1"/>
          </p:nvPr>
        </p:nvSpPr>
        <p:spPr/>
        <p:txBody>
          <a:bodyPr/>
          <a:lstStyle/>
          <a:p>
            <a:r>
              <a:t>phys. Rev. D 41 (1990) 2408 [INSPIRE]. [19] Archeops collaboration, A. Benoit et al., Cosmological constraints from Archeop .</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40</a:t>
            </a:r>
          </a:p>
        </p:txBody>
      </p:sp>
      <p:sp>
        <p:nvSpPr>
          <p:cNvPr id="3" name="Content Placeholder 2"/>
          <p:cNvSpPr>
            <a:spLocks noGrp="1"/>
          </p:cNvSpPr>
          <p:nvPr>
            <p:ph idx="1"/>
          </p:nvPr>
        </p:nvSpPr>
        <p:spPr/>
        <p:txBody>
          <a:bodyPr/>
          <a:lstStyle/>
          <a:p>
            <a:r>
              <a:t>the impact of an extra background of relativistic particles on the cosmological parameters derived from the cosmic microwave background, Mon. Not. Roy. Astron. Soc. 334 (2002) 760 [astro-ph/0110636] [INSPIRE]. [</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40</a:t>
            </a:r>
          </a:p>
        </p:txBody>
      </p:sp>
      <p:sp>
        <p:nvSpPr>
          <p:cNvPr id="3" name="Content Placeholder 2"/>
          <p:cNvSpPr>
            <a:spLocks noGrp="1"/>
          </p:cNvSpPr>
          <p:nvPr>
            <p:ph idx="1"/>
          </p:nvPr>
        </p:nvSpPr>
        <p:spPr/>
        <p:txBody>
          <a:bodyPr/>
          <a:lstStyle/>
          <a:p>
            <a:r>
              <a:t>tistics H0 prior on the evidence for dark radiation, Phys. Rev. D 86 (2012) 043520 [arXiv:1205.6753] [INSPIRE]. [29] E. Calabrese, R. de Putter</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41</a:t>
            </a:r>
          </a:p>
        </p:txBody>
      </p:sp>
      <p:sp>
        <p:nvSpPr>
          <p:cNvPr id="3" name="Content Placeholder 2"/>
          <p:cNvSpPr>
            <a:spLocks noGrp="1"/>
          </p:cNvSpPr>
          <p:nvPr>
            <p:ph idx="1"/>
          </p:nvPr>
        </p:nvSpPr>
        <p:spPr/>
        <p:txBody>
          <a:bodyPr/>
          <a:lstStyle/>
          <a:p>
            <a:r>
              <a:t>tus of CMB polarization measurements from dasi and other experiments, astro-ph/0308478 [INSPIRE]. [34] G. Chen and B. Ratra, Median statistics and the Hubble constant, Publ.</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41</a:t>
            </a:r>
          </a:p>
        </p:txBody>
      </p:sp>
      <p:sp>
        <p:nvSpPr>
          <p:cNvPr id="3" name="Content Placeholder 2"/>
          <p:cNvSpPr>
            <a:spLocks noGrp="1"/>
          </p:cNvSpPr>
          <p:nvPr>
            <p:ph idx="1"/>
          </p:nvPr>
        </p:nvSpPr>
        <p:spPr/>
        <p:txBody>
          <a:bodyPr/>
          <a:lstStyle/>
          <a:p>
            <a:r>
              <a:t>phys. Rev. D 75 (2007) 083520 [astro-ph/0702170] [INSPIRE]. [40] F.-Y. Cyr-Racine and K. Sigurdson .</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41</a:t>
            </a:r>
          </a:p>
        </p:txBody>
      </p:sp>
      <p:sp>
        <p:nvSpPr>
          <p:cNvPr id="3" name="Content Placeholder 2"/>
          <p:cNvSpPr>
            <a:spLocks noGrp="1"/>
          </p:cNvSpPr>
          <p:nvPr>
            <p:ph idx="1"/>
          </p:nvPr>
        </p:nvSpPr>
        <p:spPr/>
        <p:txBody>
          <a:bodyPr/>
          <a:lstStyle/>
          <a:p>
            <a:r>
              <a:t>R. de Putter, D. Huterer and E.V. Linder, measuring the speed of dark: detecting dark energy perturbations, Phys. Rev. D 81 (2010) 103513 [arXiv:1002.13</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5</a:t>
            </a:r>
          </a:p>
        </p:txBody>
      </p:sp>
      <p:sp>
        <p:nvSpPr>
          <p:cNvPr id="3" name="Content Placeholder 2"/>
          <p:cNvSpPr>
            <a:spLocks noGrp="1"/>
          </p:cNvSpPr>
          <p:nvPr>
            <p:ph idx="1"/>
          </p:nvPr>
        </p:nvSpPr>
        <p:spPr/>
        <p:txBody>
          <a:bodyPr/>
          <a:lstStyle/>
          <a:p>
            <a:r>
              <a:t>mparison 34 – 1 – JCAP10(2013)060 1 Introduction Studies of the cosmic microwave background (CMB) have dramatically progressed over the past two decades . the current CDM cosmological model provides an excellent fit to the C</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41</a:t>
            </a:r>
          </a:p>
        </p:txBody>
      </p:sp>
      <p:sp>
        <p:nvSpPr>
          <p:cNvPr id="3" name="Content Placeholder 2"/>
          <p:cNvSpPr>
            <a:spLocks noGrp="1"/>
          </p:cNvSpPr>
          <p:nvPr>
            <p:ph idx="1"/>
          </p:nvPr>
        </p:nvSpPr>
        <p:spPr/>
        <p:txBody>
          <a:bodyPr/>
          <a:lstStyle/>
          <a:p>
            <a:r>
              <a:t>phys. Rev. D 46 (1992) 5378 [INSPIRE] 37 – JCAP10(2013)060 [52] A.D. Dolgov, S.H. Hansen and D.V. Semikoz, Non-e</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42</a:t>
            </a:r>
          </a:p>
        </p:txBody>
      </p:sp>
      <p:sp>
        <p:nvSpPr>
          <p:cNvPr id="3" name="Content Placeholder 2"/>
          <p:cNvSpPr>
            <a:spLocks noGrp="1"/>
          </p:cNvSpPr>
          <p:nvPr>
            <p:ph idx="1"/>
          </p:nvPr>
        </p:nvSpPr>
        <p:spPr/>
        <p:txBody>
          <a:bodyPr/>
          <a:lstStyle/>
          <a:p>
            <a:r>
              <a:t>Constraints on perturbations to the recombination history from measurements of the CMB damping tail, Astrophys. J. 764 (2013) 137 [arXiv:1211.4634] [INSPIRE]. [59] R. Foot,</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42</a:t>
            </a:r>
          </a:p>
        </p:txBody>
      </p:sp>
      <p:sp>
        <p:nvSpPr>
          <p:cNvPr id="3" name="Content Placeholder 2"/>
          <p:cNvSpPr>
            <a:spLocks noGrp="1"/>
          </p:cNvSpPr>
          <p:nvPr>
            <p:ph idx="1"/>
          </p:nvPr>
        </p:nvSpPr>
        <p:spPr/>
        <p:txBody>
          <a:bodyPr/>
          <a:lstStyle/>
          <a:p>
            <a:r>
              <a:t>[64] S. Galli, F. Iocco, G. Bertone and A. Melchiorri, Updated CMB constraints on Dark Matter annihilation cross-sections, Phys. Rev. D 84 (2011) 027302 [</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42</a:t>
            </a:r>
          </a:p>
        </p:txBody>
      </p:sp>
      <p:sp>
        <p:nvSpPr>
          <p:cNvPr id="3" name="Content Placeholder 2"/>
          <p:cNvSpPr>
            <a:spLocks noGrp="1"/>
          </p:cNvSpPr>
          <p:nvPr>
            <p:ph idx="1"/>
          </p:nvPr>
        </p:nvSpPr>
        <p:spPr/>
        <p:txBody>
          <a:bodyPr/>
          <a:lstStyle/>
          <a:p>
            <a:r>
              <a:t>ev. D 86 (2012) 023534 [arXiv:1203.6876] [INSPIRE]. [71] A. Hajian et al., Correlations in the (Sub)millimeter background from ACTxBL</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43</a:t>
            </a:r>
          </a:p>
        </p:txBody>
      </p:sp>
      <p:sp>
        <p:nvSpPr>
          <p:cNvPr id="3" name="Content Placeholder 2"/>
          <p:cNvSpPr>
            <a:spLocks noGrp="1"/>
          </p:cNvSpPr>
          <p:nvPr>
            <p:ph idx="1"/>
          </p:nvPr>
        </p:nvSpPr>
        <p:spPr/>
        <p:txBody>
          <a:bodyPr/>
          <a:lstStyle/>
          <a:p>
            <a:r>
              <a:t>phys. Rev. Lett. 109 (2012) 041101 [arXiv:1203.4219] [INSPIRE]. [78] S. Hannestad, Neutrino masses and the number of neutrino species from WMAP and 2</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43</a:t>
            </a:r>
          </a:p>
        </p:txBody>
      </p:sp>
      <p:sp>
        <p:nvSpPr>
          <p:cNvPr id="3" name="Content Placeholder 2"/>
          <p:cNvSpPr>
            <a:spLocks noGrp="1"/>
          </p:cNvSpPr>
          <p:nvPr>
            <p:ph idx="1"/>
          </p:nvPr>
        </p:nvSpPr>
        <p:spPr/>
        <p:txBody>
          <a:bodyPr/>
          <a:lstStyle/>
          <a:p>
            <a:r>
              <a:t>[84] S. Hawking, The Development of Irregularities in a Single Bubble Inflationary Universe, Phys. Lett. B 115 (1982) 295 [INSPIRE]. [86] C. Heymans et</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43</a:t>
            </a:r>
          </a:p>
        </p:txBody>
      </p:sp>
      <p:sp>
        <p:nvSpPr>
          <p:cNvPr id="3" name="Content Placeholder 2"/>
          <p:cNvSpPr>
            <a:spLocks noGrp="1"/>
          </p:cNvSpPr>
          <p:nvPr>
            <p:ph idx="1"/>
          </p:nvPr>
        </p:nvSpPr>
        <p:spPr/>
        <p:txBody>
          <a:bodyPr/>
          <a:lstStyle/>
          <a:p>
            <a:r>
              <a:t>[91] R. Hlozek et al., The Atacama Cosmology Telescope: a measurement of the primordial power spectrum, Astrophys. J. 749 (2012) 90 [arXiv:1105.4887] [INSP</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44</a:t>
            </a:r>
          </a:p>
        </p:txBody>
      </p:sp>
      <p:sp>
        <p:nvSpPr>
          <p:cNvPr id="3" name="Content Placeholder 2"/>
          <p:cNvSpPr>
            <a:spLocks noGrp="1"/>
          </p:cNvSpPr>
          <p:nvPr>
            <p:ph idx="1"/>
          </p:nvPr>
        </p:nvSpPr>
        <p:spPr/>
        <p:txBody>
          <a:bodyPr/>
          <a:lstStyle/>
          <a:p>
            <a:r>
              <a:t>W. Hu and S. Dodelson, Cosmic microwave background anisotropies, Ann. Rev. Astron. &amp; Astrophys. 40 (2002) 171 [astro-ph/0110414] [INSPIRE]. [97] W</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44</a:t>
            </a:r>
          </a:p>
        </p:txBody>
      </p:sp>
      <p:sp>
        <p:nvSpPr>
          <p:cNvPr id="3" name="Content Placeholder 2"/>
          <p:cNvSpPr>
            <a:spLocks noGrp="1"/>
          </p:cNvSpPr>
          <p:nvPr>
            <p:ph idx="1"/>
          </p:nvPr>
        </p:nvSpPr>
        <p:spPr/>
        <p:txBody>
          <a:bodyPr/>
          <a:lstStyle/>
          <a:p>
            <a:r>
              <a:t>osmological Parameters, Astrophys. J. Suppl. 185 (2009) 32 [arXiv:0908.4274] [INSPIRE]. [103] M. Kilbinger et al., CFHTLen</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44</a:t>
            </a:r>
          </a:p>
        </p:txBody>
      </p:sp>
      <p:sp>
        <p:nvSpPr>
          <p:cNvPr id="3" name="Content Placeholder 2"/>
          <p:cNvSpPr>
            <a:spLocks noGrp="1"/>
          </p:cNvSpPr>
          <p:nvPr>
            <p:ph idx="1"/>
          </p:nvPr>
        </p:nvSpPr>
        <p:spPr/>
        <p:txBody>
          <a:bodyPr/>
          <a:lstStyle/>
          <a:p>
            <a:r>
              <a:t>sotropy Probe (WMAP) Observations: Cosmological Interpretation, Astrophys . J. Suppl. 180 (2009) 330 [arXiv:0803.0547] [INSPIRE]. [109] WMAP collaboration .</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5 Table: 1</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3657600"/>
                <a:gridCol w="3657600"/>
              </a:tblGrid>
              <a:tr h="173420">
                <a:tc>
                  <a:txBody>
                    <a:bodyPr/>
                    <a:lstStyle/>
                    <a:p>
                      <a:r>
                        <a:t>1 Introduction</a:t>
                      </a:r>
                    </a:p>
                  </a:txBody>
                  <a:tcPr/>
                </a:tc>
                <a:tc>
                  <a:txBody>
                    <a:bodyPr/>
                    <a:lstStyle/>
                    <a:p>
                      <a:r>
                        <a:t>2</a:t>
                      </a:r>
                    </a:p>
                  </a:txBody>
                  <a:tcPr/>
                </a:tc>
              </a:tr>
              <a:tr h="173420">
                <a:tc>
                  <a:txBody>
                    <a:bodyPr/>
                    <a:lstStyle/>
                    <a:p>
                      <a:r>
                        <a:t>2 Data</a:t>
                      </a:r>
                    </a:p>
                  </a:txBody>
                  <a:tcPr/>
                </a:tc>
                <a:tc>
                  <a:txBody>
                    <a:bodyPr/>
                    <a:lstStyle/>
                    <a:p>
                      <a:r>
                        <a:t>2</a:t>
                      </a:r>
                    </a:p>
                  </a:txBody>
                  <a:tcPr/>
                </a:tc>
              </a:tr>
              <a:tr h="173420">
                <a:tc>
                  <a:txBody>
                    <a:bodyPr/>
                    <a:lstStyle/>
                    <a:p>
                      <a:r>
                        <a:t>2.1 Beam and calibration errors</a:t>
                      </a:r>
                    </a:p>
                  </a:txBody>
                  <a:tcPr/>
                </a:tc>
                <a:tc>
                  <a:txBody>
                    <a:bodyPr/>
                    <a:lstStyle/>
                    <a:p>
                      <a:r>
                        <a:t>3</a:t>
                      </a:r>
                    </a:p>
                  </a:txBody>
                  <a:tcPr/>
                </a:tc>
              </a:tr>
              <a:tr h="173420">
                <a:tc>
                  <a:txBody>
                    <a:bodyPr/>
                    <a:lstStyle/>
                    <a:p>
                      <a:r>
                        <a:t>2.2 Additional data</a:t>
                      </a:r>
                    </a:p>
                  </a:txBody>
                  <a:tcPr/>
                </a:tc>
                <a:tc>
                  <a:txBody>
                    <a:bodyPr/>
                    <a:lstStyle/>
                    <a:p>
                      <a:r>
                        <a:t>4</a:t>
                      </a:r>
                    </a:p>
                  </a:txBody>
                  <a:tcPr/>
                </a:tc>
              </a:tr>
              <a:tr h="173420">
                <a:tc>
                  <a:txBody>
                    <a:bodyPr/>
                    <a:lstStyle/>
                    <a:p>
                      <a:r>
                        <a:t>3 Methodology</a:t>
                      </a:r>
                    </a:p>
                  </a:txBody>
                  <a:tcPr/>
                </a:tc>
                <a:tc>
                  <a:txBody>
                    <a:bodyPr/>
                    <a:lstStyle/>
                    <a:p>
                      <a:r>
                        <a:t>4</a:t>
                      </a:r>
                    </a:p>
                  </a:txBody>
                  <a:tcPr/>
                </a:tc>
              </a:tr>
              <a:tr h="173420">
                <a:tc>
                  <a:txBody>
                    <a:bodyPr/>
                    <a:lstStyle/>
                    <a:p>
                      <a:r>
                        <a:t>4 Constraints on primordial parameters</a:t>
                      </a:r>
                    </a:p>
                  </a:txBody>
                  <a:tcPr/>
                </a:tc>
                <a:tc>
                  <a:txBody>
                    <a:bodyPr/>
                    <a:lstStyle/>
                    <a:p>
                      <a:r>
                        <a:t>8</a:t>
                      </a:r>
                    </a:p>
                  </a:txBody>
                  <a:tcPr/>
                </a:tc>
              </a:tr>
              <a:tr h="173420">
                <a:tc>
                  <a:txBody>
                    <a:bodyPr/>
                    <a:lstStyle/>
                    <a:p>
                      <a:r>
                        <a:t>4.1 ACT data alone</a:t>
                      </a:r>
                    </a:p>
                  </a:txBody>
                  <a:tcPr/>
                </a:tc>
                <a:tc>
                  <a:txBody>
                    <a:bodyPr/>
                    <a:lstStyle/>
                    <a:p>
                      <a:r>
                        <a:t>9</a:t>
                      </a:r>
                    </a:p>
                  </a:txBody>
                  <a:tcPr/>
                </a:tc>
              </a:tr>
              <a:tr h="173420">
                <a:tc>
                  <a:txBody>
                    <a:bodyPr/>
                    <a:lstStyle/>
                    <a:p>
                      <a:r>
                        <a:t>4.2 Effective number of relativistic species</a:t>
                      </a:r>
                    </a:p>
                  </a:txBody>
                  <a:tcPr/>
                </a:tc>
                <a:tc>
                  <a:txBody>
                    <a:bodyPr/>
                    <a:lstStyle/>
                    <a:p>
                      <a:r>
                        <a:t>9</a:t>
                      </a:r>
                    </a:p>
                  </a:txBody>
                  <a:tcPr/>
                </a:tc>
              </a:tr>
              <a:tr h="173420">
                <a:tc>
                  <a:txBody>
                    <a:bodyPr/>
                    <a:lstStyle/>
                    <a:p>
                      <a:r>
                        <a:t>4.3 Massive neutrinos</a:t>
                      </a:r>
                    </a:p>
                  </a:txBody>
                  <a:tcPr/>
                </a:tc>
                <a:tc>
                  <a:txBody>
                    <a:bodyPr/>
                    <a:lstStyle/>
                    <a:p>
                      <a:r>
                        <a:t>13</a:t>
                      </a:r>
                    </a:p>
                  </a:txBody>
                  <a:tcPr/>
                </a:tc>
              </a:tr>
              <a:tr h="173420">
                <a:tc>
                  <a:txBody>
                    <a:bodyPr/>
                    <a:lstStyle/>
                    <a:p>
                      <a:r>
                        <a:t>4.4 Early dark energy</a:t>
                      </a:r>
                    </a:p>
                  </a:txBody>
                  <a:tcPr/>
                </a:tc>
                <a:tc>
                  <a:txBody>
                    <a:bodyPr/>
                    <a:lstStyle/>
                    <a:p>
                      <a:r>
                        <a:t>14</a:t>
                      </a:r>
                    </a:p>
                  </a:txBody>
                  <a:tcPr/>
                </a:tc>
              </a:tr>
              <a:tr h="173420">
                <a:tc>
                  <a:txBody>
                    <a:bodyPr/>
                    <a:lstStyle/>
                    <a:p>
                      <a:r>
                        <a:t>4.5 Inflationary parameters</a:t>
                      </a:r>
                    </a:p>
                  </a:txBody>
                  <a:tcPr/>
                </a:tc>
                <a:tc>
                  <a:txBody>
                    <a:bodyPr/>
                    <a:lstStyle/>
                    <a:p>
                      <a:r>
                        <a:t>17</a:t>
                      </a:r>
                    </a:p>
                  </a:txBody>
                  <a:tcPr/>
                </a:tc>
              </a:tr>
              <a:tr h="173420">
                <a:tc>
                  <a:txBody>
                    <a:bodyPr/>
                    <a:lstStyle/>
                    <a:p>
                      <a:r>
                        <a:t>4.5.1 The scalar spectral index</a:t>
                      </a:r>
                    </a:p>
                  </a:txBody>
                  <a:tcPr/>
                </a:tc>
                <a:tc>
                  <a:txBody>
                    <a:bodyPr/>
                    <a:lstStyle/>
                    <a:p>
                      <a:r>
                        <a:t>17</a:t>
                      </a:r>
                    </a:p>
                  </a:txBody>
                  <a:tcPr/>
                </a:tc>
              </a:tr>
              <a:tr h="173420">
                <a:tc>
                  <a:txBody>
                    <a:bodyPr/>
                    <a:lstStyle/>
                    <a:p>
                      <a:r>
                        <a:t>4.5.2 ΛCDM + Running Index</a:t>
                      </a:r>
                    </a:p>
                  </a:txBody>
                  <a:tcPr/>
                </a:tc>
                <a:tc>
                  <a:txBody>
                    <a:bodyPr/>
                    <a:lstStyle/>
                    <a:p>
                      <a:r>
                        <a:t>19</a:t>
                      </a:r>
                    </a:p>
                  </a:txBody>
                  <a:tcPr/>
                </a:tc>
              </a:tr>
              <a:tr h="173420">
                <a:tc>
                  <a:txBody>
                    <a:bodyPr/>
                    <a:lstStyle/>
                    <a:p>
                      <a:r>
                        <a:t>4.5.3 ΛCDM + Tensor modes</a:t>
                      </a:r>
                    </a:p>
                  </a:txBody>
                  <a:tcPr/>
                </a:tc>
                <a:tc>
                  <a:txBody>
                    <a:bodyPr/>
                    <a:lstStyle/>
                    <a:p>
                      <a:r>
                        <a:t>20</a:t>
                      </a:r>
                    </a:p>
                  </a:txBody>
                  <a:tcPr/>
                </a:tc>
              </a:tr>
              <a:tr h="173420">
                <a:tc>
                  <a:txBody>
                    <a:bodyPr/>
                    <a:lstStyle/>
                    <a:p>
                      <a:r>
                        <a:t>4.6 Curvature</a:t>
                      </a:r>
                    </a:p>
                  </a:txBody>
                  <a:tcPr/>
                </a:tc>
                <a:tc>
                  <a:txBody>
                    <a:bodyPr/>
                    <a:lstStyle/>
                    <a:p>
                      <a:r>
                        <a:t>21</a:t>
                      </a:r>
                    </a:p>
                  </a:txBody>
                  <a:tcPr/>
                </a:tc>
              </a:tr>
              <a:tr h="173420">
                <a:tc>
                  <a:txBody>
                    <a:bodyPr/>
                    <a:lstStyle/>
                    <a:p>
                      <a:r>
                        <a:t>4.7 ΛCDM + the fine structure constant α</a:t>
                      </a:r>
                    </a:p>
                  </a:txBody>
                  <a:tcPr/>
                </a:tc>
                <a:tc>
                  <a:txBody>
                    <a:bodyPr/>
                    <a:lstStyle/>
                    <a:p>
                      <a:r>
                        <a:t>22</a:t>
                      </a:r>
                    </a:p>
                  </a:txBody>
                  <a:tcPr/>
                </a:tc>
              </a:tr>
              <a:tr h="173420">
                <a:tc>
                  <a:txBody>
                    <a:bodyPr/>
                    <a:lstStyle/>
                    <a:p>
                      <a:r>
                        <a:t>4.8 Lensing</a:t>
                      </a:r>
                    </a:p>
                  </a:txBody>
                  <a:tcPr/>
                </a:tc>
                <a:tc>
                  <a:txBody>
                    <a:bodyPr/>
                    <a:lstStyle/>
                    <a:p>
                      <a:r>
                        <a:t>22</a:t>
                      </a:r>
                    </a:p>
                  </a:txBody>
                  <a:tcPr/>
                </a:tc>
              </a:tr>
              <a:tr h="173420">
                <a:tc>
                  <a:txBody>
                    <a:bodyPr/>
                    <a:lstStyle/>
                    <a:p>
                      <a:r>
                        <a:t>4.9 Primordial helium</a:t>
                      </a:r>
                    </a:p>
                  </a:txBody>
                  <a:tcPr/>
                </a:tc>
                <a:tc>
                  <a:txBody>
                    <a:bodyPr/>
                    <a:lstStyle/>
                    <a:p>
                      <a:r>
                        <a:t>23</a:t>
                      </a:r>
                    </a:p>
                  </a:txBody>
                  <a:tcPr/>
                </a:tc>
              </a:tr>
              <a:tr h="173420">
                <a:tc>
                  <a:txBody>
                    <a:bodyPr/>
                    <a:lstStyle/>
                    <a:p>
                      <a:r>
                        <a:t>4.10 Cosmic strings</a:t>
                      </a:r>
                    </a:p>
                  </a:txBody>
                  <a:tcPr/>
                </a:tc>
                <a:tc>
                  <a:txBody>
                    <a:bodyPr/>
                    <a:lstStyle/>
                    <a:p>
                      <a:r>
                        <a:t>25</a:t>
                      </a:r>
                    </a:p>
                  </a:txBody>
                  <a:tcPr/>
                </a:tc>
              </a:tr>
              <a:tr h="173420">
                <a:tc>
                  <a:txBody>
                    <a:bodyPr/>
                    <a:lstStyle/>
                    <a:p>
                      <a:r>
                        <a:t>5 Secondary parameters</a:t>
                      </a:r>
                    </a:p>
                  </a:txBody>
                  <a:tcPr/>
                </a:tc>
                <a:tc>
                  <a:txBody>
                    <a:bodyPr/>
                    <a:lstStyle/>
                    <a:p>
                      <a:r>
                        <a:t>25</a:t>
                      </a:r>
                    </a:p>
                  </a:txBody>
                  <a:tcPr/>
                </a:tc>
              </a:tr>
              <a:tr h="173420">
                <a:tc>
                  <a:txBody>
                    <a:bodyPr/>
                    <a:lstStyle/>
                    <a:p>
                      <a:r>
                        <a:t>5.1 Point source power</a:t>
                      </a:r>
                    </a:p>
                  </a:txBody>
                  <a:tcPr/>
                </a:tc>
                <a:tc>
                  <a:txBody>
                    <a:bodyPr/>
                    <a:lstStyle/>
                    <a:p>
                      <a:r>
                        <a:t>26</a:t>
                      </a:r>
                    </a:p>
                  </a:txBody>
                  <a:tcPr/>
                </a:tc>
              </a:tr>
              <a:tr h="173420">
                <a:tc>
                  <a:txBody>
                    <a:bodyPr/>
                    <a:lstStyle/>
                    <a:p>
                      <a:r>
                        <a:t>5.2 Thermal SZ</a:t>
                      </a:r>
                    </a:p>
                  </a:txBody>
                  <a:tcPr/>
                </a:tc>
                <a:tc>
                  <a:txBody>
                    <a:bodyPr/>
                    <a:lstStyle/>
                    <a:p>
                      <a:r>
                        <a:t>26</a:t>
                      </a:r>
                    </a:p>
                  </a:txBody>
                  <a:tcPr/>
                </a:tc>
              </a:tr>
              <a:tr h="173420">
                <a:tc>
                  <a:txBody>
                    <a:bodyPr/>
                    <a:lstStyle/>
                    <a:p>
                      <a:r>
                        <a:t>5.3 tSZ-CIB correlations</a:t>
                      </a:r>
                    </a:p>
                  </a:txBody>
                  <a:tcPr/>
                </a:tc>
                <a:tc>
                  <a:txBody>
                    <a:bodyPr/>
                    <a:lstStyle/>
                    <a:p>
                      <a:r>
                        <a:t>27</a:t>
                      </a:r>
                    </a:p>
                  </a:txBody>
                  <a:tcPr/>
                </a:tc>
              </a:tr>
              <a:tr h="173420">
                <a:tc>
                  <a:txBody>
                    <a:bodyPr/>
                    <a:lstStyle/>
                    <a:p>
                      <a:r>
                        <a:t>5.4 Kinematic SZ</a:t>
                      </a:r>
                    </a:p>
                  </a:txBody>
                  <a:tcPr/>
                </a:tc>
                <a:tc>
                  <a:txBody>
                    <a:bodyPr/>
                    <a:lstStyle/>
                    <a:p>
                      <a:r>
                        <a:t>27</a:t>
                      </a:r>
                    </a:p>
                  </a:txBody>
                  <a:tcPr/>
                </a:tc>
              </a:tr>
              <a:tr h="173420">
                <a:tc>
                  <a:txBody>
                    <a:bodyPr/>
                    <a:lstStyle/>
                    <a:p>
                      <a:r>
                        <a:t>6 Conclusions</a:t>
                      </a:r>
                    </a:p>
                  </a:txBody>
                  <a:tcPr/>
                </a:tc>
                <a:tc>
                  <a:txBody>
                    <a:bodyPr/>
                    <a:lstStyle/>
                    <a:p>
                      <a:r>
                        <a:t>28</a:t>
                      </a:r>
                    </a:p>
                  </a:txBody>
                  <a:tcPr/>
                </a:tc>
              </a:tr>
              <a:tr h="173420">
                <a:tc>
                  <a:txBody>
                    <a:bodyPr/>
                    <a:lstStyle/>
                    <a:p>
                      <a:r>
                        <a:t>A ACT data consistency</a:t>
                      </a:r>
                    </a:p>
                  </a:txBody>
                  <a:tcPr/>
                </a:tc>
                <a:tc>
                  <a:txBody>
                    <a:bodyPr/>
                    <a:lstStyle/>
                    <a:p>
                      <a:r>
                        <a:t>30</a:t>
                      </a:r>
                    </a:p>
                  </a:txBody>
                  <a:tcPr/>
                </a:tc>
              </a:tr>
              <a:tr h="173420">
                <a:tc>
                  <a:txBody>
                    <a:bodyPr/>
                    <a:lstStyle/>
                    <a:p>
                      <a:r>
                        <a:t>B Galactic foreground treatment</a:t>
                      </a:r>
                    </a:p>
                  </a:txBody>
                  <a:tcPr/>
                </a:tc>
                <a:tc>
                  <a:txBody>
                    <a:bodyPr/>
                    <a:lstStyle/>
                    <a:p>
                      <a:r>
                        <a:t>33</a:t>
                      </a:r>
                    </a:p>
                  </a:txBody>
                  <a:tcPr/>
                </a:tc>
              </a:tr>
              <a:tr h="173420">
                <a:tc>
                  <a:txBody>
                    <a:bodyPr/>
                    <a:lstStyle/>
                    <a:p>
                      <a:r>
                        <a:t>C Calibration and beam uncertainty</a:t>
                      </a:r>
                    </a:p>
                  </a:txBody>
                  <a:tcPr/>
                </a:tc>
                <a:tc>
                  <a:txBody>
                    <a:bodyPr/>
                    <a:lstStyle/>
                    <a:p>
                      <a:r>
                        <a:t>33</a:t>
                      </a:r>
                    </a:p>
                  </a:txBody>
                  <a:tcPr/>
                </a:tc>
              </a:tr>
              <a:tr h="173440">
                <a:tc>
                  <a:txBody>
                    <a:bodyPr/>
                    <a:lstStyle/>
                    <a:p>
                      <a:r>
                        <a:t>D Marginalized CMB likelihood</a:t>
                      </a:r>
                    </a:p>
                  </a:txBody>
                  <a:tcPr/>
                </a:tc>
                <a:tc>
                  <a:txBody>
                    <a:bodyPr/>
                    <a:lstStyle/>
                    <a:p>
                      <a:r>
                        <a:t>34</a:t>
                      </a:r>
                    </a:p>
                  </a:txBody>
                  <a:tcPr/>
                </a:tc>
              </a:tr>
            </a:tbl>
          </a:graphicData>
        </a:graphic>
      </p:graphicFrame>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45</a:t>
            </a:r>
          </a:p>
        </p:txBody>
      </p:sp>
      <p:sp>
        <p:nvSpPr>
          <p:cNvPr id="3" name="Content Placeholder 2"/>
          <p:cNvSpPr>
            <a:spLocks noGrp="1"/>
          </p:cNvSpPr>
          <p:nvPr>
            <p:ph idx="1"/>
          </p:nvPr>
        </p:nvSpPr>
        <p:spPr/>
        <p:txBody>
          <a:bodyPr/>
          <a:lstStyle/>
          <a:p>
            <a:r>
              <a:t>even-Year Wilkinson Microwave Anisotropy Probe (WMAP) Observations: Power Spectra and WMAP-Derived Parameters .</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45</a:t>
            </a:r>
          </a:p>
        </p:txBody>
      </p:sp>
      <p:sp>
        <p:nvSpPr>
          <p:cNvPr id="3" name="Content Placeholder 2"/>
          <p:cNvSpPr>
            <a:spLocks noGrp="1"/>
          </p:cNvSpPr>
          <p:nvPr>
            <p:ph idx="1"/>
          </p:nvPr>
        </p:nvSpPr>
        <p:spPr/>
        <p:txBody>
          <a:bodyPr/>
          <a:lstStyle/>
          <a:p>
            <a:r>
              <a:t>bserved growth of massive galaxy clusters - I . Statistical methods and cosmological constraints, Mon. Not. Roy. Astron. Soc. 406 (2010) 1759 .</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45</a:t>
            </a:r>
          </a:p>
        </p:txBody>
      </p:sp>
      <p:sp>
        <p:nvSpPr>
          <p:cNvPr id="3" name="Content Placeholder 2"/>
          <p:cNvSpPr>
            <a:spLocks noGrp="1"/>
          </p:cNvSpPr>
          <p:nvPr>
            <p:ph idx="1"/>
          </p:nvPr>
        </p:nvSpPr>
        <p:spPr/>
        <p:txBody>
          <a:bodyPr/>
          <a:lstStyle/>
          <a:p>
            <a:r>
              <a:t>[127] E. Menegoni et al., The Fine Structure Constant and the CMB Damping Scale, Phys. Rev. D 85 (2012) 107301 [arXiv:1202.1476] [INSPIRE]. [1</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46</a:t>
            </a:r>
          </a:p>
        </p:txBody>
      </p:sp>
      <p:sp>
        <p:nvSpPr>
          <p:cNvPr id="3" name="Content Placeholder 2"/>
          <p:cNvSpPr>
            <a:spLocks noGrp="1"/>
          </p:cNvSpPr>
          <p:nvPr>
            <p:ph idx="1"/>
          </p:nvPr>
        </p:nvSpPr>
        <p:spPr/>
        <p:txBody>
          <a:bodyPr/>
          <a:lstStyle/>
          <a:p>
            <a:r>
              <a:t>[133] V.F. Mukhanov, H. Feldman and R.H. Brandenberger, Theory of cosmological perturbations . Part 2. Quantum theory of perturbations, Part 3. Extensions .</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46</a:t>
            </a:r>
          </a:p>
        </p:txBody>
      </p:sp>
      <p:sp>
        <p:nvSpPr>
          <p:cNvPr id="3" name="Content Placeholder 2"/>
          <p:cNvSpPr>
            <a:spLocks noGrp="1"/>
          </p:cNvSpPr>
          <p:nvPr>
            <p:ph idx="1"/>
          </p:nvPr>
        </p:nvSpPr>
        <p:spPr/>
        <p:txBody>
          <a:bodyPr/>
          <a:lstStyle/>
          <a:p>
            <a:r>
              <a:t>phys. Lett. B 578 (2004) 235 [astro-ph/0307227] [INSPIRE] [139] T.J. Pearson et al., the anisotropy of the microwave background to l = 3</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46</a:t>
            </a:r>
          </a:p>
        </p:txBody>
      </p:sp>
      <p:sp>
        <p:nvSpPr>
          <p:cNvPr id="3" name="Content Placeholder 2"/>
          <p:cNvSpPr>
            <a:spLocks noGrp="1"/>
          </p:cNvSpPr>
          <p:nvPr>
            <p:ph idx="1"/>
          </p:nvPr>
        </p:nvSpPr>
        <p:spPr/>
        <p:txBody>
          <a:bodyPr/>
          <a:lstStyle/>
          <a:p>
            <a:r>
              <a:t>QUaD collaboration, C. Pryke et al., first season QUIET Observations: Measurements of the CMB Polarization Power Spectra at 95 GHz, Astrophys. J. 760 (2012) 145 [arXiv</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46</a:t>
            </a:r>
          </a:p>
        </p:txBody>
      </p:sp>
      <p:sp>
        <p:nvSpPr>
          <p:cNvPr id="3" name="Content Placeholder 2"/>
          <p:cNvSpPr>
            <a:spLocks noGrp="1"/>
          </p:cNvSpPr>
          <p:nvPr>
            <p:ph idx="1"/>
          </p:nvPr>
        </p:nvSpPr>
        <p:spPr/>
        <p:txBody>
          <a:bodyPr/>
          <a:lstStyle/>
          <a:p>
            <a:r>
              <a:t>the clustering of galaxies in the SDSS-III baryon oscillation spectroscopic survey: measurements of the growth of structure and expansion rate at z = 0.57 from anisotropic clustering .</a:t>
            </a: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47</a:t>
            </a:r>
          </a:p>
        </p:txBody>
      </p:sp>
      <p:sp>
        <p:nvSpPr>
          <p:cNvPr id="3" name="Content Placeholder 2"/>
          <p:cNvSpPr>
            <a:spLocks noGrp="1"/>
          </p:cNvSpPr>
          <p:nvPr>
            <p:ph idx="1"/>
          </p:nvPr>
        </p:nvSpPr>
        <p:spPr/>
        <p:txBody>
          <a:bodyPr/>
          <a:lstStyle/>
          <a:p>
            <a:r>
              <a:t>Rozo et al., Cosmological Constraints from the SDSS maxBCG Cluster Catalog, Astrophys. J. 708 (2010) 645 [arXiv:0902.3702] [INSPIRE]. [156] T. Schrabback</a:t>
            </a: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47</a:t>
            </a:r>
          </a:p>
        </p:txBody>
      </p:sp>
      <p:sp>
        <p:nvSpPr>
          <p:cNvPr id="3" name="Content Placeholder 2"/>
          <p:cNvSpPr>
            <a:spLocks noGrp="1"/>
          </p:cNvSpPr>
          <p:nvPr>
            <p:ph idx="1"/>
          </p:nvPr>
        </p:nvSpPr>
        <p:spPr/>
        <p:txBody>
          <a:bodyPr/>
          <a:lstStyle/>
          <a:p>
            <a:r>
              <a:t>J. 725 (2010) 1452 [arXiv:1006.1945] [INSPIRE]. [162] L.D. Shaw, D.H. Rudd and D. Nagai, Deconstructing the kinetic SZ Power Spectrum .</a:t>
            </a: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47</a:t>
            </a:r>
          </a:p>
        </p:txBody>
      </p:sp>
      <p:sp>
        <p:nvSpPr>
          <p:cNvPr id="3" name="Content Placeholder 2"/>
          <p:cNvSpPr>
            <a:spLocks noGrp="1"/>
          </p:cNvSpPr>
          <p:nvPr>
            <p:ph idx="1"/>
          </p:nvPr>
        </p:nvSpPr>
        <p:spPr/>
        <p:txBody>
          <a:bodyPr/>
          <a:lstStyle/>
          <a:p>
            <a:r>
              <a:t>WMAP collaboration, D. Spergel et al., first year Wilkinson Microwave Anisotropy Probe (WMAP) observations: implications for cosmology, Astrophys. J. Suppl. 170 (2007) 377 [astro-</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6</a:t>
            </a:r>
          </a:p>
        </p:txBody>
      </p:sp>
      <p:sp>
        <p:nvSpPr>
          <p:cNvPr id="3" name="Content Placeholder 2"/>
          <p:cNvSpPr>
            <a:spLocks noGrp="1"/>
          </p:cNvSpPr>
          <p:nvPr>
            <p:ph idx="1"/>
          </p:nvPr>
        </p:nvSpPr>
        <p:spPr/>
        <p:txBody>
          <a:bodyPr/>
          <a:lstStyle/>
          <a:p>
            <a:r>
              <a:t>ollaboration released a new set of papers [95, 173] and the WMAP team released its final 9-year results [17, 90]. the planck satellite released its first cosmological results .</a:t>
            </a:r>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48</a:t>
            </a:r>
          </a:p>
        </p:txBody>
      </p:sp>
      <p:sp>
        <p:nvSpPr>
          <p:cNvPr id="3" name="Content Placeholder 2"/>
          <p:cNvSpPr>
            <a:spLocks noGrp="1"/>
          </p:cNvSpPr>
          <p:nvPr>
            <p:ph idx="1"/>
          </p:nvPr>
        </p:nvSpPr>
        <p:spPr/>
        <p:txBody>
          <a:bodyPr/>
          <a:lstStyle/>
          <a:p>
            <a:r>
              <a:t>[175] S. Suyu et al., Dissecting the Gravitational Lens B1608+656 . E.R. Switzer and C.M. Hirata, Primordial helium recombination .</a:t>
            </a: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48</a:t>
            </a:r>
          </a:p>
        </p:txBody>
      </p:sp>
      <p:sp>
        <p:nvSpPr>
          <p:cNvPr id="3" name="Content Placeholder 2"/>
          <p:cNvSpPr>
            <a:spLocks noGrp="1"/>
          </p:cNvSpPr>
          <p:nvPr>
            <p:ph idx="1"/>
          </p:nvPr>
        </p:nvSpPr>
        <p:spPr/>
        <p:txBody>
          <a:bodyPr/>
          <a:lstStyle/>
          <a:p>
            <a:r>
              <a:t>k Working Group, SLD Electroweak Group and SLD Heavy Flavour Group collaborations . J.L. Tinker et al., Cosmological Constraints from Galaxy Clustering .</a:t>
            </a: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48</a:t>
            </a:r>
          </a:p>
        </p:txBody>
      </p:sp>
      <p:sp>
        <p:nvSpPr>
          <p:cNvPr id="3" name="Content Placeholder 2"/>
          <p:cNvSpPr>
            <a:spLocks noGrp="1"/>
          </p:cNvSpPr>
          <p:nvPr>
            <p:ph idx="1"/>
          </p:nvPr>
        </p:nvSpPr>
        <p:spPr/>
        <p:txBody>
          <a:bodyPr/>
          <a:lstStyle/>
          <a:p>
            <a:r>
              <a:t>cosmic string parameter constraints and model analysis using small scale Cosmic Microwave Background data, . JCAP 12 (2011) 021 .</a:t>
            </a: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49</a:t>
            </a:r>
          </a:p>
        </p:txBody>
      </p:sp>
      <p:sp>
        <p:nvSpPr>
          <p:cNvPr id="3" name="Content Placeholder 2"/>
          <p:cNvSpPr>
            <a:spLocks noGrp="1"/>
          </p:cNvSpPr>
          <p:nvPr>
            <p:ph idx="1"/>
          </p:nvPr>
        </p:nvSpPr>
        <p:spPr/>
        <p:txBody>
          <a:bodyPr/>
          <a:lstStyle/>
          <a:p>
            <a:r>
              <a:t>y. Wang, D.N. Spergel and M.A. Strauss, Cosmology in next millennium: Combining MAP and SDSS data to constrain inflationary models, Astrophys. J. 510 (1999) 20 [astro-</a:t>
            </a: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49</a:t>
            </a:r>
          </a:p>
        </p:txBody>
      </p:sp>
      <p:sp>
        <p:nvSpPr>
          <p:cNvPr id="3" name="Content Placeholder 2"/>
          <p:cNvSpPr>
            <a:spLocks noGrp="1"/>
          </p:cNvSpPr>
          <p:nvPr>
            <p:ph idx="1"/>
          </p:nvPr>
        </p:nvSpPr>
        <p:spPr/>
        <p:txBody>
          <a:bodyPr/>
          <a:lstStyle/>
          <a:p>
            <a:r>
              <a:t>in a Hot-Model Universe, Astrophys. Space Sci. 4 (1969) 301 [INSPIRE] 45 .</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6</a:t>
            </a:r>
          </a:p>
        </p:txBody>
      </p:sp>
      <p:sp>
        <p:nvSpPr>
          <p:cNvPr id="3" name="Content Placeholder 2"/>
          <p:cNvSpPr>
            <a:spLocks noGrp="1"/>
          </p:cNvSpPr>
          <p:nvPr>
            <p:ph idx="1"/>
          </p:nvPr>
        </p:nvSpPr>
        <p:spPr/>
        <p:txBody>
          <a:bodyPr/>
          <a:lstStyle/>
          <a:p>
            <a:r>
              <a:t>ile the kinematic SZ (kSZ) effect measures the corresponding temperature shift due to the bulk peculiar motion of the clusters . these effects produce a diffuse signal at small scales from unresolved clusters via the SZ effect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6</a:t>
            </a:r>
          </a:p>
        </p:txBody>
      </p:sp>
      <p:sp>
        <p:nvSpPr>
          <p:cNvPr id="3" name="Content Placeholder 2"/>
          <p:cNvSpPr>
            <a:spLocks noGrp="1"/>
          </p:cNvSpPr>
          <p:nvPr>
            <p:ph idx="1"/>
          </p:nvPr>
        </p:nvSpPr>
        <p:spPr/>
        <p:txBody>
          <a:bodyPr/>
          <a:lstStyle/>
          <a:p>
            <a:r>
              <a:t>this paper contains the parameter estimation of both primary (cosmological) and secondary (foreground) parameters . we outline the data used in this analysis in section 2 and describe the methodology and likelihood in section 3 .</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7</a:t>
            </a:r>
          </a:p>
        </p:txBody>
      </p:sp>
      <p:sp>
        <p:nvSpPr>
          <p:cNvPr id="3" name="Content Placeholder 2"/>
          <p:cNvSpPr>
            <a:spLocks noGrp="1"/>
          </p:cNvSpPr>
          <p:nvPr>
            <p:ph idx="1"/>
          </p:nvPr>
        </p:nvSpPr>
        <p:spPr/>
        <p:txBody>
          <a:bodyPr/>
          <a:lstStyle/>
          <a:p>
            <a:r>
              <a:t>the data and map-making procedure are described in [56] . we have con- structed two likelihoods . the multi-frequency likelihood parameterizes the foreground emission using additional parameters which we list in section 3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7</a:t>
            </a:r>
          </a:p>
        </p:txBody>
      </p:sp>
      <p:sp>
        <p:nvSpPr>
          <p:cNvPr id="3" name="Content Placeholder 2"/>
          <p:cNvSpPr>
            <a:spLocks noGrp="1"/>
          </p:cNvSpPr>
          <p:nvPr>
            <p:ph idx="1"/>
          </p:nvPr>
        </p:nvSpPr>
        <p:spPr/>
        <p:txBody>
          <a:bodyPr/>
          <a:lstStyle/>
          <a:p>
            <a:r>
              <a:t>only data from the ACT equatorial patches are used to measure the deflection power . the covariance between the lensing power spectrum and the tem- perature power spectrum is small .</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7</a:t>
            </a:r>
          </a:p>
        </p:txBody>
      </p:sp>
      <p:sp>
        <p:nvSpPr>
          <p:cNvPr id="3" name="Content Placeholder 2"/>
          <p:cNvSpPr>
            <a:spLocks noGrp="1"/>
          </p:cNvSpPr>
          <p:nvPr>
            <p:ph idx="1"/>
          </p:nvPr>
        </p:nvSpPr>
        <p:spPr/>
        <p:txBody>
          <a:bodyPr/>
          <a:lstStyle/>
          <a:p>
            <a:r>
              <a:t>the beam error includes contributions from the uncertainty in the pointing variation of the telescope . at l = 700, the pivot point for the beam and calibration uncertainties, the effective calibration error is 2% for the 148 GHz maps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 Image: 1</a:t>
            </a:r>
          </a:p>
        </p:txBody>
      </p:sp>
      <p:sp>
        <p:nvSpPr>
          <p:cNvPr id="3" name="Content Placeholder 2"/>
          <p:cNvSpPr>
            <a:spLocks noGrp="1"/>
          </p:cNvSpPr>
          <p:nvPr>
            <p:ph idx="1"/>
          </p:nvPr>
        </p:nvSpPr>
        <p:spPr/>
        <p:txBody>
          <a:bodyPr/>
          <a:lstStyle/>
          <a:p/>
        </p:txBody>
      </p:sp>
      <p:pic>
        <p:nvPicPr>
          <p:cNvPr id="4" name="Picture 3" descr="page_0-image_1.png"/>
          <p:cNvPicPr>
            <a:picLocks noChangeAspect="1"/>
          </p:cNvPicPr>
          <p:nvPr/>
        </p:nvPicPr>
        <p:blipFill>
          <a:blip r:embed="rId2"/>
          <a:stretch>
            <a:fillRect/>
          </a:stretch>
        </p:blipFill>
        <p:spPr>
          <a:xfrm>
            <a:off x="1371600" y="1165860"/>
            <a:ext cx="6400800" cy="4015409"/>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7</a:t>
            </a:r>
          </a:p>
        </p:txBody>
      </p:sp>
      <p:sp>
        <p:nvSpPr>
          <p:cNvPr id="3" name="Content Placeholder 2"/>
          <p:cNvSpPr>
            <a:spLocks noGrp="1"/>
          </p:cNvSpPr>
          <p:nvPr>
            <p:ph idx="1"/>
          </p:nvPr>
        </p:nvSpPr>
        <p:spPr/>
        <p:txBody>
          <a:bodyPr/>
          <a:lstStyle/>
          <a:p>
            <a:r>
              <a:t>ectra ob-tained from the WMAP-ACT cross-correlation calibration procedure described above allows for a small error in the overall calibration of the spectrum . this extra calibration allows the overall spectra to adjust themselves at – 3 – JCAP</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8</a:t>
            </a:r>
          </a:p>
        </p:txBody>
      </p:sp>
      <p:sp>
        <p:nvSpPr>
          <p:cNvPr id="3" name="Content Placeholder 2"/>
          <p:cNvSpPr>
            <a:spLocks noGrp="1"/>
          </p:cNvSpPr>
          <p:nvPr>
            <p:ph idx="1"/>
          </p:nvPr>
        </p:nvSpPr>
        <p:spPr/>
        <p:txBody>
          <a:bodyPr/>
          <a:lstStyle/>
          <a:p>
            <a:r>
              <a:t>the ACT and WMAP7 data are shown in figure 1 . the best-fit model for the various frequency components is shown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8</a:t>
            </a:r>
          </a:p>
        </p:txBody>
      </p:sp>
      <p:sp>
        <p:nvSpPr>
          <p:cNvPr id="3" name="Content Placeholder 2"/>
          <p:cNvSpPr>
            <a:spLocks noGrp="1"/>
          </p:cNvSpPr>
          <p:nvPr>
            <p:ph idx="1"/>
          </p:nvPr>
        </p:nvSpPr>
        <p:spPr/>
        <p:txBody>
          <a:bodyPr/>
          <a:lstStyle/>
          <a:p>
            <a:r>
              <a:t>the value of  is then a derived parameter . we assume the primordial perturbations to be scalar, adiabatic, and Gaussian . the universe transitioned from a neutral to an ionized state .</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8</a:t>
            </a:r>
          </a:p>
        </p:txBody>
      </p:sp>
      <p:sp>
        <p:nvSpPr>
          <p:cNvPr id="3" name="Content Placeholder 2"/>
          <p:cNvSpPr>
            <a:spLocks noGrp="1"/>
          </p:cNvSpPr>
          <p:nvPr>
            <p:ph idx="1"/>
          </p:nvPr>
        </p:nvSpPr>
        <p:spPr/>
        <p:txBody>
          <a:bodyPr/>
          <a:lstStyle/>
          <a:p>
            <a:r>
              <a:t>CDM model of secondary emission assumed to be Neff = 3.046, with the abundance of primordial helium fixed at Yp = 0.24 . ACT likelihood considers independent southern and equatorial spectra .</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9</a:t>
            </a:r>
          </a:p>
        </p:txBody>
      </p:sp>
      <p:sp>
        <p:nvSpPr>
          <p:cNvPr id="3" name="Content Placeholder 2"/>
          <p:cNvSpPr>
            <a:spLocks noGrp="1"/>
          </p:cNvSpPr>
          <p:nvPr>
            <p:ph idx="1"/>
          </p:nvPr>
        </p:nvSpPr>
        <p:spPr/>
        <p:txBody>
          <a:bodyPr/>
          <a:lstStyle/>
          <a:p>
            <a:r>
              <a:t>the solid line indicates the best-fit cosmological model including foreground emission . for the 148 GHz data we use modes 500  l  10000 .</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9</a:t>
            </a:r>
          </a:p>
        </p:txBody>
      </p:sp>
      <p:sp>
        <p:nvSpPr>
          <p:cNvPr id="3" name="Content Placeholder 2"/>
          <p:cNvSpPr>
            <a:spLocks noGrp="1"/>
          </p:cNvSpPr>
          <p:nvPr>
            <p:ph idx="1"/>
          </p:nvPr>
        </p:nvSpPr>
        <p:spPr/>
        <p:txBody>
          <a:bodyPr/>
          <a:lstStyle/>
          <a:p>
            <a:r>
              <a:t>akSZa Kinematic SZ power amplitude. apa Poisson Cosmic Infrared Background (CIB) power and ags, age model the residual Galactic dust anisotropy .</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10</a:t>
            </a:r>
          </a:p>
        </p:txBody>
      </p:sp>
      <p:sp>
        <p:nvSpPr>
          <p:cNvPr id="3" name="Content Placeholder 2"/>
          <p:cNvSpPr>
            <a:spLocks noGrp="1"/>
          </p:cNvSpPr>
          <p:nvPr>
            <p:ph idx="1"/>
          </p:nvPr>
        </p:nvSpPr>
        <p:spPr/>
        <p:txBody>
          <a:bodyPr/>
          <a:lstStyle/>
          <a:p>
            <a:r>
              <a:t>l the parameter amplitudes are dimensionless, and are defined for a template spectrum normalized to 1 K2 at l0 = 3000 . the frequency dependence of the correlated and Poisson CIB power is given in flux density units by the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10</a:t>
            </a:r>
          </a:p>
        </p:txBody>
      </p:sp>
      <p:sp>
        <p:nvSpPr>
          <p:cNvPr id="3" name="Content Placeholder 2"/>
          <p:cNvSpPr>
            <a:spLocks noGrp="1"/>
          </p:cNvSpPr>
          <p:nvPr>
            <p:ph idx="1"/>
          </p:nvPr>
        </p:nvSpPr>
        <p:spPr/>
        <p:txBody>
          <a:bodyPr/>
          <a:lstStyle/>
          <a:p>
            <a:r>
              <a:t>the spatially variable Galactic emission has been masked, leaving only a small residual component . the likelihood marginalization described in [54] was found to be the most general and parsimonious treatment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10</a:t>
            </a:r>
          </a:p>
        </p:txBody>
      </p:sp>
      <p:sp>
        <p:nvSpPr>
          <p:cNvPr id="3" name="Content Placeholder 2"/>
          <p:cNvSpPr>
            <a:spLocks noGrp="1"/>
          </p:cNvSpPr>
          <p:nvPr>
            <p:ph idx="1"/>
          </p:nvPr>
        </p:nvSpPr>
        <p:spPr/>
        <p:txBody>
          <a:bodyPr/>
          <a:lstStyle/>
          <a:p>
            <a:r>
              <a:t>sources are masked to a flux level of 6.4 mJy in the SPT analysis presented in [151] resulting in a source amplitude at 150 GHz of a′ s = 1.3  0.</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10 Table: 1</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3657600"/>
                <a:gridCol w="3657600"/>
              </a:tblGrid>
              <a:tr h="558800">
                <a:tc>
                  <a:txBody>
                    <a:bodyPr/>
                    <a:lstStyle/>
                    <a:p>
                      <a:r>
                        <a:t>a tSZ a</a:t>
                      </a:r>
                    </a:p>
                  </a:txBody>
                  <a:tcPr/>
                </a:tc>
                <a:tc>
                  <a:txBody>
                    <a:bodyPr/>
                    <a:lstStyle/>
                    <a:p>
                      <a:r>
                        <a:t>Thermal Sunyaev-Zel’dovich (SZ) power amplitude.</a:t>
                      </a:r>
                    </a:p>
                  </a:txBody>
                  <a:tcPr/>
                </a:tc>
              </a:tr>
              <a:tr h="558800">
                <a:tc>
                  <a:txBody>
                    <a:bodyPr/>
                    <a:lstStyle/>
                    <a:p>
                      <a:r>
                        <a:t>a kSZ a</a:t>
                      </a:r>
                    </a:p>
                  </a:txBody>
                  <a:tcPr/>
                </a:tc>
                <a:tc>
                  <a:txBody>
                    <a:bodyPr/>
                    <a:lstStyle/>
                    <a:p>
                      <a:r>
                        <a:t>Kinematic SZ power amplitude.</a:t>
                      </a:r>
                    </a:p>
                  </a:txBody>
                  <a:tcPr/>
                </a:tc>
              </a:tr>
              <a:tr h="558800">
                <a:tc>
                  <a:txBody>
                    <a:bodyPr/>
                    <a:lstStyle/>
                    <a:p>
                      <a:r>
                        <a:t>a ap</a:t>
                      </a:r>
                    </a:p>
                  </a:txBody>
                  <a:tcPr/>
                </a:tc>
                <a:tc>
                  <a:txBody>
                    <a:bodyPr/>
                    <a:lstStyle/>
                    <a:p>
                      <a:r>
                        <a:t>Poisson Cosmic Infrared Background (CIB) power amplitude.</a:t>
                      </a:r>
                    </a:p>
                  </a:txBody>
                  <a:tcPr/>
                </a:tc>
              </a:tr>
              <a:tr h="558800">
                <a:tc>
                  <a:txBody>
                    <a:bodyPr/>
                    <a:lstStyle/>
                    <a:p>
                      <a:r>
                        <a:t>a ac</a:t>
                      </a:r>
                    </a:p>
                  </a:txBody>
                  <a:tcPr/>
                </a:tc>
                <a:tc>
                  <a:txBody>
                    <a:bodyPr/>
                    <a:lstStyle/>
                    <a:p>
                      <a:r>
                        <a:t>Clustered CIB power amplitude.</a:t>
                      </a:r>
                    </a:p>
                  </a:txBody>
                  <a:tcPr/>
                </a:tc>
              </a:tr>
              <a:tr h="558800">
                <a:tc>
                  <a:txBody>
                    <a:bodyPr/>
                    <a:lstStyle/>
                    <a:p>
                      <a:r>
                        <a:t>a gs a</a:t>
                      </a:r>
                    </a:p>
                  </a:txBody>
                  <a:tcPr/>
                </a:tc>
                <a:tc>
                  <a:txBody>
                    <a:bodyPr/>
                    <a:lstStyle/>
                    <a:p>
                      <a:r>
                        <a:t>Residual galactic emission amplitude for the ACT-S spectrum.</a:t>
                      </a:r>
                    </a:p>
                  </a:txBody>
                  <a:tcPr/>
                </a:tc>
              </a:tr>
              <a:tr h="558800">
                <a:tc>
                  <a:txBody>
                    <a:bodyPr/>
                    <a:lstStyle/>
                    <a:p>
                      <a:r>
                        <a:t>a ge a</a:t>
                      </a:r>
                    </a:p>
                  </a:txBody>
                  <a:tcPr/>
                </a:tc>
                <a:tc>
                  <a:txBody>
                    <a:bodyPr/>
                    <a:lstStyle/>
                    <a:p>
                      <a:r>
                        <a:t>Residual galactic emission amplitude for the ACT-E spectrum.</a:t>
                      </a:r>
                    </a:p>
                  </a:txBody>
                  <a:tcPr/>
                </a:tc>
              </a:tr>
              <a:tr h="558800">
                <a:tc>
                  <a:txBody>
                    <a:bodyPr/>
                    <a:lstStyle/>
                    <a:p>
                      <a:r>
                        <a:t>βc</a:t>
                      </a:r>
                    </a:p>
                  </a:txBody>
                  <a:tcPr/>
                </a:tc>
                <a:tc>
                  <a:txBody>
                    <a:bodyPr/>
                    <a:lstStyle/>
                    <a:p>
                      <a:r>
                        <a:t>Emissivity index of the clustered CIB power.</a:t>
                      </a:r>
                    </a:p>
                  </a:txBody>
                  <a:tcPr/>
                </a:tc>
              </a:tr>
              <a:tr h="558800">
                <a:tc>
                  <a:txBody>
                    <a:bodyPr/>
                    <a:lstStyle/>
                    <a:p>
                      <a:r>
                        <a:t>a as</a:t>
                      </a:r>
                    </a:p>
                  </a:txBody>
                  <a:tcPr/>
                </a:tc>
                <a:tc>
                  <a:txBody>
                    <a:bodyPr/>
                    <a:lstStyle/>
                    <a:p>
                      <a:r>
                        <a:t>Radio Poisson power amplitude.</a:t>
                      </a:r>
                    </a:p>
                  </a:txBody>
                  <a:tcPr/>
                </a:tc>
              </a:tr>
              <a:tr h="558800">
                <a:tc>
                  <a:txBody>
                    <a:bodyPr/>
                    <a:lstStyle/>
                    <a:p>
                      <a:r>
                        <a:t>ξa</a:t>
                      </a:r>
                    </a:p>
                  </a:txBody>
                  <a:tcPr/>
                </a:tc>
                <a:tc>
                  <a:txBody>
                    <a:bodyPr/>
                    <a:lstStyle/>
                    <a:p>
                      <a:r>
                        <a:t>tSZ-CIB correlation amplitude.</a:t>
                      </a:r>
                    </a:p>
                  </a:txBody>
                  <a:tcPr/>
                </a:tc>
              </a:tr>
            </a:tbl>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a:t>
            </a:r>
          </a:p>
        </p:txBody>
      </p:sp>
      <p:sp>
        <p:nvSpPr>
          <p:cNvPr id="3" name="Content Placeholder 2"/>
          <p:cNvSpPr>
            <a:spLocks noGrp="1"/>
          </p:cNvSpPr>
          <p:nvPr>
            <p:ph idx="1"/>
          </p:nvPr>
        </p:nvSpPr>
        <p:spPr/>
        <p:txBody>
          <a:bodyPr/>
          <a:lstStyle/>
          <a:p>
            <a:r>
              <a:t>ozek,c Michael R. Nolta,b Viviana Acquaviva,d Graeme E. Addison,e,f Peter A. R. Ade,g Paula Aguirre,h Mandana Amir</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11</a:t>
            </a:r>
          </a:p>
        </p:txBody>
      </p:sp>
      <p:sp>
        <p:nvSpPr>
          <p:cNvPr id="3" name="Content Placeholder 2"/>
          <p:cNvSpPr>
            <a:spLocks noGrp="1"/>
          </p:cNvSpPr>
          <p:nvPr>
            <p:ph idx="1"/>
          </p:nvPr>
        </p:nvSpPr>
        <p:spPr/>
        <p:txBody>
          <a:bodyPr/>
          <a:lstStyle/>
          <a:p>
            <a:r>
              <a:t>nce in unresolved radio source power is 9.2 K2 . we first subtract an amplitude of radio Poisson power from the [101] ‘low-l’ spectrum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11</a:t>
            </a:r>
          </a:p>
        </p:txBody>
      </p:sp>
      <p:sp>
        <p:nvSpPr>
          <p:cNvPr id="3" name="Content Placeholder 2"/>
          <p:cNvSpPr>
            <a:spLocks noGrp="1"/>
          </p:cNvSpPr>
          <p:nvPr>
            <p:ph idx="1"/>
          </p:nvPr>
        </p:nvSpPr>
        <p:spPr/>
        <p:txBody>
          <a:bodyPr/>
          <a:lstStyle/>
          <a:p>
            <a:r>
              <a:t>we combine ACT and SPT to check for consistency between small-scale experiments . ACT data alone without WMAP7 data, while fixing spectral index ns and optical depth .</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12</a:t>
            </a:r>
          </a:p>
        </p:txBody>
      </p:sp>
      <p:sp>
        <p:nvSpPr>
          <p:cNvPr id="3" name="Content Placeholder 2"/>
          <p:cNvSpPr>
            <a:spLocks noGrp="1"/>
          </p:cNvSpPr>
          <p:nvPr>
            <p:ph idx="1"/>
          </p:nvPr>
        </p:nvSpPr>
        <p:spPr/>
        <p:txBody>
          <a:bodyPr/>
          <a:lstStyle/>
          <a:p>
            <a:r>
              <a:t>the constraints are summarized in tables 2, 4 and 5 . the best-fit theoretical spectrum agrees with the spectrum derived from the 1-year ACT data to the 1% level .</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12</a:t>
            </a:r>
          </a:p>
        </p:txBody>
      </p:sp>
      <p:sp>
        <p:nvSpPr>
          <p:cNvPr id="3" name="Content Placeholder 2"/>
          <p:cNvSpPr>
            <a:spLocks noGrp="1"/>
          </p:cNvSpPr>
          <p:nvPr>
            <p:ph idx="1"/>
          </p:nvPr>
        </p:nvSpPr>
        <p:spPr/>
        <p:txBody>
          <a:bodyPr/>
          <a:lstStyle/>
          <a:p>
            <a:r>
              <a:t>ACT extends the angular range mea- sured by WMAP . but the parameters from the joint fit are consistent with those from WMAP alone . the six parameters are robust to the presence of low levels of foreground emission .</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12 Table: 1</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406400"/>
                <a:gridCol w="406400"/>
                <a:gridCol w="406400"/>
                <a:gridCol w="406400"/>
                <a:gridCol w="406400"/>
                <a:gridCol w="406400"/>
                <a:gridCol w="406400"/>
                <a:gridCol w="406400"/>
                <a:gridCol w="406400"/>
                <a:gridCol w="406400"/>
                <a:gridCol w="406400"/>
                <a:gridCol w="406400"/>
                <a:gridCol w="406400"/>
                <a:gridCol w="406400"/>
                <a:gridCol w="406400"/>
                <a:gridCol w="406400"/>
                <a:gridCol w="406400"/>
                <a:gridCol w="406400"/>
              </a:tblGrid>
              <a:tr h="1676400">
                <a:tc>
                  <a:txBody>
                    <a:bodyPr/>
                    <a:lstStyle/>
                    <a:p>
                      <a:r>
                        <a:t>nan</a:t>
                      </a:r>
                    </a:p>
                  </a:txBody>
                  <a:tcPr/>
                </a:tc>
                <a:tc>
                  <a:txBody>
                    <a:bodyPr/>
                    <a:lstStyle/>
                    <a:p>
                      <a:r>
                        <a:t>0.03</a:t>
                      </a:r>
                    </a:p>
                  </a:txBody>
                  <a:tcPr/>
                </a:tc>
                <a:tc>
                  <a:txBody>
                    <a:bodyPr/>
                    <a:lstStyle/>
                    <a:p>
                      <a:r>
                        <a:t>0.09</a:t>
                      </a:r>
                    </a:p>
                  </a:txBody>
                  <a:tcPr/>
                </a:tc>
                <a:tc>
                  <a:txBody>
                    <a:bodyPr/>
                    <a:lstStyle/>
                    <a:p>
                      <a:r>
                        <a:t>0.15</a:t>
                      </a:r>
                    </a:p>
                  </a:txBody>
                  <a:tcPr/>
                </a:tc>
                <a:tc>
                  <a:txBody>
                    <a:bodyPr/>
                    <a:lstStyle/>
                    <a:p>
                      <a:r>
                        <a:t>4.0</a:t>
                      </a:r>
                    </a:p>
                  </a:txBody>
                  <a:tcPr/>
                </a:tc>
                <a:tc>
                  <a:txBody>
                    <a:bodyPr/>
                    <a:lstStyle/>
                    <a:p>
                      <a:r>
                        <a:t>5.0</a:t>
                      </a:r>
                    </a:p>
                  </a:txBody>
                  <a:tcPr/>
                </a:tc>
                <a:tc>
                  <a:txBody>
                    <a:bodyPr/>
                    <a:lstStyle/>
                    <a:p>
                      <a:r>
                        <a:t>6.0</a:t>
                      </a:r>
                    </a:p>
                  </a:txBody>
                  <a:tcPr/>
                </a:tc>
                <a:tc>
                  <a:txBody>
                    <a:bodyPr/>
                    <a:lstStyle/>
                    <a:p>
                      <a:r>
                        <a:t>7.0</a:t>
                      </a:r>
                    </a:p>
                  </a:txBody>
                  <a:tcPr/>
                </a:tc>
                <a:tc>
                  <a:txBody>
                    <a:bodyPr/>
                    <a:lstStyle/>
                    <a:p>
                      <a:r>
                        <a:t>8.0</a:t>
                      </a:r>
                    </a:p>
                  </a:txBody>
                  <a:tcPr/>
                </a:tc>
                <a:tc>
                  <a:txBody>
                    <a:bodyPr/>
                    <a:lstStyle/>
                    <a:p>
                      <a:r>
                        <a:t>9 10</a:t>
                      </a:r>
                    </a:p>
                  </a:txBody>
                  <a:tcPr/>
                </a:tc>
                <a:tc>
                  <a:txBody>
                    <a:bodyPr/>
                    <a:lstStyle/>
                    <a:p>
                      <a:r>
                        <a:t>nan</a:t>
                      </a:r>
                    </a:p>
                  </a:txBody>
                  <a:tcPr/>
                </a:tc>
                <a:tc>
                  <a:txBody>
                    <a:bodyPr/>
                    <a:lstStyle/>
                    <a:p>
                      <a:r>
                        <a:t>2.0</a:t>
                      </a:r>
                    </a:p>
                  </a:txBody>
                  <a:tcPr/>
                </a:tc>
                <a:tc>
                  <a:txBody>
                    <a:bodyPr/>
                    <a:lstStyle/>
                    <a:p>
                      <a:r>
                        <a:t>3.0</a:t>
                      </a:r>
                    </a:p>
                  </a:txBody>
                  <a:tcPr/>
                </a:tc>
                <a:tc>
                  <a:txBody>
                    <a:bodyPr/>
                    <a:lstStyle/>
                    <a:p>
                      <a:r>
                        <a:t>4</a:t>
                      </a:r>
                    </a:p>
                  </a:txBody>
                  <a:tcPr/>
                </a:tc>
                <a:tc>
                  <a:txBody>
                    <a:bodyPr/>
                    <a:lstStyle/>
                    <a:p>
                      <a:r>
                        <a:t>1.0</a:t>
                      </a:r>
                    </a:p>
                  </a:txBody>
                  <a:tcPr/>
                </a:tc>
                <a:tc>
                  <a:txBody>
                    <a:bodyPr/>
                    <a:lstStyle/>
                    <a:p>
                      <a:r>
                        <a:t>3 5</a:t>
                      </a:r>
                    </a:p>
                  </a:txBody>
                  <a:tcPr/>
                </a:tc>
                <a:tc>
                  <a:txBody>
                    <a:bodyPr/>
                    <a:lstStyle/>
                    <a:p>
                      <a:r>
                        <a:t>7.0</a:t>
                      </a:r>
                    </a:p>
                  </a:txBody>
                  <a:tcPr/>
                </a:tc>
                <a:tc>
                  <a:txBody>
                    <a:bodyPr/>
                    <a:lstStyle/>
                    <a:p>
                      <a:r>
                        <a:t>9.0</a:t>
                      </a:r>
                    </a:p>
                  </a:txBody>
                  <a:tcPr/>
                </a:tc>
              </a:tr>
              <a:tr h="1676400">
                <a:tc>
                  <a:txBody>
                    <a:bodyPr/>
                    <a:lstStyle/>
                    <a:p>
                      <a:r>
                        <a:t>1.0</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r>
              <a:tr h="1676400">
                <a:tc>
                  <a:txBody>
                    <a:bodyPr/>
                    <a:lstStyle/>
                    <a:p>
                      <a:r>
                        <a:t>0.8</a:t>
                      </a:r>
                    </a:p>
                  </a:txBody>
                  <a:tcPr/>
                </a:tc>
                <a:tc>
                  <a:txBody>
                    <a:bodyPr/>
                    <a:lstStyle/>
                    <a:p>
                      <a:r>
                        <a:t>βc</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c>
                  <a:txBody>
                    <a:bodyPr/>
                    <a:lstStyle/>
                    <a:p>
                      <a:r>
                        <a:t>ags</a:t>
                      </a:r>
                    </a:p>
                  </a:txBody>
                  <a:tcPr/>
                </a:tc>
                <a:tc>
                  <a:txBody>
                    <a:bodyPr/>
                    <a:lstStyle/>
                    <a:p>
                      <a:r>
                        <a:t>nan</a:t>
                      </a:r>
                    </a:p>
                  </a:txBody>
                  <a:tcPr/>
                </a:tc>
                <a:tc>
                  <a:txBody>
                    <a:bodyPr/>
                    <a:lstStyle/>
                    <a:p>
                      <a:r>
                        <a:t>nan</a:t>
                      </a:r>
                    </a:p>
                  </a:txBody>
                  <a:tcPr/>
                </a:tc>
                <a:tc>
                  <a:txBody>
                    <a:bodyPr/>
                    <a:lstStyle/>
                    <a:p>
                      <a:r>
                        <a:t>nan</a:t>
                      </a:r>
                    </a:p>
                  </a:txBody>
                  <a:tcPr/>
                </a:tc>
                <a:tc>
                  <a:txBody>
                    <a:bodyPr/>
                    <a:lstStyle/>
                    <a:p>
                      <a:r>
                        <a:t>age</a:t>
                      </a:r>
                    </a:p>
                  </a:txBody>
                  <a:tcPr/>
                </a:tc>
                <a:tc>
                  <a:txBody>
                    <a:bodyPr/>
                    <a:lstStyle/>
                    <a:p>
                      <a:r>
                        <a:t>nan</a:t>
                      </a:r>
                    </a:p>
                  </a:txBody>
                  <a:tcPr/>
                </a:tc>
                <a:tc>
                  <a:txBody>
                    <a:bodyPr/>
                    <a:lstStyle/>
                    <a:p>
                      <a:r>
                        <a:t>WMAP7 (Recfast v1.5)</a:t>
                      </a:r>
                    </a:p>
                  </a:txBody>
                  <a:tcPr/>
                </a:tc>
                <a:tc>
                  <a:txBody>
                    <a:bodyPr/>
                    <a:lstStyle/>
                    <a:p>
                      <a:r>
                        <a:t>nan</a:t>
                      </a:r>
                    </a:p>
                  </a:txBody>
                  <a:tcPr/>
                </a:tc>
                <a:tc>
                  <a:txBody>
                    <a:bodyPr/>
                    <a:lstStyle/>
                    <a:p>
                      <a:r>
                        <a:t>nan</a:t>
                      </a:r>
                    </a:p>
                  </a:txBody>
                  <a:tcPr/>
                </a:tc>
              </a:tr>
            </a:tbl>
          </a:graphicData>
        </a:graphic>
      </p:graphicFrame>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13</a:t>
            </a:r>
          </a:p>
        </p:txBody>
      </p:sp>
      <p:sp>
        <p:nvSpPr>
          <p:cNvPr id="3" name="Content Placeholder 2"/>
          <p:cNvSpPr>
            <a:spLocks noGrp="1"/>
          </p:cNvSpPr>
          <p:nvPr>
            <p:ph idx="1"/>
          </p:nvPr>
        </p:nvSpPr>
        <p:spPr/>
        <p:txBody>
          <a:bodyPr/>
          <a:lstStyle/>
          <a:p>
            <a:r>
              <a:t>the models are summarized in tables 2 and 4 for the ACT data . Table 5 shows the constraints when adding BAO and H0 measurements . the greatest power of ACT comes when quantifying models beyond the standard cosmo- logical model .</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13</a:t>
            </a:r>
          </a:p>
        </p:txBody>
      </p:sp>
      <p:sp>
        <p:nvSpPr>
          <p:cNvPr id="3" name="Content Placeholder 2"/>
          <p:cNvSpPr>
            <a:spLocks noGrp="1"/>
          </p:cNvSpPr>
          <p:nvPr>
            <p:ph idx="1"/>
          </p:nvPr>
        </p:nvSpPr>
        <p:spPr/>
        <p:txBody>
          <a:bodyPr/>
          <a:lstStyle/>
          <a:p>
            <a:r>
              <a:t>a spectrum with smaller error bars provides tighter constraints on parameters such as the baryon density . the best-fit theoretical spectra are consistent between the two results at the 1% level .</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13</a:t>
            </a:r>
          </a:p>
        </p:txBody>
      </p:sp>
      <p:sp>
        <p:nvSpPr>
          <p:cNvPr id="3" name="Content Placeholder 2"/>
          <p:cNvSpPr>
            <a:spLocks noGrp="1"/>
          </p:cNvSpPr>
          <p:nvPr>
            <p:ph idx="1"/>
          </p:nvPr>
        </p:nvSpPr>
        <p:spPr/>
        <p:txBody>
          <a:bodyPr/>
          <a:lstStyle/>
          <a:p>
            <a:r>
              <a:t>ata alone imposes a prior on the optical depth,  = 0.089  0.015 . the same model that describes the WMAP7 data for l  1000 independently fits the damping tail measurement from l &gt; 500 .</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13</a:t>
            </a:r>
          </a:p>
        </p:txBody>
      </p:sp>
      <p:sp>
        <p:nvSpPr>
          <p:cNvPr id="3" name="Content Placeholder 2"/>
          <p:cNvSpPr>
            <a:spLocks noGrp="1"/>
          </p:cNvSpPr>
          <p:nvPr>
            <p:ph idx="1"/>
          </p:nvPr>
        </p:nvSpPr>
        <p:spPr/>
        <p:txBody>
          <a:bodyPr/>
          <a:lstStyle/>
          <a:p>
            <a:r>
              <a:t>effective number of relativistic species due to three neutrinos is slightly larger than three even in the standard scenario due to heating caused by the injection of the entropy from the e+/e annihilation .</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14</a:t>
            </a:r>
          </a:p>
        </p:txBody>
      </p:sp>
      <p:sp>
        <p:nvSpPr>
          <p:cNvPr id="3" name="Content Placeholder 2"/>
          <p:cNvSpPr>
            <a:spLocks noGrp="1"/>
          </p:cNvSpPr>
          <p:nvPr>
            <p:ph idx="1"/>
          </p:nvPr>
        </p:nvSpPr>
        <p:spPr/>
        <p:txBody>
          <a:bodyPr/>
          <a:lstStyle/>
          <a:p>
            <a:r>
              <a:t>ns fixed curve lies on the ACT+ACTDefl+WMAP7 curve . the independent CMB data sets, ACT and WMAP7, are consistent with the CDM model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a:t>
            </a:r>
          </a:p>
        </p:txBody>
      </p:sp>
      <p:sp>
        <p:nvSpPr>
          <p:cNvPr id="3" name="Content Placeholder 2"/>
          <p:cNvSpPr>
            <a:spLocks noGrp="1"/>
          </p:cNvSpPr>
          <p:nvPr>
            <p:ph idx="1"/>
          </p:nvPr>
        </p:nvSpPr>
        <p:spPr/>
        <p:txBody>
          <a:bodyPr/>
          <a:lstStyle/>
          <a:p>
            <a:r>
              <a:t>c,a Danica Marsden,x,p Krista Martocci,a Phil Mauskopf,g,ad Michael McLaren,p Felipe Menanteau,w Kavilan Moodley,t Harvey Moseley,l Calvin B Net</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14</a:t>
            </a:r>
          </a:p>
        </p:txBody>
      </p:sp>
      <p:sp>
        <p:nvSpPr>
          <p:cNvPr id="3" name="Content Placeholder 2"/>
          <p:cNvSpPr>
            <a:spLocks noGrp="1"/>
          </p:cNvSpPr>
          <p:nvPr>
            <p:ph idx="1"/>
          </p:nvPr>
        </p:nvSpPr>
        <p:spPr/>
        <p:txBody>
          <a:bodyPr/>
          <a:lstStyle/>
          <a:p>
            <a:r>
              <a:t>previous analyses suggested a slight excess in the Neff . this preference for more damping from extra relativistic degrees of freedom is no longer present .</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15</a:t>
            </a:r>
          </a:p>
        </p:txBody>
      </p:sp>
      <p:sp>
        <p:nvSpPr>
          <p:cNvPr id="3" name="Content Placeholder 2"/>
          <p:cNvSpPr>
            <a:spLocks noGrp="1"/>
          </p:cNvSpPr>
          <p:nvPr>
            <p:ph idx="1"/>
          </p:nvPr>
        </p:nvSpPr>
        <p:spPr/>
        <p:txBody>
          <a:bodyPr/>
          <a:lstStyle/>
          <a:p>
            <a:r>
              <a:t>the central value can be understood in the context of the changes in the value of the Hubble parameter . we find Neff = 2.79  0.56 (WMAP7 + ACT) the change is consistent with the improved statistics of the ACT data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15</a:t>
            </a:r>
          </a:p>
        </p:txBody>
      </p:sp>
      <p:sp>
        <p:nvSpPr>
          <p:cNvPr id="3" name="Content Placeholder 2"/>
          <p:cNvSpPr>
            <a:spLocks noGrp="1"/>
          </p:cNvSpPr>
          <p:nvPr>
            <p:ph idx="1"/>
          </p:nvPr>
        </p:nvSpPr>
        <p:spPr/>
        <p:txBody>
          <a:bodyPr/>
          <a:lstStyle/>
          <a:p>
            <a:r>
              <a:t>imposing this constraint on the previous ACT-S data would yield a modified value of Neff = 4.3  1.3, consistent at 1 with the value of 3.046 expected in standard CDM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15 Table: 1</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1828800"/>
                <a:gridCol w="1828800"/>
                <a:gridCol w="1828800"/>
                <a:gridCol w="1828800"/>
              </a:tblGrid>
              <a:tr h="1257300">
                <a:tc>
                  <a:txBody>
                    <a:bodyPr/>
                    <a:lstStyle/>
                    <a:p>
                      <a:r>
                        <a:t>nan</a:t>
                      </a:r>
                    </a:p>
                  </a:txBody>
                  <a:tcPr/>
                </a:tc>
                <a:tc>
                  <a:txBody>
                    <a:bodyPr/>
                    <a:lstStyle/>
                    <a:p>
                      <a:r>
                        <a:t>WMAP7+ACT</a:t>
                      </a:r>
                    </a:p>
                  </a:txBody>
                  <a:tcPr/>
                </a:tc>
                <a:tc>
                  <a:txBody>
                    <a:bodyPr/>
                    <a:lstStyle/>
                    <a:p>
                      <a:r>
                        <a:t>nan</a:t>
                      </a:r>
                    </a:p>
                  </a:txBody>
                  <a:tcPr/>
                </a:tc>
                <a:tc>
                  <a:txBody>
                    <a:bodyPr/>
                    <a:lstStyle/>
                    <a:p>
                      <a:r>
                        <a:t>WMAP7+ACT+BAO</a:t>
                      </a:r>
                    </a:p>
                  </a:txBody>
                  <a:tcPr/>
                </a:tc>
              </a:tr>
              <a:tr h="1257300">
                <a:tc>
                  <a:txBody>
                    <a:bodyPr/>
                    <a:lstStyle/>
                    <a:p>
                      <a:r>
                        <a:t>nan</a:t>
                      </a:r>
                    </a:p>
                  </a:txBody>
                  <a:tcPr/>
                </a:tc>
                <a:tc>
                  <a:txBody>
                    <a:bodyPr/>
                    <a:lstStyle/>
                    <a:p>
                      <a:r>
                        <a:t>nan</a:t>
                      </a:r>
                    </a:p>
                  </a:txBody>
                  <a:tcPr/>
                </a:tc>
                <a:tc>
                  <a:txBody>
                    <a:bodyPr/>
                    <a:lstStyle/>
                    <a:p>
                      <a:r>
                        <a:t>nan</a:t>
                      </a:r>
                    </a:p>
                  </a:txBody>
                  <a:tcPr/>
                </a:tc>
                <a:tc>
                  <a:txBody>
                    <a:bodyPr/>
                    <a:lstStyle/>
                    <a:p>
                      <a:r>
                        <a:t>WMAP7+ACT+HST</a:t>
                      </a:r>
                    </a:p>
                  </a:txBody>
                  <a:tcPr/>
                </a:tc>
              </a:tr>
              <a:tr h="1257300">
                <a:tc>
                  <a:txBody>
                    <a:bodyPr/>
                    <a:lstStyle/>
                    <a:p>
                      <a:r>
                        <a:t>nan</a:t>
                      </a:r>
                    </a:p>
                  </a:txBody>
                  <a:tcPr/>
                </a:tc>
                <a:tc>
                  <a:txBody>
                    <a:bodyPr/>
                    <a:lstStyle/>
                    <a:p>
                      <a:r>
                        <a:t>nan</a:t>
                      </a:r>
                    </a:p>
                  </a:txBody>
                  <a:tcPr/>
                </a:tc>
                <a:tc>
                  <a:txBody>
                    <a:bodyPr/>
                    <a:lstStyle/>
                    <a:p>
                      <a:r>
                        <a:t>nan</a:t>
                      </a:r>
                    </a:p>
                  </a:txBody>
                  <a:tcPr/>
                </a:tc>
                <a:tc>
                  <a:txBody>
                    <a:bodyPr/>
                    <a:lstStyle/>
                    <a:p>
                      <a:r>
                        <a:t>WMAP7+ACT+BAO+HST</a:t>
                      </a:r>
                    </a:p>
                  </a:txBody>
                  <a:tcPr/>
                </a:tc>
              </a:tr>
              <a:tr h="1257300">
                <a:tc>
                  <a:txBody>
                    <a:bodyPr/>
                    <a:lstStyle/>
                    <a:p>
                      <a:r>
                        <a:t>0.8</a:t>
                      </a:r>
                    </a:p>
                  </a:txBody>
                  <a:tcPr/>
                </a:tc>
                <a:tc>
                  <a:txBody>
                    <a:bodyPr/>
                    <a:lstStyle/>
                    <a:p>
                      <a:r>
                        <a:t>nan</a:t>
                      </a:r>
                    </a:p>
                  </a:txBody>
                  <a:tcPr/>
                </a:tc>
                <a:tc>
                  <a:txBody>
                    <a:bodyPr/>
                    <a:lstStyle/>
                    <a:p>
                      <a:r>
                        <a:t>0.8</a:t>
                      </a:r>
                    </a:p>
                  </a:txBody>
                  <a:tcPr/>
                </a:tc>
                <a:tc>
                  <a:txBody>
                    <a:bodyPr/>
                    <a:lstStyle/>
                    <a:p>
                      <a:r>
                        <a:t>nan</a:t>
                      </a:r>
                    </a:p>
                  </a:txBody>
                  <a:tcPr/>
                </a:tc>
              </a:tr>
            </a:tbl>
          </a:graphicData>
        </a:graphic>
      </p:graphicFrame>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16</a:t>
            </a:r>
          </a:p>
        </p:txBody>
      </p:sp>
      <p:sp>
        <p:nvSpPr>
          <p:cNvPr id="3" name="Content Placeholder 2"/>
          <p:cNvSpPr>
            <a:spLocks noGrp="1"/>
          </p:cNvSpPr>
          <p:nvPr>
            <p:ph idx="1"/>
          </p:nvPr>
        </p:nvSpPr>
        <p:spPr/>
        <p:txBody>
          <a:bodyPr/>
          <a:lstStyle/>
          <a:p>
            <a:r>
              <a:t>the two param- eters are highly correlated, with larger values of H0 leading to higher values of the effective number of relativistic degrees of freedom . the analysis of [34] prefers H0 = 65.5  5.5 km s1 Mp</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16</a:t>
            </a:r>
          </a:p>
        </p:txBody>
      </p:sp>
      <p:sp>
        <p:nvSpPr>
          <p:cNvPr id="3" name="Content Placeholder 2"/>
          <p:cNvSpPr>
            <a:spLocks noGrp="1"/>
          </p:cNvSpPr>
          <p:nvPr>
            <p:ph idx="1"/>
          </p:nvPr>
        </p:nvSpPr>
        <p:spPr/>
        <p:txBody>
          <a:bodyPr/>
          <a:lstStyle/>
          <a:p>
            <a:r>
              <a:t>iverse, higher H0 leads to lower ch2 which increases power on medium to small scales l &gt; 200 . the mild tension between the H0 inferred through BAO distance measurements leads to a value of Neff which is higher than the</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16</a:t>
            </a:r>
          </a:p>
        </p:txBody>
      </p:sp>
      <p:sp>
        <p:nvSpPr>
          <p:cNvPr id="3" name="Content Placeholder 2"/>
          <p:cNvSpPr>
            <a:spLocks noGrp="1"/>
          </p:cNvSpPr>
          <p:nvPr>
            <p:ph idx="1"/>
          </p:nvPr>
        </p:nvSpPr>
        <p:spPr/>
        <p:txBody>
          <a:bodyPr/>
          <a:lstStyle/>
          <a:p>
            <a:r>
              <a:t>the tSZ skewness signal is more sensitive to 8 than any other cosmological parameter (scaling approximately as 11 8) the most significant degeneracy is with bh2 for which the . tsZ </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16 Table: 1</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2438400"/>
                <a:gridCol w="2438400"/>
                <a:gridCol w="2438400"/>
              </a:tblGrid>
              <a:tr h="419100">
                <a:tc>
                  <a:txBody>
                    <a:bodyPr/>
                    <a:lstStyle/>
                    <a:p>
                      <a:r>
                        <a:t>WMAP7+ACT+SPT7WMAP7+ACT</a:t>
                      </a:r>
                    </a:p>
                  </a:txBody>
                  <a:tcPr/>
                </a:tc>
                <a:tc>
                  <a:txBody>
                    <a:bodyPr/>
                    <a:lstStyle/>
                    <a:p>
                      <a:r>
                        <a:t>nan</a:t>
                      </a:r>
                    </a:p>
                  </a:txBody>
                  <a:tcPr/>
                </a:tc>
                <a:tc>
                  <a:txBody>
                    <a:bodyPr/>
                    <a:lstStyle/>
                    <a:p>
                      <a:r>
                        <a:t>nan</a:t>
                      </a:r>
                    </a:p>
                  </a:txBody>
                  <a:tcPr/>
                </a:tc>
              </a:tr>
              <a:tr h="419100">
                <a:tc>
                  <a:txBody>
                    <a:bodyPr/>
                    <a:lstStyle/>
                    <a:p>
                      <a:r>
                        <a:t>nan</a:t>
                      </a:r>
                    </a:p>
                  </a:txBody>
                  <a:tcPr/>
                </a:tc>
                <a:tc>
                  <a:txBody>
                    <a:bodyPr/>
                    <a:lstStyle/>
                    <a:p>
                      <a:r>
                        <a:t>nan</a:t>
                      </a:r>
                    </a:p>
                  </a:txBody>
                  <a:tcPr/>
                </a:tc>
                <a:tc>
                  <a:txBody>
                    <a:bodyPr/>
                    <a:lstStyle/>
                    <a:p>
                      <a:r>
                        <a:t>WMAP7+ACT+HST</a:t>
                      </a:r>
                    </a:p>
                  </a:txBody>
                  <a:tcPr/>
                </a:tc>
              </a:tr>
              <a:tr h="419100">
                <a:tc>
                  <a:txBody>
                    <a:bodyPr/>
                    <a:lstStyle/>
                    <a:p>
                      <a:r>
                        <a:t>4.0</a:t>
                      </a:r>
                    </a:p>
                  </a:txBody>
                  <a:tcPr/>
                </a:tc>
                <a:tc>
                  <a:txBody>
                    <a:bodyPr/>
                    <a:lstStyle/>
                    <a:p>
                      <a:r>
                        <a:t>nan</a:t>
                      </a:r>
                    </a:p>
                  </a:txBody>
                  <a:tcPr/>
                </a:tc>
                <a:tc>
                  <a:txBody>
                    <a:bodyPr/>
                    <a:lstStyle/>
                    <a:p>
                      <a:r>
                        <a:t>nan</a:t>
                      </a:r>
                    </a:p>
                  </a:txBody>
                  <a:tcPr/>
                </a:tc>
              </a:tr>
              <a:tr h="419100">
                <a:tc>
                  <a:txBody>
                    <a:bodyPr/>
                    <a:lstStyle/>
                    <a:p>
                      <a:r>
                        <a:t>nan</a:t>
                      </a:r>
                    </a:p>
                  </a:txBody>
                  <a:tcPr/>
                </a:tc>
                <a:tc>
                  <a:txBody>
                    <a:bodyPr/>
                    <a:lstStyle/>
                    <a:p>
                      <a:r>
                        <a:t>nan</a:t>
                      </a:r>
                    </a:p>
                  </a:txBody>
                  <a:tcPr/>
                </a:tc>
                <a:tc>
                  <a:txBody>
                    <a:bodyPr/>
                    <a:lstStyle/>
                    <a:p>
                      <a:r>
                        <a:t>WMAP7+ACT+BAO</a:t>
                      </a:r>
                    </a:p>
                  </a:txBody>
                  <a:tcPr/>
                </a:tc>
              </a:tr>
              <a:tr h="419100">
                <a:tc>
                  <a:txBody>
                    <a:bodyPr/>
                    <a:lstStyle/>
                    <a:p>
                      <a:r>
                        <a:t>6</a:t>
                      </a:r>
                    </a:p>
                  </a:txBody>
                  <a:tcPr/>
                </a:tc>
                <a:tc>
                  <a:txBody>
                    <a:bodyPr/>
                    <a:lstStyle/>
                    <a:p>
                      <a:r>
                        <a:t>nan</a:t>
                      </a:r>
                    </a:p>
                  </a:txBody>
                  <a:tcPr/>
                </a:tc>
                <a:tc>
                  <a:txBody>
                    <a:bodyPr/>
                    <a:lstStyle/>
                    <a:p>
                      <a:r>
                        <a:t>WMAP7+ACT+HST+BAO</a:t>
                      </a:r>
                    </a:p>
                  </a:txBody>
                  <a:tcPr/>
                </a:tc>
              </a:tr>
              <a:tr h="419100">
                <a:tc>
                  <a:txBody>
                    <a:bodyPr/>
                    <a:lstStyle/>
                    <a:p>
                      <a:r>
                        <a:t>3.5</a:t>
                      </a:r>
                    </a:p>
                  </a:txBody>
                  <a:tcPr/>
                </a:tc>
                <a:tc>
                  <a:txBody>
                    <a:bodyPr/>
                    <a:lstStyle/>
                    <a:p>
                      <a:r>
                        <a:t>nan</a:t>
                      </a:r>
                    </a:p>
                  </a:txBody>
                  <a:tcPr/>
                </a:tc>
                <a:tc>
                  <a:txBody>
                    <a:bodyPr/>
                    <a:lstStyle/>
                    <a:p>
                      <a:r>
                        <a:t>nan</a:t>
                      </a:r>
                    </a:p>
                  </a:txBody>
                  <a:tcPr/>
                </a:tc>
              </a:tr>
              <a:tr h="419100">
                <a:tc>
                  <a:txBody>
                    <a:bodyPr/>
                    <a:lstStyle/>
                    <a:p>
                      <a:r>
                        <a:t>5</a:t>
                      </a:r>
                    </a:p>
                  </a:txBody>
                  <a:tcPr/>
                </a:tc>
                <a:tc>
                  <a:txBody>
                    <a:bodyPr/>
                    <a:lstStyle/>
                    <a:p>
                      <a:r>
                        <a:t>nan</a:t>
                      </a:r>
                    </a:p>
                  </a:txBody>
                  <a:tcPr/>
                </a:tc>
                <a:tc>
                  <a:txBody>
                    <a:bodyPr/>
                    <a:lstStyle/>
                    <a:p>
                      <a:r>
                        <a:t>nan</a:t>
                      </a:r>
                    </a:p>
                  </a:txBody>
                  <a:tcPr/>
                </a:tc>
              </a:tr>
              <a:tr h="419100">
                <a:tc>
                  <a:txBody>
                    <a:bodyPr/>
                    <a:lstStyle/>
                    <a:p>
                      <a:r>
                        <a:t>3.0</a:t>
                      </a:r>
                    </a:p>
                  </a:txBody>
                  <a:tcPr/>
                </a:tc>
                <a:tc>
                  <a:txBody>
                    <a:bodyPr/>
                    <a:lstStyle/>
                    <a:p>
                      <a:r>
                        <a:t>nan</a:t>
                      </a:r>
                    </a:p>
                  </a:txBody>
                  <a:tcPr/>
                </a:tc>
                <a:tc>
                  <a:txBody>
                    <a:bodyPr/>
                    <a:lstStyle/>
                    <a:p>
                      <a:r>
                        <a:t>nan</a:t>
                      </a:r>
                    </a:p>
                  </a:txBody>
                  <a:tcPr/>
                </a:tc>
              </a:tr>
              <a:tr h="419100">
                <a:tc>
                  <a:txBody>
                    <a:bodyPr/>
                    <a:lstStyle/>
                    <a:p>
                      <a:r>
                        <a:t>4</a:t>
                      </a:r>
                    </a:p>
                  </a:txBody>
                  <a:tcPr/>
                </a:tc>
                <a:tc>
                  <a:txBody>
                    <a:bodyPr/>
                    <a:lstStyle/>
                    <a:p>
                      <a:r>
                        <a:t>nan</a:t>
                      </a:r>
                    </a:p>
                  </a:txBody>
                  <a:tcPr/>
                </a:tc>
                <a:tc>
                  <a:txBody>
                    <a:bodyPr/>
                    <a:lstStyle/>
                    <a:p>
                      <a:r>
                        <a:t>nan</a:t>
                      </a:r>
                    </a:p>
                  </a:txBody>
                  <a:tcPr/>
                </a:tc>
              </a:tr>
              <a:tr h="419100">
                <a:tc>
                  <a:txBody>
                    <a:bodyPr/>
                    <a:lstStyle/>
                    <a:p>
                      <a:r>
                        <a:t>2.5</a:t>
                      </a:r>
                    </a:p>
                  </a:txBody>
                  <a:tcPr/>
                </a:tc>
                <a:tc>
                  <a:txBody>
                    <a:bodyPr/>
                    <a:lstStyle/>
                    <a:p>
                      <a:r>
                        <a:t>nan</a:t>
                      </a:r>
                    </a:p>
                  </a:txBody>
                  <a:tcPr/>
                </a:tc>
                <a:tc>
                  <a:txBody>
                    <a:bodyPr/>
                    <a:lstStyle/>
                    <a:p>
                      <a:r>
                        <a:t>nan</a:t>
                      </a:r>
                    </a:p>
                  </a:txBody>
                  <a:tcPr/>
                </a:tc>
              </a:tr>
              <a:tr h="419100">
                <a:tc>
                  <a:txBody>
                    <a:bodyPr/>
                    <a:lstStyle/>
                    <a:p>
                      <a:r>
                        <a:t>3 2.0</a:t>
                      </a:r>
                    </a:p>
                  </a:txBody>
                  <a:tcPr/>
                </a:tc>
                <a:tc>
                  <a:txBody>
                    <a:bodyPr/>
                    <a:lstStyle/>
                    <a:p>
                      <a:r>
                        <a:t>nan</a:t>
                      </a:r>
                    </a:p>
                  </a:txBody>
                  <a:tcPr/>
                </a:tc>
                <a:tc>
                  <a:txBody>
                    <a:bodyPr/>
                    <a:lstStyle/>
                    <a:p>
                      <a:r>
                        <a:t>nan</a:t>
                      </a:r>
                    </a:p>
                  </a:txBody>
                  <a:tcPr/>
                </a:tc>
              </a:tr>
              <a:tr h="419100">
                <a:tc>
                  <a:txBody>
                    <a:bodyPr/>
                    <a:lstStyle/>
                    <a:p>
                      <a:r>
                        <a:t>2 1.5</a:t>
                      </a:r>
                    </a:p>
                  </a:txBody>
                  <a:tcPr/>
                </a:tc>
                <a:tc>
                  <a:txBody>
                    <a:bodyPr/>
                    <a:lstStyle/>
                    <a:p>
                      <a:r>
                        <a:t>nan</a:t>
                      </a:r>
                    </a:p>
                  </a:txBody>
                  <a:tcPr/>
                </a:tc>
                <a:tc>
                  <a:txBody>
                    <a:bodyPr/>
                    <a:lstStyle/>
                    <a:p>
                      <a:r>
                        <a:t>nan</a:t>
                      </a:r>
                    </a:p>
                  </a:txBody>
                  <a:tcPr/>
                </a:tc>
              </a:tr>
            </a:tbl>
          </a:graphicData>
        </a:graphic>
      </p:graphicFrame>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17</a:t>
            </a:r>
          </a:p>
        </p:txBody>
      </p:sp>
      <p:sp>
        <p:nvSpPr>
          <p:cNvPr id="3" name="Content Placeholder 2"/>
          <p:cNvSpPr>
            <a:spLocks noGrp="1"/>
          </p:cNvSpPr>
          <p:nvPr>
            <p:ph idx="1"/>
          </p:nvPr>
        </p:nvSpPr>
        <p:spPr/>
        <p:txBody>
          <a:bodyPr/>
          <a:lstStyle/>
          <a:p>
            <a:r>
              <a:t>this figure is based on the 16 parameter fit of the standard cosmology and includes variations in Neff . the effect on the small-scale power of a model with dark photons which are initially coupled to dark matter and hence start free-streaming .</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17</a:t>
            </a:r>
          </a:p>
        </p:txBody>
      </p:sp>
      <p:sp>
        <p:nvSpPr>
          <p:cNvPr id="3" name="Content Placeholder 2"/>
          <p:cNvSpPr>
            <a:spLocks noGrp="1"/>
          </p:cNvSpPr>
          <p:nvPr>
            <p:ph idx="1"/>
          </p:nvPr>
        </p:nvSpPr>
        <p:spPr/>
        <p:txBody>
          <a:bodyPr/>
          <a:lstStyle/>
          <a:p>
            <a:r>
              <a:t>the CMB is sensitive to the sum of neutrino masses . it is related to the energy density of massive neutrinos via h2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 Table: 1</a:t>
            </a:r>
          </a:p>
        </p:txBody>
      </p:sp>
      <p:sp>
        <p:nvSpPr>
          <p:cNvPr id="3" name="Content Placeholder 2"/>
          <p:cNvSpPr>
            <a:spLocks noGrp="1"/>
          </p:cNvSpPr>
          <p:nvPr>
            <p:ph idx="1"/>
          </p:nvPr>
        </p:nvSpPr>
        <p:spPr/>
        <p:txBody>
          <a:bodyPr/>
          <a:lstStyle/>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18</a:t>
            </a:r>
          </a:p>
        </p:txBody>
      </p:sp>
      <p:sp>
        <p:nvSpPr>
          <p:cNvPr id="3" name="Content Placeholder 2"/>
          <p:cNvSpPr>
            <a:spLocks noGrp="1"/>
          </p:cNvSpPr>
          <p:nvPr>
            <p:ph idx="1"/>
          </p:nvPr>
        </p:nvSpPr>
        <p:spPr/>
        <p:txBody>
          <a:bodyPr/>
          <a:lstStyle/>
          <a:p>
            <a:r>
              <a:t>a 3 preference for non- zero neutrino mass, m = 0.32  0.11 eV . we add a constraint on 8 from the ACT skewness measurement given in eq.</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18</a:t>
            </a:r>
          </a:p>
        </p:txBody>
      </p:sp>
      <p:sp>
        <p:nvSpPr>
          <p:cNvPr id="3" name="Content Placeholder 2"/>
          <p:cNvSpPr>
            <a:spLocks noGrp="1"/>
          </p:cNvSpPr>
          <p:nvPr>
            <p:ph idx="1"/>
          </p:nvPr>
        </p:nvSpPr>
        <p:spPr/>
        <p:txBody>
          <a:bodyPr/>
          <a:lstStyle/>
          <a:p>
            <a:r>
              <a:t>the lack of evidence for non-zero neutrino mass in our analysis reflects the agreement between the ACT CMB, WMAP7, BAO and ACT cluster measurements . a more quantitative comparison is deferred to further work .</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18</a:t>
            </a:r>
          </a:p>
        </p:txBody>
      </p:sp>
      <p:sp>
        <p:nvSpPr>
          <p:cNvPr id="3" name="Content Placeholder 2"/>
          <p:cNvSpPr>
            <a:spLocks noGrp="1"/>
          </p:cNvSpPr>
          <p:nvPr>
            <p:ph idx="1"/>
          </p:nvPr>
        </p:nvSpPr>
        <p:spPr/>
        <p:txBody>
          <a:bodyPr/>
          <a:lstStyle/>
          <a:p>
            <a:r>
              <a:t>arly dark energy (EDE) component may be specified through its density parameter (relative to the energy required for a flat – 14 – .</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19</a:t>
            </a:r>
          </a:p>
        </p:txBody>
      </p:sp>
      <p:sp>
        <p:nvSpPr>
          <p:cNvPr id="3" name="Content Placeholder 2"/>
          <p:cNvSpPr>
            <a:spLocks noGrp="1"/>
          </p:cNvSpPr>
          <p:nvPr>
            <p:ph idx="1"/>
          </p:nvPr>
        </p:nvSpPr>
        <p:spPr/>
        <p:txBody>
          <a:bodyPr/>
          <a:lstStyle/>
          <a:p>
            <a:r>
              <a:t>akSZ 8.6  8.4  8.1 ap 7.0  0.5% 7.2  1.5% ac 5.0  3.5% . 0.1% 0.2 0.9  2.2% 0.2 0.9%  0,2% </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19</a:t>
            </a:r>
          </a:p>
        </p:txBody>
      </p:sp>
      <p:sp>
        <p:nvSpPr>
          <p:cNvPr id="3" name="Content Placeholder 2"/>
          <p:cNvSpPr>
            <a:spLocks noGrp="1"/>
          </p:cNvSpPr>
          <p:nvPr>
            <p:ph idx="1"/>
          </p:nvPr>
        </p:nvSpPr>
        <p:spPr/>
        <p:txBody>
          <a:bodyPr/>
          <a:lstStyle/>
          <a:p>
            <a:r>
              <a:t>es of freedom are therefore 8169 or 8168 if we consider the 19 or 20 parameter models . the secondary parameters, including calibrations, are reported assuming a best-fitting cosmological model .</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19 Table: 1</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1045028"/>
                <a:gridCol w="1045028"/>
                <a:gridCol w="1045028"/>
                <a:gridCol w="1045028"/>
                <a:gridCol w="1045028"/>
                <a:gridCol w="1045028"/>
                <a:gridCol w="1045032"/>
              </a:tblGrid>
              <a:tr h="173420">
                <a:tc>
                  <a:txBody>
                    <a:bodyPr/>
                    <a:lstStyle/>
                    <a:p>
                      <a:r>
                        <a:t>nan</a:t>
                      </a:r>
                    </a:p>
                  </a:txBody>
                  <a:tcPr/>
                </a:tc>
                <a:tc>
                  <a:txBody>
                    <a:bodyPr/>
                    <a:lstStyle/>
                    <a:p>
                      <a:r>
                        <a:t>nan</a:t>
                      </a:r>
                    </a:p>
                  </a:txBody>
                  <a:tcPr/>
                </a:tc>
                <a:tc>
                  <a:txBody>
                    <a:bodyPr/>
                    <a:lstStyle/>
                    <a:p>
                      <a:r>
                        <a:t>nan</a:t>
                      </a:r>
                    </a:p>
                  </a:txBody>
                  <a:tcPr/>
                </a:tc>
                <a:tc>
                  <a:txBody>
                    <a:bodyPr/>
                    <a:lstStyle/>
                    <a:p>
                      <a:r>
                        <a:t>+ Neff</a:t>
                      </a:r>
                    </a:p>
                  </a:txBody>
                  <a:tcPr/>
                </a:tc>
                <a:tc>
                  <a:txBody>
                    <a:bodyPr/>
                    <a:lstStyle/>
                    <a:p>
                      <a:r>
                        <a:t>+mν</a:t>
                      </a:r>
                    </a:p>
                  </a:txBody>
                  <a:tcPr/>
                </a:tc>
                <a:tc>
                  <a:txBody>
                    <a:bodyPr/>
                    <a:lstStyle/>
                    <a:p>
                      <a:r>
                        <a:t>+ Ωe</a:t>
                      </a:r>
                    </a:p>
                  </a:txBody>
                  <a:tcPr/>
                </a:tc>
                <a:tc>
                  <a:txBody>
                    <a:bodyPr/>
                    <a:lstStyle/>
                    <a:p>
                      <a:r>
                        <a:t>+ α/α0</a:t>
                      </a:r>
                    </a:p>
                  </a:txBody>
                  <a:tcPr/>
                </a:tc>
              </a:tr>
              <a:tr h="173420">
                <a:tc>
                  <a:txBody>
                    <a:bodyPr/>
                    <a:lstStyle/>
                    <a:p>
                      <a:r>
                        <a:t>Primary</a:t>
                      </a:r>
                    </a:p>
                  </a:txBody>
                  <a:tcPr/>
                </a:tc>
                <a:tc>
                  <a:txBody>
                    <a:bodyPr/>
                    <a:lstStyle/>
                    <a:p>
                      <a:r>
                        <a:t>100Ω bh 2</a:t>
                      </a:r>
                    </a:p>
                  </a:txBody>
                  <a:tcPr/>
                </a:tc>
                <a:tc>
                  <a:txBody>
                    <a:bodyPr/>
                    <a:lstStyle/>
                    <a:p>
                      <a:r>
                        <a:t>2.251± 0.047</a:t>
                      </a:r>
                    </a:p>
                  </a:txBody>
                  <a:tcPr/>
                </a:tc>
                <a:tc>
                  <a:txBody>
                    <a:bodyPr/>
                    <a:lstStyle/>
                    <a:p>
                      <a:r>
                        <a:t>2.237± 0.054</a:t>
                      </a:r>
                    </a:p>
                  </a:txBody>
                  <a:tcPr/>
                </a:tc>
                <a:tc>
                  <a:txBody>
                    <a:bodyPr/>
                    <a:lstStyle/>
                    <a:p>
                      <a:r>
                        <a:t>2.242± 0.045</a:t>
                      </a:r>
                    </a:p>
                  </a:txBody>
                  <a:tcPr/>
                </a:tc>
                <a:tc>
                  <a:txBody>
                    <a:bodyPr/>
                    <a:lstStyle/>
                    <a:p>
                      <a:r>
                        <a:t>2.257± 0.046</a:t>
                      </a:r>
                    </a:p>
                  </a:txBody>
                  <a:tcPr/>
                </a:tc>
                <a:tc>
                  <a:txBody>
                    <a:bodyPr/>
                    <a:lstStyle/>
                    <a:p>
                      <a:r>
                        <a:t>2.260± 0.045</a:t>
                      </a:r>
                    </a:p>
                  </a:txBody>
                  <a:tcPr/>
                </a:tc>
              </a:tr>
              <a:tr h="173420">
                <a:tc>
                  <a:txBody>
                    <a:bodyPr/>
                    <a:lstStyle/>
                    <a:p>
                      <a:r>
                        <a:t>ΛCDM</a:t>
                      </a:r>
                    </a:p>
                  </a:txBody>
                  <a:tcPr/>
                </a:tc>
                <a:tc>
                  <a:txBody>
                    <a:bodyPr/>
                    <a:lstStyle/>
                    <a:p>
                      <a:r>
                        <a:t>Ωch2</a:t>
                      </a:r>
                    </a:p>
                  </a:txBody>
                  <a:tcPr/>
                </a:tc>
                <a:tc>
                  <a:txBody>
                    <a:bodyPr/>
                    <a:lstStyle/>
                    <a:p>
                      <a:r>
                        <a:t>0.114± 0.005</a:t>
                      </a:r>
                    </a:p>
                  </a:txBody>
                  <a:tcPr/>
                </a:tc>
                <a:tc>
                  <a:txBody>
                    <a:bodyPr/>
                    <a:lstStyle/>
                    <a:p>
                      <a:r>
                        <a:t>0.109± 0.011</a:t>
                      </a:r>
                    </a:p>
                  </a:txBody>
                  <a:tcPr/>
                </a:tc>
                <a:tc>
                  <a:txBody>
                    <a:bodyPr/>
                    <a:lstStyle/>
                    <a:p>
                      <a:r>
                        <a:t>0.118± 0.006</a:t>
                      </a:r>
                    </a:p>
                  </a:txBody>
                  <a:tcPr/>
                </a:tc>
                <a:tc>
                  <a:txBody>
                    <a:bodyPr/>
                    <a:lstStyle/>
                    <a:p>
                      <a:r>
                        <a:t>0.117± 0.006</a:t>
                      </a:r>
                    </a:p>
                  </a:txBody>
                  <a:tcPr/>
                </a:tc>
                <a:tc>
                  <a:txBody>
                    <a:bodyPr/>
                    <a:lstStyle/>
                    <a:p>
                      <a:r>
                        <a:t>0.115± 0.005</a:t>
                      </a:r>
                    </a:p>
                  </a:txBody>
                  <a:tcPr/>
                </a:tc>
              </a:tr>
              <a:tr h="173420">
                <a:tc>
                  <a:txBody>
                    <a:bodyPr/>
                    <a:lstStyle/>
                    <a:p>
                      <a:r>
                        <a:t>nan</a:t>
                      </a:r>
                    </a:p>
                  </a:txBody>
                  <a:tcPr/>
                </a:tc>
                <a:tc>
                  <a:txBody>
                    <a:bodyPr/>
                    <a:lstStyle/>
                    <a:p>
                      <a:r>
                        <a:t>100θA</a:t>
                      </a:r>
                    </a:p>
                  </a:txBody>
                  <a:tcPr/>
                </a:tc>
                <a:tc>
                  <a:txBody>
                    <a:bodyPr/>
                    <a:lstStyle/>
                    <a:p>
                      <a:r>
                        <a:t>1.040± 0.002</a:t>
                      </a:r>
                    </a:p>
                  </a:txBody>
                  <a:tcPr/>
                </a:tc>
                <a:tc>
                  <a:txBody>
                    <a:bodyPr/>
                    <a:lstStyle/>
                    <a:p>
                      <a:r>
                        <a:t>1.041± 0.003</a:t>
                      </a:r>
                    </a:p>
                  </a:txBody>
                  <a:tcPr/>
                </a:tc>
                <a:tc>
                  <a:txBody>
                    <a:bodyPr/>
                    <a:lstStyle/>
                    <a:p>
                      <a:r>
                        <a:t>1.040± 0.002</a:t>
                      </a:r>
                    </a:p>
                  </a:txBody>
                  <a:tcPr/>
                </a:tc>
                <a:tc>
                  <a:txBody>
                    <a:bodyPr/>
                    <a:lstStyle/>
                    <a:p>
                      <a:r>
                        <a:t>1.059± 0.002</a:t>
                      </a:r>
                    </a:p>
                  </a:txBody>
                  <a:tcPr/>
                </a:tc>
                <a:tc>
                  <a:txBody>
                    <a:bodyPr/>
                    <a:lstStyle/>
                    <a:p>
                      <a:r>
                        <a:t>1.060± 0.002</a:t>
                      </a:r>
                    </a:p>
                  </a:txBody>
                  <a:tcPr/>
                </a:tc>
              </a:tr>
              <a:tr h="173420">
                <a:tc>
                  <a:txBody>
                    <a:bodyPr/>
                    <a:lstStyle/>
                    <a:p>
                      <a:r>
                        <a:t>nan</a:t>
                      </a:r>
                    </a:p>
                  </a:txBody>
                  <a:tcPr/>
                </a:tc>
                <a:tc>
                  <a:txBody>
                    <a:bodyPr/>
                    <a:lstStyle/>
                    <a:p>
                      <a:r>
                        <a:t>ns</a:t>
                      </a:r>
                    </a:p>
                  </a:txBody>
                  <a:tcPr/>
                </a:tc>
                <a:tc>
                  <a:txBody>
                    <a:bodyPr/>
                    <a:lstStyle/>
                    <a:p>
                      <a:r>
                        <a:t>0.972± 0.012</a:t>
                      </a:r>
                    </a:p>
                  </a:txBody>
                  <a:tcPr/>
                </a:tc>
                <a:tc>
                  <a:txBody>
                    <a:bodyPr/>
                    <a:lstStyle/>
                    <a:p>
                      <a:r>
                        <a:t>0.965± 0.020</a:t>
                      </a:r>
                    </a:p>
                  </a:txBody>
                  <a:tcPr/>
                </a:tc>
                <a:tc>
                  <a:txBody>
                    <a:bodyPr/>
                    <a:lstStyle/>
                    <a:p>
                      <a:r>
                        <a:t>0.970± 0.012</a:t>
                      </a:r>
                    </a:p>
                  </a:txBody>
                  <a:tcPr/>
                </a:tc>
                <a:tc>
                  <a:txBody>
                    <a:bodyPr/>
                    <a:lstStyle/>
                    <a:p>
                      <a:r>
                        <a:t>0.977± 0.012</a:t>
                      </a:r>
                    </a:p>
                  </a:txBody>
                  <a:tcPr/>
                </a:tc>
                <a:tc>
                  <a:txBody>
                    <a:bodyPr/>
                    <a:lstStyle/>
                    <a:p>
                      <a:r>
                        <a:t>0.970± 0.013</a:t>
                      </a:r>
                    </a:p>
                  </a:txBody>
                  <a:tcPr/>
                </a:tc>
              </a:tr>
              <a:tr h="173420">
                <a:tc>
                  <a:txBody>
                    <a:bodyPr/>
                    <a:lstStyle/>
                    <a:p>
                      <a:r>
                        <a:t>nan</a:t>
                      </a:r>
                    </a:p>
                  </a:txBody>
                  <a:tcPr/>
                </a:tc>
                <a:tc>
                  <a:txBody>
                    <a:bodyPr/>
                    <a:lstStyle/>
                    <a:p>
                      <a:r>
                        <a:t>τ</a:t>
                      </a:r>
                    </a:p>
                  </a:txBody>
                  <a:tcPr/>
                </a:tc>
                <a:tc>
                  <a:txBody>
                    <a:bodyPr/>
                    <a:lstStyle/>
                    <a:p>
                      <a:r>
                        <a:t>0.091± 0.015</a:t>
                      </a:r>
                    </a:p>
                  </a:txBody>
                  <a:tcPr/>
                </a:tc>
                <a:tc>
                  <a:txBody>
                    <a:bodyPr/>
                    <a:lstStyle/>
                    <a:p>
                      <a:r>
                        <a:t>0.091± 0.015</a:t>
                      </a:r>
                    </a:p>
                  </a:txBody>
                  <a:tcPr/>
                </a:tc>
                <a:tc>
                  <a:txBody>
                    <a:bodyPr/>
                    <a:lstStyle/>
                    <a:p>
                      <a:r>
                        <a:t>0.915± 0.015</a:t>
                      </a:r>
                    </a:p>
                  </a:txBody>
                  <a:tcPr/>
                </a:tc>
                <a:tc>
                  <a:txBody>
                    <a:bodyPr/>
                    <a:lstStyle/>
                    <a:p>
                      <a:r>
                        <a:t>0.090± 0.015</a:t>
                      </a:r>
                    </a:p>
                  </a:txBody>
                  <a:tcPr/>
                </a:tc>
                <a:tc>
                  <a:txBody>
                    <a:bodyPr/>
                    <a:lstStyle/>
                    <a:p>
                      <a:r>
                        <a:t>0.888± 0.015</a:t>
                      </a:r>
                    </a:p>
                  </a:txBody>
                  <a:tcPr/>
                </a:tc>
              </a:tr>
              <a:tr h="173420">
                <a:tc>
                  <a:txBody>
                    <a:bodyPr/>
                    <a:lstStyle/>
                    <a:p>
                      <a:r>
                        <a:t>nan</a:t>
                      </a:r>
                    </a:p>
                  </a:txBody>
                  <a:tcPr/>
                </a:tc>
                <a:tc>
                  <a:txBody>
                    <a:bodyPr/>
                    <a:lstStyle/>
                    <a:p>
                      <a:r>
                        <a:t>log(1010∆2R)</a:t>
                      </a:r>
                    </a:p>
                  </a:txBody>
                  <a:tcPr/>
                </a:tc>
                <a:tc>
                  <a:txBody>
                    <a:bodyPr/>
                    <a:lstStyle/>
                    <a:p>
                      <a:r>
                        <a:t>3.19± 0.04</a:t>
                      </a:r>
                    </a:p>
                  </a:txBody>
                  <a:tcPr/>
                </a:tc>
                <a:tc>
                  <a:txBody>
                    <a:bodyPr/>
                    <a:lstStyle/>
                    <a:p>
                      <a:r>
                        <a:t>3.20± 0.05</a:t>
                      </a:r>
                    </a:p>
                  </a:txBody>
                  <a:tcPr/>
                </a:tc>
                <a:tc>
                  <a:txBody>
                    <a:bodyPr/>
                    <a:lstStyle/>
                    <a:p>
                      <a:r>
                        <a:t>3.20± 0.05</a:t>
                      </a:r>
                    </a:p>
                  </a:txBody>
                  <a:tcPr/>
                </a:tc>
                <a:tc>
                  <a:txBody>
                    <a:bodyPr/>
                    <a:lstStyle/>
                    <a:p>
                      <a:r>
                        <a:t>3.18± 0.05</a:t>
                      </a:r>
                    </a:p>
                  </a:txBody>
                  <a:tcPr/>
                </a:tc>
                <a:tc>
                  <a:txBody>
                    <a:bodyPr/>
                    <a:lstStyle/>
                    <a:p>
                      <a:r>
                        <a:t>3.20± 0.04</a:t>
                      </a:r>
                    </a:p>
                  </a:txBody>
                  <a:tcPr/>
                </a:tc>
              </a:tr>
              <a:tr h="173420">
                <a:tc>
                  <a:txBody>
                    <a:bodyPr/>
                    <a:lstStyle/>
                    <a:p>
                      <a:r>
                        <a:t>Extended</a:t>
                      </a:r>
                    </a:p>
                  </a:txBody>
                  <a:tcPr/>
                </a:tc>
                <a:tc>
                  <a:txBody>
                    <a:bodyPr/>
                    <a:lstStyle/>
                    <a:p>
                      <a:r>
                        <a:t>Neff</a:t>
                      </a:r>
                    </a:p>
                  </a:txBody>
                  <a:tcPr/>
                </a:tc>
                <a:tc>
                  <a:txBody>
                    <a:bodyPr/>
                    <a:lstStyle/>
                    <a:p>
                      <a:r>
                        <a:t>nan</a:t>
                      </a:r>
                    </a:p>
                  </a:txBody>
                  <a:tcPr/>
                </a:tc>
                <a:tc>
                  <a:txBody>
                    <a:bodyPr/>
                    <a:lstStyle/>
                    <a:p>
                      <a:r>
                        <a:t>2.79± 0.56</a:t>
                      </a:r>
                    </a:p>
                  </a:txBody>
                  <a:tcPr/>
                </a:tc>
                <a:tc>
                  <a:txBody>
                    <a:bodyPr/>
                    <a:lstStyle/>
                    <a:p>
                      <a:r>
                        <a:t>nan</a:t>
                      </a:r>
                    </a:p>
                  </a:txBody>
                  <a:tcPr/>
                </a:tc>
                <a:tc>
                  <a:txBody>
                    <a:bodyPr/>
                    <a:lstStyle/>
                    <a:p>
                      <a:r>
                        <a:t>nan</a:t>
                      </a:r>
                    </a:p>
                  </a:txBody>
                  <a:tcPr/>
                </a:tc>
                <a:tc>
                  <a:txBody>
                    <a:bodyPr/>
                    <a:lstStyle/>
                    <a:p>
                      <a:r>
                        <a:t>nan</a:t>
                      </a:r>
                    </a:p>
                  </a:txBody>
                  <a:tcPr/>
                </a:tc>
              </a:tr>
              <a:tr h="173420">
                <a:tc>
                  <a:txBody>
                    <a:bodyPr/>
                    <a:lstStyle/>
                    <a:p>
                      <a:r>
                        <a:t>nan</a:t>
                      </a:r>
                    </a:p>
                  </a:txBody>
                  <a:tcPr/>
                </a:tc>
                <a:tc>
                  <a:txBody>
                    <a:bodyPr/>
                    <a:lstStyle/>
                    <a:p>
                      <a:r>
                        <a:t>Σmν (eV)</a:t>
                      </a:r>
                    </a:p>
                  </a:txBody>
                  <a:tcPr/>
                </a:tc>
                <a:tc>
                  <a:txBody>
                    <a:bodyPr/>
                    <a:lstStyle/>
                    <a:p>
                      <a:r>
                        <a:t>nan</a:t>
                      </a:r>
                    </a:p>
                  </a:txBody>
                  <a:tcPr/>
                </a:tc>
                <a:tc>
                  <a:txBody>
                    <a:bodyPr/>
                    <a:lstStyle/>
                    <a:p>
                      <a:r>
                        <a:t>nan</a:t>
                      </a:r>
                    </a:p>
                  </a:txBody>
                  <a:tcPr/>
                </a:tc>
                <a:tc>
                  <a:txBody>
                    <a:bodyPr/>
                    <a:lstStyle/>
                    <a:p>
                      <a:r>
                        <a:t>&lt; 0.70</a:t>
                      </a:r>
                    </a:p>
                  </a:txBody>
                  <a:tcPr/>
                </a:tc>
                <a:tc>
                  <a:txBody>
                    <a:bodyPr/>
                    <a:lstStyle/>
                    <a:p>
                      <a:r>
                        <a:t>nan</a:t>
                      </a:r>
                    </a:p>
                  </a:txBody>
                  <a:tcPr/>
                </a:tc>
                <a:tc>
                  <a:txBody>
                    <a:bodyPr/>
                    <a:lstStyle/>
                    <a:p>
                      <a:r>
                        <a:t>nan</a:t>
                      </a:r>
                    </a:p>
                  </a:txBody>
                  <a:tcPr/>
                </a:tc>
              </a:tr>
              <a:tr h="173420">
                <a:tc>
                  <a:txBody>
                    <a:bodyPr/>
                    <a:lstStyle/>
                    <a:p>
                      <a:r>
                        <a:t>nan</a:t>
                      </a:r>
                    </a:p>
                  </a:txBody>
                  <a:tcPr/>
                </a:tc>
                <a:tc>
                  <a:txBody>
                    <a:bodyPr/>
                    <a:lstStyle/>
                    <a:p>
                      <a:r>
                        <a:t>Ωe, w0</a:t>
                      </a:r>
                    </a:p>
                  </a:txBody>
                  <a:tcPr/>
                </a:tc>
                <a:tc>
                  <a:txBody>
                    <a:bodyPr/>
                    <a:lstStyle/>
                    <a:p>
                      <a:r>
                        <a:t>nan</a:t>
                      </a:r>
                    </a:p>
                  </a:txBody>
                  <a:tcPr/>
                </a:tc>
                <a:tc>
                  <a:txBody>
                    <a:bodyPr/>
                    <a:lstStyle/>
                    <a:p>
                      <a:r>
                        <a:t>nan</a:t>
                      </a:r>
                    </a:p>
                  </a:txBody>
                  <a:tcPr/>
                </a:tc>
                <a:tc>
                  <a:txBody>
                    <a:bodyPr/>
                    <a:lstStyle/>
                    <a:p>
                      <a:r>
                        <a:t>nan</a:t>
                      </a:r>
                    </a:p>
                  </a:txBody>
                  <a:tcPr/>
                </a:tc>
                <a:tc>
                  <a:txBody>
                    <a:bodyPr/>
                    <a:lstStyle/>
                    <a:p>
                      <a:r>
                        <a:t>&lt; 0.03</a:t>
                      </a:r>
                    </a:p>
                  </a:txBody>
                  <a:tcPr/>
                </a:tc>
                <a:tc>
                  <a:txBody>
                    <a:bodyPr/>
                    <a:lstStyle/>
                    <a:p>
                      <a:r>
                        <a:t>nan</a:t>
                      </a:r>
                    </a:p>
                  </a:txBody>
                  <a:tcPr/>
                </a:tc>
              </a:tr>
              <a:tr h="173420">
                <a:tc>
                  <a:txBody>
                    <a:bodyPr/>
                    <a:lstStyle/>
                    <a:p>
                      <a:r>
                        <a:t>nan</a:t>
                      </a:r>
                    </a:p>
                  </a:txBody>
                  <a:tcPr/>
                </a:tc>
                <a:tc>
                  <a:txBody>
                    <a:bodyPr/>
                    <a:lstStyle/>
                    <a:p>
                      <a:r>
                        <a:t>w0</a:t>
                      </a:r>
                    </a:p>
                  </a:txBody>
                  <a:tcPr/>
                </a:tc>
                <a:tc>
                  <a:txBody>
                    <a:bodyPr/>
                    <a:lstStyle/>
                    <a:p>
                      <a:r>
                        <a:t>nan</a:t>
                      </a:r>
                    </a:p>
                  </a:txBody>
                  <a:tcPr/>
                </a:tc>
                <a:tc>
                  <a:txBody>
                    <a:bodyPr/>
                    <a:lstStyle/>
                    <a:p>
                      <a:r>
                        <a:t>nan</a:t>
                      </a:r>
                    </a:p>
                  </a:txBody>
                  <a:tcPr/>
                </a:tc>
                <a:tc>
                  <a:txBody>
                    <a:bodyPr/>
                    <a:lstStyle/>
                    <a:p>
                      <a:r>
                        <a:t>nan</a:t>
                      </a:r>
                    </a:p>
                  </a:txBody>
                  <a:tcPr/>
                </a:tc>
                <a:tc>
                  <a:txBody>
                    <a:bodyPr/>
                    <a:lstStyle/>
                    <a:p>
                      <a:r>
                        <a:t>&lt; −0.45</a:t>
                      </a:r>
                    </a:p>
                  </a:txBody>
                  <a:tcPr/>
                </a:tc>
                <a:tc>
                  <a:txBody>
                    <a:bodyPr/>
                    <a:lstStyle/>
                    <a:p>
                      <a:r>
                        <a:t>nan</a:t>
                      </a:r>
                    </a:p>
                  </a:txBody>
                  <a:tcPr/>
                </a:tc>
              </a:tr>
              <a:tr h="173420">
                <a:tc>
                  <a:txBody>
                    <a:bodyPr/>
                    <a:lstStyle/>
                    <a:p>
                      <a:r>
                        <a:t>nan</a:t>
                      </a:r>
                    </a:p>
                  </a:txBody>
                  <a:tcPr/>
                </a:tc>
                <a:tc>
                  <a:txBody>
                    <a:bodyPr/>
                    <a:lstStyle/>
                    <a:p>
                      <a:r>
                        <a:t>α/α0</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c>
                  <a:txBody>
                    <a:bodyPr/>
                    <a:lstStyle/>
                    <a:p>
                      <a:r>
                        <a:t>1.004± 0.005</a:t>
                      </a:r>
                    </a:p>
                  </a:txBody>
                  <a:tcPr/>
                </a:tc>
              </a:tr>
              <a:tr h="173420">
                <a:tc>
                  <a:txBody>
                    <a:bodyPr/>
                    <a:lstStyle/>
                    <a:p>
                      <a:r>
                        <a:t>Derived</a:t>
                      </a:r>
                    </a:p>
                  </a:txBody>
                  <a:tcPr/>
                </a:tc>
                <a:tc>
                  <a:txBody>
                    <a:bodyPr/>
                    <a:lstStyle/>
                    <a:p>
                      <a:r>
                        <a:t>σ8</a:t>
                      </a:r>
                    </a:p>
                  </a:txBody>
                  <a:tcPr/>
                </a:tc>
                <a:tc>
                  <a:txBody>
                    <a:bodyPr/>
                    <a:lstStyle/>
                    <a:p>
                      <a:r>
                        <a:t>0.83± 0.03</a:t>
                      </a:r>
                    </a:p>
                  </a:txBody>
                  <a:tcPr/>
                </a:tc>
                <a:tc>
                  <a:txBody>
                    <a:bodyPr/>
                    <a:lstStyle/>
                    <a:p>
                      <a:r>
                        <a:t>0.81± 0.05</a:t>
                      </a:r>
                    </a:p>
                  </a:txBody>
                  <a:tcPr/>
                </a:tc>
                <a:tc>
                  <a:txBody>
                    <a:bodyPr/>
                    <a:lstStyle/>
                    <a:p>
                      <a:r>
                        <a:t>0.77± 0.05</a:t>
                      </a:r>
                    </a:p>
                  </a:txBody>
                  <a:tcPr/>
                </a:tc>
                <a:tc>
                  <a:txBody>
                    <a:bodyPr/>
                    <a:lstStyle/>
                    <a:p>
                      <a:r>
                        <a:t>0.72± 0.07</a:t>
                      </a:r>
                    </a:p>
                  </a:txBody>
                  <a:tcPr/>
                </a:tc>
                <a:tc>
                  <a:txBody>
                    <a:bodyPr/>
                    <a:lstStyle/>
                    <a:p>
                      <a:r>
                        <a:t>0.84± 0.03</a:t>
                      </a:r>
                    </a:p>
                  </a:txBody>
                  <a:tcPr/>
                </a:tc>
              </a:tr>
              <a:tr h="173420">
                <a:tc>
                  <a:txBody>
                    <a:bodyPr/>
                    <a:lstStyle/>
                    <a:p>
                      <a:r>
                        <a:t>nan</a:t>
                      </a:r>
                    </a:p>
                  </a:txBody>
                  <a:tcPr/>
                </a:tc>
                <a:tc>
                  <a:txBody>
                    <a:bodyPr/>
                    <a:lstStyle/>
                    <a:p>
                      <a:r>
                        <a:t>ΩΛ</a:t>
                      </a:r>
                    </a:p>
                  </a:txBody>
                  <a:tcPr/>
                </a:tc>
                <a:tc>
                  <a:txBody>
                    <a:bodyPr/>
                    <a:lstStyle/>
                    <a:p>
                      <a:r>
                        <a:t>0.72± 0.03</a:t>
                      </a:r>
                    </a:p>
                  </a:txBody>
                  <a:tcPr/>
                </a:tc>
                <a:tc>
                  <a:txBody>
                    <a:bodyPr/>
                    <a:lstStyle/>
                    <a:p>
                      <a:r>
                        <a:t>0.72± 0.03</a:t>
                      </a:r>
                    </a:p>
                  </a:txBody>
                  <a:tcPr/>
                </a:tc>
                <a:tc>
                  <a:txBody>
                    <a:bodyPr/>
                    <a:lstStyle/>
                    <a:p>
                      <a:r>
                        <a:t>0.69± 0.04</a:t>
                      </a:r>
                    </a:p>
                  </a:txBody>
                  <a:tcPr/>
                </a:tc>
                <a:tc>
                  <a:txBody>
                    <a:bodyPr/>
                    <a:lstStyle/>
                    <a:p>
                      <a:r>
                        <a:t>0.62± 0.07</a:t>
                      </a:r>
                    </a:p>
                  </a:txBody>
                  <a:tcPr/>
                </a:tc>
                <a:tc>
                  <a:txBody>
                    <a:bodyPr/>
                    <a:lstStyle/>
                    <a:p>
                      <a:r>
                        <a:t>0.73± 0.03</a:t>
                      </a:r>
                    </a:p>
                  </a:txBody>
                  <a:tcPr/>
                </a:tc>
              </a:tr>
              <a:tr h="173420">
                <a:tc>
                  <a:txBody>
                    <a:bodyPr/>
                    <a:lstStyle/>
                    <a:p>
                      <a:r>
                        <a:t>nan</a:t>
                      </a:r>
                    </a:p>
                  </a:txBody>
                  <a:tcPr/>
                </a:tc>
                <a:tc>
                  <a:txBody>
                    <a:bodyPr/>
                    <a:lstStyle/>
                    <a:p>
                      <a:r>
                        <a:t>Ωm</a:t>
                      </a:r>
                    </a:p>
                  </a:txBody>
                  <a:tcPr/>
                </a:tc>
                <a:tc>
                  <a:txBody>
                    <a:bodyPr/>
                    <a:lstStyle/>
                    <a:p>
                      <a:r>
                        <a:t>0.28± 0.03</a:t>
                      </a:r>
                    </a:p>
                  </a:txBody>
                  <a:tcPr/>
                </a:tc>
                <a:tc>
                  <a:txBody>
                    <a:bodyPr/>
                    <a:lstStyle/>
                    <a:p>
                      <a:r>
                        <a:t>0.28± 0.03</a:t>
                      </a:r>
                    </a:p>
                  </a:txBody>
                  <a:tcPr/>
                </a:tc>
                <a:tc>
                  <a:txBody>
                    <a:bodyPr/>
                    <a:lstStyle/>
                    <a:p>
                      <a:r>
                        <a:t>0.32± 0.05</a:t>
                      </a:r>
                    </a:p>
                  </a:txBody>
                  <a:tcPr/>
                </a:tc>
                <a:tc>
                  <a:txBody>
                    <a:bodyPr/>
                    <a:lstStyle/>
                    <a:p>
                      <a:r>
                        <a:t>0.38± 0.07</a:t>
                      </a:r>
                    </a:p>
                  </a:txBody>
                  <a:tcPr/>
                </a:tc>
                <a:tc>
                  <a:txBody>
                    <a:bodyPr/>
                    <a:lstStyle/>
                    <a:p>
                      <a:r>
                        <a:t>0.27± 0.03</a:t>
                      </a:r>
                    </a:p>
                  </a:txBody>
                  <a:tcPr/>
                </a:tc>
              </a:tr>
              <a:tr h="173420">
                <a:tc>
                  <a:txBody>
                    <a:bodyPr/>
                    <a:lstStyle/>
                    <a:p>
                      <a:r>
                        <a:t>nan</a:t>
                      </a:r>
                    </a:p>
                  </a:txBody>
                  <a:tcPr/>
                </a:tc>
                <a:tc>
                  <a:txBody>
                    <a:bodyPr/>
                    <a:lstStyle/>
                    <a:p>
                      <a:r>
                        <a:t>H0 (km s−1 Mpc−1)</a:t>
                      </a:r>
                    </a:p>
                  </a:txBody>
                  <a:tcPr/>
                </a:tc>
                <a:tc>
                  <a:txBody>
                    <a:bodyPr/>
                    <a:lstStyle/>
                    <a:p>
                      <a:r>
                        <a:t>70.0± 2.4</a:t>
                      </a:r>
                    </a:p>
                  </a:txBody>
                  <a:tcPr/>
                </a:tc>
                <a:tc>
                  <a:txBody>
                    <a:bodyPr/>
                    <a:lstStyle/>
                    <a:p>
                      <a:r>
                        <a:t>68.8± 3.5</a:t>
                      </a:r>
                    </a:p>
                  </a:txBody>
                  <a:tcPr/>
                </a:tc>
                <a:tc>
                  <a:txBody>
                    <a:bodyPr/>
                    <a:lstStyle/>
                    <a:p>
                      <a:r>
                        <a:t>67.2± 3.1</a:t>
                      </a:r>
                    </a:p>
                  </a:txBody>
                  <a:tcPr/>
                </a:tc>
                <a:tc>
                  <a:txBody>
                    <a:bodyPr/>
                    <a:lstStyle/>
                    <a:p>
                      <a:r>
                        <a:t>61.5± 5.0</a:t>
                      </a:r>
                    </a:p>
                  </a:txBody>
                  <a:tcPr/>
                </a:tc>
                <a:tc>
                  <a:txBody>
                    <a:bodyPr/>
                    <a:lstStyle/>
                    <a:p>
                      <a:r>
                        <a:t>71.2± 3.6</a:t>
                      </a:r>
                    </a:p>
                  </a:txBody>
                  <a:tcPr/>
                </a:tc>
              </a:tr>
              <a:tr h="173420">
                <a:tc>
                  <a:txBody>
                    <a:bodyPr/>
                    <a:lstStyle/>
                    <a:p>
                      <a:r>
                        <a:t>Secondary</a:t>
                      </a:r>
                    </a:p>
                  </a:txBody>
                  <a:tcPr/>
                </a:tc>
                <a:tc>
                  <a:txBody>
                    <a:bodyPr/>
                    <a:lstStyle/>
                    <a:p>
                      <a:r>
                        <a:t>atSZ</a:t>
                      </a:r>
                    </a:p>
                  </a:txBody>
                  <a:tcPr/>
                </a:tc>
                <a:tc>
                  <a:txBody>
                    <a:bodyPr/>
                    <a:lstStyle/>
                    <a:p>
                      <a:r>
                        <a:t>3.4± 1.4</a:t>
                      </a:r>
                    </a:p>
                  </a:txBody>
                  <a:tcPr/>
                </a:tc>
                <a:tc>
                  <a:txBody>
                    <a:bodyPr/>
                    <a:lstStyle/>
                    <a:p>
                      <a:r>
                        <a:t>3.4± 1.4</a:t>
                      </a:r>
                    </a:p>
                  </a:txBody>
                  <a:tcPr/>
                </a:tc>
                <a:tc>
                  <a:txBody>
                    <a:bodyPr/>
                    <a:lstStyle/>
                    <a:p>
                      <a:r>
                        <a:t>3.4± 1.3</a:t>
                      </a:r>
                    </a:p>
                  </a:txBody>
                  <a:tcPr/>
                </a:tc>
                <a:tc>
                  <a:txBody>
                    <a:bodyPr/>
                    <a:lstStyle/>
                    <a:p>
                      <a:r>
                        <a:t>3.5± 1.4</a:t>
                      </a:r>
                    </a:p>
                  </a:txBody>
                  <a:tcPr/>
                </a:tc>
                <a:tc>
                  <a:txBody>
                    <a:bodyPr/>
                    <a:lstStyle/>
                    <a:p>
                      <a:r>
                        <a:t>3.5± 1.4</a:t>
                      </a:r>
                    </a:p>
                  </a:txBody>
                  <a:tcPr/>
                </a:tc>
              </a:tr>
              <a:tr h="173420">
                <a:tc>
                  <a:txBody>
                    <a:bodyPr/>
                    <a:lstStyle/>
                    <a:p>
                      <a:r>
                        <a:t>nan</a:t>
                      </a:r>
                    </a:p>
                  </a:txBody>
                  <a:tcPr/>
                </a:tc>
                <a:tc>
                  <a:txBody>
                    <a:bodyPr/>
                    <a:lstStyle/>
                    <a:p>
                      <a:r>
                        <a:t>akSZ</a:t>
                      </a:r>
                    </a:p>
                  </a:txBody>
                  <a:tcPr/>
                </a:tc>
                <a:tc>
                  <a:txBody>
                    <a:bodyPr/>
                    <a:lstStyle/>
                    <a:p>
                      <a:r>
                        <a:t>&lt; 8.6</a:t>
                      </a:r>
                    </a:p>
                  </a:txBody>
                  <a:tcPr/>
                </a:tc>
                <a:tc>
                  <a:txBody>
                    <a:bodyPr/>
                    <a:lstStyle/>
                    <a:p>
                      <a:r>
                        <a:t>&lt; 8.4</a:t>
                      </a:r>
                    </a:p>
                  </a:txBody>
                  <a:tcPr/>
                </a:tc>
                <a:tc>
                  <a:txBody>
                    <a:bodyPr/>
                    <a:lstStyle/>
                    <a:p>
                      <a:r>
                        <a:t>&lt; 8.5</a:t>
                      </a:r>
                    </a:p>
                  </a:txBody>
                  <a:tcPr/>
                </a:tc>
                <a:tc>
                  <a:txBody>
                    <a:bodyPr/>
                    <a:lstStyle/>
                    <a:p>
                      <a:r>
                        <a:t>&lt; 8.4</a:t>
                      </a:r>
                    </a:p>
                  </a:txBody>
                  <a:tcPr/>
                </a:tc>
                <a:tc>
                  <a:txBody>
                    <a:bodyPr/>
                    <a:lstStyle/>
                    <a:p>
                      <a:r>
                        <a:t>&lt; 8.1</a:t>
                      </a:r>
                    </a:p>
                  </a:txBody>
                  <a:tcPr/>
                </a:tc>
              </a:tr>
              <a:tr h="173420">
                <a:tc>
                  <a:txBody>
                    <a:bodyPr/>
                    <a:lstStyle/>
                    <a:p>
                      <a:r>
                        <a:t>nan</a:t>
                      </a:r>
                    </a:p>
                  </a:txBody>
                  <a:tcPr/>
                </a:tc>
                <a:tc>
                  <a:txBody>
                    <a:bodyPr/>
                    <a:lstStyle/>
                    <a:p>
                      <a:r>
                        <a:t>ap</a:t>
                      </a:r>
                    </a:p>
                  </a:txBody>
                  <a:tcPr/>
                </a:tc>
                <a:tc>
                  <a:txBody>
                    <a:bodyPr/>
                    <a:lstStyle/>
                    <a:p>
                      <a:r>
                        <a:t>7.0± 0.5</a:t>
                      </a:r>
                    </a:p>
                  </a:txBody>
                  <a:tcPr/>
                </a:tc>
                <a:tc>
                  <a:txBody>
                    <a:bodyPr/>
                    <a:lstStyle/>
                    <a:p>
                      <a:r>
                        <a:t>7.0± 0.5</a:t>
                      </a:r>
                    </a:p>
                  </a:txBody>
                  <a:tcPr/>
                </a:tc>
                <a:tc>
                  <a:txBody>
                    <a:bodyPr/>
                    <a:lstStyle/>
                    <a:p>
                      <a:r>
                        <a:t>7.0± 0.5</a:t>
                      </a:r>
                    </a:p>
                  </a:txBody>
                  <a:tcPr/>
                </a:tc>
                <a:tc>
                  <a:txBody>
                    <a:bodyPr/>
                    <a:lstStyle/>
                    <a:p>
                      <a:r>
                        <a:t>7.2± 0.5</a:t>
                      </a:r>
                    </a:p>
                  </a:txBody>
                  <a:tcPr/>
                </a:tc>
                <a:tc>
                  <a:txBody>
                    <a:bodyPr/>
                    <a:lstStyle/>
                    <a:p>
                      <a:r>
                        <a:t>7.2± 0.5</a:t>
                      </a:r>
                    </a:p>
                  </a:txBody>
                  <a:tcPr/>
                </a:tc>
              </a:tr>
              <a:tr h="173420">
                <a:tc>
                  <a:txBody>
                    <a:bodyPr/>
                    <a:lstStyle/>
                    <a:p>
                      <a:r>
                        <a:t>nan</a:t>
                      </a:r>
                    </a:p>
                  </a:txBody>
                  <a:tcPr/>
                </a:tc>
                <a:tc>
                  <a:txBody>
                    <a:bodyPr/>
                    <a:lstStyle/>
                    <a:p>
                      <a:r>
                        <a:t>ac</a:t>
                      </a:r>
                    </a:p>
                  </a:txBody>
                  <a:tcPr/>
                </a:tc>
                <a:tc>
                  <a:txBody>
                    <a:bodyPr/>
                    <a:lstStyle/>
                    <a:p>
                      <a:r>
                        <a:t>5.0± 1.0</a:t>
                      </a:r>
                    </a:p>
                  </a:txBody>
                  <a:tcPr/>
                </a:tc>
                <a:tc>
                  <a:txBody>
                    <a:bodyPr/>
                    <a:lstStyle/>
                    <a:p>
                      <a:r>
                        <a:t>5.0± 1.0</a:t>
                      </a:r>
                    </a:p>
                  </a:txBody>
                  <a:tcPr/>
                </a:tc>
                <a:tc>
                  <a:txBody>
                    <a:bodyPr/>
                    <a:lstStyle/>
                    <a:p>
                      <a:r>
                        <a:t>5.0± 1.0</a:t>
                      </a:r>
                    </a:p>
                  </a:txBody>
                  <a:tcPr/>
                </a:tc>
                <a:tc>
                  <a:txBody>
                    <a:bodyPr/>
                    <a:lstStyle/>
                    <a:p>
                      <a:r>
                        <a:t>5.2± 1.0</a:t>
                      </a:r>
                    </a:p>
                  </a:txBody>
                  <a:tcPr/>
                </a:tc>
                <a:tc>
                  <a:txBody>
                    <a:bodyPr/>
                    <a:lstStyle/>
                    <a:p>
                      <a:r>
                        <a:t>5.1± 1.0</a:t>
                      </a:r>
                    </a:p>
                  </a:txBody>
                  <a:tcPr/>
                </a:tc>
              </a:tr>
              <a:tr h="173420">
                <a:tc>
                  <a:txBody>
                    <a:bodyPr/>
                    <a:lstStyle/>
                    <a:p>
                      <a:r>
                        <a:t>nan</a:t>
                      </a:r>
                    </a:p>
                  </a:txBody>
                  <a:tcPr/>
                </a:tc>
                <a:tc>
                  <a:txBody>
                    <a:bodyPr/>
                    <a:lstStyle/>
                    <a:p>
                      <a:r>
                        <a:t>as</a:t>
                      </a:r>
                    </a:p>
                  </a:txBody>
                  <a:tcPr/>
                </a:tc>
                <a:tc>
                  <a:txBody>
                    <a:bodyPr/>
                    <a:lstStyle/>
                    <a:p>
                      <a:r>
                        <a:t>3.1± 0.4</a:t>
                      </a:r>
                    </a:p>
                  </a:txBody>
                  <a:tcPr/>
                </a:tc>
                <a:tc>
                  <a:txBody>
                    <a:bodyPr/>
                    <a:lstStyle/>
                    <a:p>
                      <a:r>
                        <a:t>3.1± 0.4</a:t>
                      </a:r>
                    </a:p>
                  </a:txBody>
                  <a:tcPr/>
                </a:tc>
                <a:tc>
                  <a:txBody>
                    <a:bodyPr/>
                    <a:lstStyle/>
                    <a:p>
                      <a:r>
                        <a:t>3.1± 0.4</a:t>
                      </a:r>
                    </a:p>
                  </a:txBody>
                  <a:tcPr/>
                </a:tc>
                <a:tc>
                  <a:txBody>
                    <a:bodyPr/>
                    <a:lstStyle/>
                    <a:p>
                      <a:r>
                        <a:t>3.1± 0.4</a:t>
                      </a:r>
                    </a:p>
                  </a:txBody>
                  <a:tcPr/>
                </a:tc>
                <a:tc>
                  <a:txBody>
                    <a:bodyPr/>
                    <a:lstStyle/>
                    <a:p>
                      <a:r>
                        <a:t>3.1± 0.4</a:t>
                      </a:r>
                    </a:p>
                  </a:txBody>
                  <a:tcPr/>
                </a:tc>
              </a:tr>
              <a:tr h="173420">
                <a:tc>
                  <a:txBody>
                    <a:bodyPr/>
                    <a:lstStyle/>
                    <a:p>
                      <a:r>
                        <a:t>nan</a:t>
                      </a:r>
                    </a:p>
                  </a:txBody>
                  <a:tcPr/>
                </a:tc>
                <a:tc>
                  <a:txBody>
                    <a:bodyPr/>
                    <a:lstStyle/>
                    <a:p>
                      <a:r>
                        <a:t>βc</a:t>
                      </a:r>
                    </a:p>
                  </a:txBody>
                  <a:tcPr/>
                </a:tc>
                <a:tc>
                  <a:txBody>
                    <a:bodyPr/>
                    <a:lstStyle/>
                    <a:p>
                      <a:r>
                        <a:t>2.2± 0.1</a:t>
                      </a:r>
                    </a:p>
                  </a:txBody>
                  <a:tcPr/>
                </a:tc>
                <a:tc>
                  <a:txBody>
                    <a:bodyPr/>
                    <a:lstStyle/>
                    <a:p>
                      <a:r>
                        <a:t>2.2± 0.1</a:t>
                      </a:r>
                    </a:p>
                  </a:txBody>
                  <a:tcPr/>
                </a:tc>
                <a:tc>
                  <a:txBody>
                    <a:bodyPr/>
                    <a:lstStyle/>
                    <a:p>
                      <a:r>
                        <a:t>2.2± 0.1</a:t>
                      </a:r>
                    </a:p>
                  </a:txBody>
                  <a:tcPr/>
                </a:tc>
                <a:tc>
                  <a:txBody>
                    <a:bodyPr/>
                    <a:lstStyle/>
                    <a:p>
                      <a:r>
                        <a:t>2.2± 0.1</a:t>
                      </a:r>
                    </a:p>
                  </a:txBody>
                  <a:tcPr/>
                </a:tc>
                <a:tc>
                  <a:txBody>
                    <a:bodyPr/>
                    <a:lstStyle/>
                    <a:p>
                      <a:r>
                        <a:t>2.2± 0.1</a:t>
                      </a:r>
                    </a:p>
                  </a:txBody>
                  <a:tcPr/>
                </a:tc>
              </a:tr>
              <a:tr h="173420">
                <a:tc>
                  <a:txBody>
                    <a:bodyPr/>
                    <a:lstStyle/>
                    <a:p>
                      <a:r>
                        <a:t>nan</a:t>
                      </a:r>
                    </a:p>
                  </a:txBody>
                  <a:tcPr/>
                </a:tc>
                <a:tc>
                  <a:txBody>
                    <a:bodyPr/>
                    <a:lstStyle/>
                    <a:p>
                      <a:r>
                        <a:t>age</a:t>
                      </a:r>
                    </a:p>
                  </a:txBody>
                  <a:tcPr/>
                </a:tc>
                <a:tc>
                  <a:txBody>
                    <a:bodyPr/>
                    <a:lstStyle/>
                    <a:p>
                      <a:r>
                        <a:t>0.9± 0.2</a:t>
                      </a:r>
                    </a:p>
                  </a:txBody>
                  <a:tcPr/>
                </a:tc>
                <a:tc>
                  <a:txBody>
                    <a:bodyPr/>
                    <a:lstStyle/>
                    <a:p>
                      <a:r>
                        <a:t>0.9± 0.2</a:t>
                      </a:r>
                    </a:p>
                  </a:txBody>
                  <a:tcPr/>
                </a:tc>
                <a:tc>
                  <a:txBody>
                    <a:bodyPr/>
                    <a:lstStyle/>
                    <a:p>
                      <a:r>
                        <a:t>0.9± 0.2</a:t>
                      </a:r>
                    </a:p>
                  </a:txBody>
                  <a:tcPr/>
                </a:tc>
                <a:tc>
                  <a:txBody>
                    <a:bodyPr/>
                    <a:lstStyle/>
                    <a:p>
                      <a:r>
                        <a:t>0.9± 0.2</a:t>
                      </a:r>
                    </a:p>
                  </a:txBody>
                  <a:tcPr/>
                </a:tc>
                <a:tc>
                  <a:txBody>
                    <a:bodyPr/>
                    <a:lstStyle/>
                    <a:p>
                      <a:r>
                        <a:t>0.9± 0.2</a:t>
                      </a:r>
                    </a:p>
                  </a:txBody>
                  <a:tcPr/>
                </a:tc>
              </a:tr>
              <a:tr h="173420">
                <a:tc>
                  <a:txBody>
                    <a:bodyPr/>
                    <a:lstStyle/>
                    <a:p>
                      <a:r>
                        <a:t>nan</a:t>
                      </a:r>
                    </a:p>
                  </a:txBody>
                  <a:tcPr/>
                </a:tc>
                <a:tc>
                  <a:txBody>
                    <a:bodyPr/>
                    <a:lstStyle/>
                    <a:p>
                      <a:r>
                        <a:t>ags</a:t>
                      </a:r>
                    </a:p>
                  </a:txBody>
                  <a:tcPr/>
                </a:tc>
                <a:tc>
                  <a:txBody>
                    <a:bodyPr/>
                    <a:lstStyle/>
                    <a:p>
                      <a:r>
                        <a:t>0.4± 0.2</a:t>
                      </a:r>
                    </a:p>
                  </a:txBody>
                  <a:tcPr/>
                </a:tc>
                <a:tc>
                  <a:txBody>
                    <a:bodyPr/>
                    <a:lstStyle/>
                    <a:p>
                      <a:r>
                        <a:t>0.4± 0.2</a:t>
                      </a:r>
                    </a:p>
                  </a:txBody>
                  <a:tcPr/>
                </a:tc>
                <a:tc>
                  <a:txBody>
                    <a:bodyPr/>
                    <a:lstStyle/>
                    <a:p>
                      <a:r>
                        <a:t>0.4± 0.2</a:t>
                      </a:r>
                    </a:p>
                  </a:txBody>
                  <a:tcPr/>
                </a:tc>
                <a:tc>
                  <a:txBody>
                    <a:bodyPr/>
                    <a:lstStyle/>
                    <a:p>
                      <a:r>
                        <a:t>0.4± 0.2</a:t>
                      </a:r>
                    </a:p>
                  </a:txBody>
                  <a:tcPr/>
                </a:tc>
                <a:tc>
                  <a:txBody>
                    <a:bodyPr/>
                    <a:lstStyle/>
                    <a:p>
                      <a:r>
                        <a:t>0.4± 0.2</a:t>
                      </a:r>
                    </a:p>
                  </a:txBody>
                  <a:tcPr/>
                </a:tc>
              </a:tr>
              <a:tr h="173420">
                <a:tc>
                  <a:txBody>
                    <a:bodyPr/>
                    <a:lstStyle/>
                    <a:p>
                      <a:r>
                        <a:t>Calibration</a:t>
                      </a:r>
                    </a:p>
                  </a:txBody>
                  <a:tcPr/>
                </a:tc>
                <a:tc>
                  <a:txBody>
                    <a:bodyPr/>
                    <a:lstStyle/>
                    <a:p>
                      <a:r>
                        <a:t>y1s</a:t>
                      </a:r>
                    </a:p>
                  </a:txBody>
                  <a:tcPr/>
                </a:tc>
                <a:tc>
                  <a:txBody>
                    <a:bodyPr/>
                    <a:lstStyle/>
                    <a:p>
                      <a:r>
                        <a:t>1.01± 0.01</a:t>
                      </a:r>
                    </a:p>
                  </a:txBody>
                  <a:tcPr/>
                </a:tc>
                <a:tc>
                  <a:txBody>
                    <a:bodyPr/>
                    <a:lstStyle/>
                    <a:p>
                      <a:r>
                        <a:t>1.01± 0.01</a:t>
                      </a:r>
                    </a:p>
                  </a:txBody>
                  <a:tcPr/>
                </a:tc>
                <a:tc>
                  <a:txBody>
                    <a:bodyPr/>
                    <a:lstStyle/>
                    <a:p>
                      <a:r>
                        <a:t>1.01± 0.01</a:t>
                      </a:r>
                    </a:p>
                  </a:txBody>
                  <a:tcPr/>
                </a:tc>
                <a:tc>
                  <a:txBody>
                    <a:bodyPr/>
                    <a:lstStyle/>
                    <a:p>
                      <a:r>
                        <a:t>1.02± 0.01</a:t>
                      </a:r>
                    </a:p>
                  </a:txBody>
                  <a:tcPr/>
                </a:tc>
                <a:tc>
                  <a:txBody>
                    <a:bodyPr/>
                    <a:lstStyle/>
                    <a:p>
                      <a:r>
                        <a:t>1.01± 0.01</a:t>
                      </a:r>
                    </a:p>
                  </a:txBody>
                  <a:tcPr/>
                </a:tc>
              </a:tr>
              <a:tr h="173420">
                <a:tc>
                  <a:txBody>
                    <a:bodyPr/>
                    <a:lstStyle/>
                    <a:p>
                      <a:r>
                        <a:t>nan</a:t>
                      </a:r>
                    </a:p>
                  </a:txBody>
                  <a:tcPr/>
                </a:tc>
                <a:tc>
                  <a:txBody>
                    <a:bodyPr/>
                    <a:lstStyle/>
                    <a:p>
                      <a:r>
                        <a:t>y2s</a:t>
                      </a:r>
                    </a:p>
                  </a:txBody>
                  <a:tcPr/>
                </a:tc>
                <a:tc>
                  <a:txBody>
                    <a:bodyPr/>
                    <a:lstStyle/>
                    <a:p>
                      <a:r>
                        <a:t>1.03± 0.02</a:t>
                      </a:r>
                    </a:p>
                  </a:txBody>
                  <a:tcPr/>
                </a:tc>
                <a:tc>
                  <a:txBody>
                    <a:bodyPr/>
                    <a:lstStyle/>
                    <a:p>
                      <a:r>
                        <a:t>1.03± 0.02</a:t>
                      </a:r>
                    </a:p>
                  </a:txBody>
                  <a:tcPr/>
                </a:tc>
                <a:tc>
                  <a:txBody>
                    <a:bodyPr/>
                    <a:lstStyle/>
                    <a:p>
                      <a:r>
                        <a:t>1.03± 0.02</a:t>
                      </a:r>
                    </a:p>
                  </a:txBody>
                  <a:tcPr/>
                </a:tc>
                <a:tc>
                  <a:txBody>
                    <a:bodyPr/>
                    <a:lstStyle/>
                    <a:p>
                      <a:r>
                        <a:t>1.04± 0.02</a:t>
                      </a:r>
                    </a:p>
                  </a:txBody>
                  <a:tcPr/>
                </a:tc>
                <a:tc>
                  <a:txBody>
                    <a:bodyPr/>
                    <a:lstStyle/>
                    <a:p>
                      <a:r>
                        <a:t>1.04± 0.02</a:t>
                      </a:r>
                    </a:p>
                  </a:txBody>
                  <a:tcPr/>
                </a:tc>
              </a:tr>
              <a:tr h="173420">
                <a:tc>
                  <a:txBody>
                    <a:bodyPr/>
                    <a:lstStyle/>
                    <a:p>
                      <a:r>
                        <a:t>nan</a:t>
                      </a:r>
                    </a:p>
                  </a:txBody>
                  <a:tcPr/>
                </a:tc>
                <a:tc>
                  <a:txBody>
                    <a:bodyPr/>
                    <a:lstStyle/>
                    <a:p>
                      <a:r>
                        <a:t>y1e</a:t>
                      </a:r>
                    </a:p>
                  </a:txBody>
                  <a:tcPr/>
                </a:tc>
                <a:tc>
                  <a:txBody>
                    <a:bodyPr/>
                    <a:lstStyle/>
                    <a:p>
                      <a:r>
                        <a:t>1.00± 0.01</a:t>
                      </a:r>
                    </a:p>
                  </a:txBody>
                  <a:tcPr/>
                </a:tc>
                <a:tc>
                  <a:txBody>
                    <a:bodyPr/>
                    <a:lstStyle/>
                    <a:p>
                      <a:r>
                        <a:t>1.01± 0.01</a:t>
                      </a:r>
                    </a:p>
                  </a:txBody>
                  <a:tcPr/>
                </a:tc>
                <a:tc>
                  <a:txBody>
                    <a:bodyPr/>
                    <a:lstStyle/>
                    <a:p>
                      <a:r>
                        <a:t>1.01± 0.01</a:t>
                      </a:r>
                    </a:p>
                  </a:txBody>
                  <a:tcPr/>
                </a:tc>
                <a:tc>
                  <a:txBody>
                    <a:bodyPr/>
                    <a:lstStyle/>
                    <a:p>
                      <a:r>
                        <a:t>1.02± 0.01</a:t>
                      </a:r>
                    </a:p>
                  </a:txBody>
                  <a:tcPr/>
                </a:tc>
                <a:tc>
                  <a:txBody>
                    <a:bodyPr/>
                    <a:lstStyle/>
                    <a:p>
                      <a:r>
                        <a:t>1.02± 0.01</a:t>
                      </a:r>
                    </a:p>
                  </a:txBody>
                  <a:tcPr/>
                </a:tc>
              </a:tr>
              <a:tr h="173420">
                <a:tc>
                  <a:txBody>
                    <a:bodyPr/>
                    <a:lstStyle/>
                    <a:p>
                      <a:r>
                        <a:t>nan</a:t>
                      </a:r>
                    </a:p>
                  </a:txBody>
                  <a:tcPr/>
                </a:tc>
                <a:tc>
                  <a:txBody>
                    <a:bodyPr/>
                    <a:lstStyle/>
                    <a:p>
                      <a:r>
                        <a:t>y2e</a:t>
                      </a:r>
                    </a:p>
                  </a:txBody>
                  <a:tcPr/>
                </a:tc>
                <a:tc>
                  <a:txBody>
                    <a:bodyPr/>
                    <a:lstStyle/>
                    <a:p>
                      <a:r>
                        <a:t>1.00± 0.01</a:t>
                      </a:r>
                    </a:p>
                  </a:txBody>
                  <a:tcPr/>
                </a:tc>
                <a:tc>
                  <a:txBody>
                    <a:bodyPr/>
                    <a:lstStyle/>
                    <a:p>
                      <a:r>
                        <a:t>1.00± 0.01</a:t>
                      </a:r>
                    </a:p>
                  </a:txBody>
                  <a:tcPr/>
                </a:tc>
                <a:tc>
                  <a:txBody>
                    <a:bodyPr/>
                    <a:lstStyle/>
                    <a:p>
                      <a:r>
                        <a:t>1.00± 0.01</a:t>
                      </a:r>
                    </a:p>
                  </a:txBody>
                  <a:tcPr/>
                </a:tc>
                <a:tc>
                  <a:txBody>
                    <a:bodyPr/>
                    <a:lstStyle/>
                    <a:p>
                      <a:r>
                        <a:t>1.00± 0.02</a:t>
                      </a:r>
                    </a:p>
                  </a:txBody>
                  <a:tcPr/>
                </a:tc>
                <a:tc>
                  <a:txBody>
                    <a:bodyPr/>
                    <a:lstStyle/>
                    <a:p>
                      <a:r>
                        <a:t>1.00± 0.02</a:t>
                      </a:r>
                    </a:p>
                  </a:txBody>
                  <a:tcPr/>
                </a:tc>
              </a:tr>
              <a:tr h="173440">
                <a:tc>
                  <a:txBody>
                    <a:bodyPr/>
                    <a:lstStyle/>
                    <a:p>
                      <a:r>
                        <a:t>nan</a:t>
                      </a:r>
                    </a:p>
                  </a:txBody>
                  <a:tcPr/>
                </a:tc>
                <a:tc>
                  <a:txBody>
                    <a:bodyPr/>
                    <a:lstStyle/>
                    <a:p>
                      <a:r>
                        <a:t>−2 ln L b</a:t>
                      </a:r>
                    </a:p>
                  </a:txBody>
                  <a:tcPr/>
                </a:tc>
                <a:tc>
                  <a:txBody>
                    <a:bodyPr/>
                    <a:lstStyle/>
                    <a:p>
                      <a:r>
                        <a:t>8147</a:t>
                      </a:r>
                    </a:p>
                  </a:txBody>
                  <a:tcPr/>
                </a:tc>
                <a:tc>
                  <a:txBody>
                    <a:bodyPr/>
                    <a:lstStyle/>
                    <a:p>
                      <a:r>
                        <a:t>8147</a:t>
                      </a:r>
                    </a:p>
                  </a:txBody>
                  <a:tcPr/>
                </a:tc>
                <a:tc>
                  <a:txBody>
                    <a:bodyPr/>
                    <a:lstStyle/>
                    <a:p>
                      <a:r>
                        <a:t>8148</a:t>
                      </a:r>
                    </a:p>
                  </a:txBody>
                  <a:tcPr/>
                </a:tc>
                <a:tc>
                  <a:txBody>
                    <a:bodyPr/>
                    <a:lstStyle/>
                    <a:p>
                      <a:r>
                        <a:t>8147</a:t>
                      </a:r>
                    </a:p>
                  </a:txBody>
                  <a:tcPr/>
                </a:tc>
                <a:tc>
                  <a:txBody>
                    <a:bodyPr/>
                    <a:lstStyle/>
                    <a:p>
                      <a:r>
                        <a:t>8146</a:t>
                      </a:r>
                    </a:p>
                  </a:txBody>
                  <a:tcPr/>
                </a:tc>
              </a:tr>
            </a:tbl>
          </a:graphicData>
        </a:graphic>
      </p:graphicFrame>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20</a:t>
            </a:r>
          </a:p>
        </p:txBody>
      </p:sp>
      <p:sp>
        <p:nvSpPr>
          <p:cNvPr id="3" name="Content Placeholder 2"/>
          <p:cNvSpPr>
            <a:spLocks noGrp="1"/>
          </p:cNvSpPr>
          <p:nvPr>
            <p:ph idx="1"/>
          </p:nvPr>
        </p:nvSpPr>
        <p:spPr/>
        <p:txBody>
          <a:bodyPr/>
          <a:lstStyle/>
          <a:p>
            <a:r>
              <a:t>Neff H0 ch2 WMAP7+ACT 2.79  0.56 68.8  3.5 0.109  0,011 eV is the minimum neutrino mass .</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20</a:t>
            </a:r>
          </a:p>
        </p:txBody>
      </p:sp>
      <p:sp>
        <p:nvSpPr>
          <p:cNvPr id="3" name="Content Placeholder 2"/>
          <p:cNvSpPr>
            <a:spLocks noGrp="1"/>
          </p:cNvSpPr>
          <p:nvPr>
            <p:ph idx="1"/>
          </p:nvPr>
        </p:nvSpPr>
        <p:spPr/>
        <p:txBody>
          <a:bodyPr/>
          <a:lstStyle/>
          <a:p>
            <a:r>
              <a:t>this model approximates the standard CDM cosmological model . we place a prior that w(a) &gt; 1 . current CMB observations combined with large scale structure data have no preference for a non-zero EDE density .</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20</a:t>
            </a:r>
          </a:p>
        </p:txBody>
      </p:sp>
      <p:sp>
        <p:nvSpPr>
          <p:cNvPr id="3" name="Content Placeholder 2"/>
          <p:cNvSpPr>
            <a:spLocks noGrp="1"/>
          </p:cNvSpPr>
          <p:nvPr>
            <p:ph idx="1"/>
          </p:nvPr>
        </p:nvSpPr>
        <p:spPr/>
        <p:txBody>
          <a:bodyPr/>
          <a:lstStyle/>
          <a:p>
            <a:r>
              <a:t>we constrain the amplitude 2 R(k0), spectral index of the initial spectrum of scalar density fluctuations through the measurement of the highl tail of the angular power spectrum .</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20 Table: 1</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1828800"/>
                <a:gridCol w="1828800"/>
                <a:gridCol w="1828800"/>
                <a:gridCol w="1828800"/>
              </a:tblGrid>
              <a:tr h="1005840">
                <a:tc>
                  <a:txBody>
                    <a:bodyPr/>
                    <a:lstStyle/>
                    <a:p>
                      <a:r>
                        <a:t>WMAP7+ACT</a:t>
                      </a:r>
                    </a:p>
                  </a:txBody>
                  <a:tcPr/>
                </a:tc>
                <a:tc>
                  <a:txBody>
                    <a:bodyPr/>
                    <a:lstStyle/>
                    <a:p>
                      <a:r>
                        <a:t>2.79± 0.56</a:t>
                      </a:r>
                    </a:p>
                  </a:txBody>
                  <a:tcPr/>
                </a:tc>
                <a:tc>
                  <a:txBody>
                    <a:bodyPr/>
                    <a:lstStyle/>
                    <a:p>
                      <a:r>
                        <a:t>68.8± 3.5</a:t>
                      </a:r>
                    </a:p>
                  </a:txBody>
                  <a:tcPr/>
                </a:tc>
                <a:tc>
                  <a:txBody>
                    <a:bodyPr/>
                    <a:lstStyle/>
                    <a:p>
                      <a:r>
                        <a:t>0.109± 0.011</a:t>
                      </a:r>
                    </a:p>
                  </a:txBody>
                  <a:tcPr/>
                </a:tc>
              </a:tr>
              <a:tr h="1005840">
                <a:tc>
                  <a:txBody>
                    <a:bodyPr/>
                    <a:lstStyle/>
                    <a:p>
                      <a:r>
                        <a:t>WMAP7+ACT+SPT</a:t>
                      </a:r>
                    </a:p>
                  </a:txBody>
                  <a:tcPr/>
                </a:tc>
                <a:tc>
                  <a:txBody>
                    <a:bodyPr/>
                    <a:lstStyle/>
                    <a:p>
                      <a:r>
                        <a:t>2.98± 0.47</a:t>
                      </a:r>
                    </a:p>
                  </a:txBody>
                  <a:tcPr/>
                </a:tc>
                <a:tc>
                  <a:txBody>
                    <a:bodyPr/>
                    <a:lstStyle/>
                    <a:p>
                      <a:r>
                        <a:t>71.2± 3.4</a:t>
                      </a:r>
                    </a:p>
                  </a:txBody>
                  <a:tcPr/>
                </a:tc>
                <a:tc>
                  <a:txBody>
                    <a:bodyPr/>
                    <a:lstStyle/>
                    <a:p>
                      <a:r>
                        <a:t>0.110± 0.010</a:t>
                      </a:r>
                    </a:p>
                  </a:txBody>
                  <a:tcPr/>
                </a:tc>
              </a:tr>
              <a:tr h="1005840">
                <a:tc>
                  <a:txBody>
                    <a:bodyPr/>
                    <a:lstStyle/>
                    <a:p>
                      <a:r>
                        <a:t>WMAP7+ACT+BAO</a:t>
                      </a:r>
                    </a:p>
                  </a:txBody>
                  <a:tcPr/>
                </a:tc>
                <a:tc>
                  <a:txBody>
                    <a:bodyPr/>
                    <a:lstStyle/>
                    <a:p>
                      <a:r>
                        <a:t>2.87± 0.60</a:t>
                      </a:r>
                    </a:p>
                  </a:txBody>
                  <a:tcPr/>
                </a:tc>
                <a:tc>
                  <a:txBody>
                    <a:bodyPr/>
                    <a:lstStyle/>
                    <a:p>
                      <a:r>
                        <a:t>67.7± 3.1</a:t>
                      </a:r>
                    </a:p>
                  </a:txBody>
                  <a:tcPr/>
                </a:tc>
                <a:tc>
                  <a:txBody>
                    <a:bodyPr/>
                    <a:lstStyle/>
                    <a:p>
                      <a:r>
                        <a:t>0.114± 0.011</a:t>
                      </a:r>
                    </a:p>
                  </a:txBody>
                  <a:tcPr/>
                </a:tc>
              </a:tr>
              <a:tr h="1005840">
                <a:tc>
                  <a:txBody>
                    <a:bodyPr/>
                    <a:lstStyle/>
                    <a:p>
                      <a:r>
                        <a:t>WMAP7+ACT+HST</a:t>
                      </a:r>
                    </a:p>
                  </a:txBody>
                  <a:tcPr/>
                </a:tc>
                <a:tc>
                  <a:txBody>
                    <a:bodyPr/>
                    <a:lstStyle/>
                    <a:p>
                      <a:r>
                        <a:t>3.18± 0.46</a:t>
                      </a:r>
                    </a:p>
                  </a:txBody>
                  <a:tcPr/>
                </a:tc>
                <a:tc>
                  <a:txBody>
                    <a:bodyPr/>
                    <a:lstStyle/>
                    <a:p>
                      <a:r>
                        <a:t>72.2± 2.2</a:t>
                      </a:r>
                    </a:p>
                  </a:txBody>
                  <a:tcPr/>
                </a:tc>
                <a:tc>
                  <a:txBody>
                    <a:bodyPr/>
                    <a:lstStyle/>
                    <a:p>
                      <a:r>
                        <a:t>0.113± 0.011</a:t>
                      </a:r>
                    </a:p>
                  </a:txBody>
                  <a:tcPr/>
                </a:tc>
              </a:tr>
              <a:tr h="1005840">
                <a:tc>
                  <a:txBody>
                    <a:bodyPr/>
                    <a:lstStyle/>
                    <a:p>
                      <a:r>
                        <a:t>WMAP7+ACT+BAO+HST</a:t>
                      </a:r>
                    </a:p>
                  </a:txBody>
                  <a:tcPr/>
                </a:tc>
                <a:tc>
                  <a:txBody>
                    <a:bodyPr/>
                    <a:lstStyle/>
                    <a:p>
                      <a:r>
                        <a:t>3.50± 0.42</a:t>
                      </a:r>
                    </a:p>
                  </a:txBody>
                  <a:tcPr/>
                </a:tc>
                <a:tc>
                  <a:txBody>
                    <a:bodyPr/>
                    <a:lstStyle/>
                    <a:p>
                      <a:r>
                        <a:t>71.2± 2.1</a:t>
                      </a:r>
                    </a:p>
                  </a:txBody>
                  <a:tcPr/>
                </a:tc>
                <a:tc>
                  <a:txBody>
                    <a:bodyPr/>
                    <a:lstStyle/>
                    <a:p>
                      <a:r>
                        <a:t>0.124± 0.009</a:t>
                      </a:r>
                    </a:p>
                  </a:txBody>
                  <a:tcPr/>
                </a:tc>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a:t>
            </a:r>
          </a:p>
        </p:txBody>
      </p:sp>
      <p:sp>
        <p:nvSpPr>
          <p:cNvPr id="3" name="Content Placeholder 2"/>
          <p:cNvSpPr>
            <a:spLocks noGrp="1"/>
          </p:cNvSpPr>
          <p:nvPr>
            <p:ph idx="1"/>
          </p:nvPr>
        </p:nvSpPr>
        <p:spPr/>
        <p:txBody>
          <a:bodyPr/>
          <a:lstStyle/>
          <a:p>
            <a:r>
              <a:t>dNew York City College of Technology, 300 Jay Street, Brooklyn, NY 11201, U.S.A. eDepartment of Physics and Astronomy, University of British Columbia, Vancouver, BC V6T 1Z4, Canada . gSchool of Physics</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21</a:t>
            </a:r>
          </a:p>
        </p:txBody>
      </p:sp>
      <p:sp>
        <p:nvSpPr>
          <p:cNvPr id="3" name="Content Placeholder 2"/>
          <p:cNvSpPr>
            <a:spLocks noGrp="1"/>
          </p:cNvSpPr>
          <p:nvPr>
            <p:ph idx="1"/>
          </p:nvPr>
        </p:nvSpPr>
        <p:spPr/>
        <p:txBody>
          <a:bodyPr/>
          <a:lstStyle/>
          <a:p>
            <a:r>
              <a:t>the amplitude of scalar perturbations is found to be log 10102 R = 3.19  0.04 (WMAP7 + ACT), (4.14) where the factor of 1010 is a numerical factor included to ensure robustness to numerical precision errors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21</a:t>
            </a:r>
          </a:p>
        </p:txBody>
      </p:sp>
      <p:sp>
        <p:nvSpPr>
          <p:cNvPr id="3" name="Content Placeholder 2"/>
          <p:cNvSpPr>
            <a:spLocks noGrp="1"/>
          </p:cNvSpPr>
          <p:nvPr>
            <p:ph idx="1"/>
          </p:nvPr>
        </p:nvSpPr>
        <p:spPr/>
        <p:txBody>
          <a:bodyPr/>
          <a:lstStyle/>
          <a:p>
            <a:r>
              <a:t>n dns/d ln k is allowed to float, ns moves to slightly different values as shown in figure 11 . the ACT-S spectra is based on a combination of ACT and ACT .</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22</a:t>
            </a:r>
          </a:p>
        </p:txBody>
      </p:sp>
      <p:sp>
        <p:nvSpPr>
          <p:cNvPr id="3" name="Content Placeholder 2"/>
          <p:cNvSpPr>
            <a:spLocks noGrp="1"/>
          </p:cNvSpPr>
          <p:nvPr>
            <p:ph idx="1"/>
          </p:nvPr>
        </p:nvSpPr>
        <p:spPr/>
        <p:txBody>
          <a:bodyPr/>
          <a:lstStyle/>
          <a:p>
            <a:r>
              <a:t>03 0.73  0.03 0.72  0,03 0.63  0.008 0.73 0.03 m 0.28  1.03 0.29 0.04 0.07 0.27 0.03 0,28 0.40 0.10 0.27 H0 (km s1</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22</a:t>
            </a:r>
          </a:p>
        </p:txBody>
      </p:sp>
      <p:sp>
        <p:nvSpPr>
          <p:cNvPr id="3" name="Content Placeholder 2"/>
          <p:cNvSpPr>
            <a:spLocks noGrp="1"/>
          </p:cNvSpPr>
          <p:nvPr>
            <p:ph idx="1"/>
          </p:nvPr>
        </p:nvSpPr>
        <p:spPr/>
        <p:txBody>
          <a:bodyPr/>
          <a:lstStyle/>
          <a:p>
            <a:r>
              <a:t>2 ln L is based on the contribution from ACT (710 data points) and the WMAP7 likelihood . the total degrees of freedom are 8169 or 8168 if we consider the 19 or 20 parameter models .</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22</a:t>
            </a:r>
          </a:p>
        </p:txBody>
      </p:sp>
      <p:sp>
        <p:nvSpPr>
          <p:cNvPr id="3" name="Content Placeholder 2"/>
          <p:cNvSpPr>
            <a:spLocks noGrp="1"/>
          </p:cNvSpPr>
          <p:nvPr>
            <p:ph idx="1"/>
          </p:nvPr>
        </p:nvSpPr>
        <p:spPr/>
        <p:txBody>
          <a:bodyPr/>
          <a:lstStyle/>
          <a:p>
            <a:r>
              <a:t>ns = 0.9538  0.0081 from WMAP7+SPT+BAO+H0 reported in [173] . the difference in the marginalized values is indicative of residual correlation between parameters .</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22 Table: 1</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1045028"/>
                <a:gridCol w="1045028"/>
                <a:gridCol w="1045028"/>
                <a:gridCol w="1045028"/>
                <a:gridCol w="1045028"/>
                <a:gridCol w="1045028"/>
                <a:gridCol w="1045032"/>
              </a:tblGrid>
              <a:tr h="173420">
                <a:tc>
                  <a:txBody>
                    <a:bodyPr/>
                    <a:lstStyle/>
                    <a:p>
                      <a:r>
                        <a:t>nan</a:t>
                      </a:r>
                    </a:p>
                  </a:txBody>
                  <a:tcPr/>
                </a:tc>
                <a:tc>
                  <a:txBody>
                    <a:bodyPr/>
                    <a:lstStyle/>
                    <a:p>
                      <a:r>
                        <a:t>nan</a:t>
                      </a:r>
                    </a:p>
                  </a:txBody>
                  <a:tcPr/>
                </a:tc>
                <a:tc>
                  <a:txBody>
                    <a:bodyPr/>
                    <a:lstStyle/>
                    <a:p>
                      <a:r>
                        <a:t>+ dns/d ln k</a:t>
                      </a:r>
                    </a:p>
                  </a:txBody>
                  <a:tcPr/>
                </a:tc>
                <a:tc>
                  <a:txBody>
                    <a:bodyPr/>
                    <a:lstStyle/>
                    <a:p>
                      <a:r>
                        <a:t>+ r</a:t>
                      </a:r>
                    </a:p>
                  </a:txBody>
                  <a:tcPr/>
                </a:tc>
                <a:tc>
                  <a:txBody>
                    <a:bodyPr/>
                    <a:lstStyle/>
                    <a:p>
                      <a:r>
                        <a:t>+ Yp</a:t>
                      </a:r>
                    </a:p>
                  </a:txBody>
                  <a:tcPr/>
                </a:tc>
                <a:tc>
                  <a:txBody>
                    <a:bodyPr/>
                    <a:lstStyle/>
                    <a:p>
                      <a:r>
                        <a:t>+ Ωk b</a:t>
                      </a:r>
                    </a:p>
                  </a:txBody>
                  <a:tcPr/>
                </a:tc>
                <a:tc>
                  <a:txBody>
                    <a:bodyPr/>
                    <a:lstStyle/>
                    <a:p>
                      <a:r>
                        <a:t>+ Gμ</a:t>
                      </a:r>
                    </a:p>
                  </a:txBody>
                  <a:tcPr/>
                </a:tc>
              </a:tr>
              <a:tr h="173420">
                <a:tc>
                  <a:txBody>
                    <a:bodyPr/>
                    <a:lstStyle/>
                    <a:p>
                      <a:r>
                        <a:t>Primary</a:t>
                      </a:r>
                    </a:p>
                  </a:txBody>
                  <a:tcPr/>
                </a:tc>
                <a:tc>
                  <a:txBody>
                    <a:bodyPr/>
                    <a:lstStyle/>
                    <a:p>
                      <a:r>
                        <a:t>100Ωbh2 2.251± 0.047</a:t>
                      </a:r>
                    </a:p>
                  </a:txBody>
                  <a:tcPr/>
                </a:tc>
                <a:tc>
                  <a:txBody>
                    <a:bodyPr/>
                    <a:lstStyle/>
                    <a:p>
                      <a:r>
                        <a:t>2.253± 0.051</a:t>
                      </a:r>
                    </a:p>
                  </a:txBody>
                  <a:tcPr/>
                </a:tc>
                <a:tc>
                  <a:txBody>
                    <a:bodyPr/>
                    <a:lstStyle/>
                    <a:p>
                      <a:r>
                        <a:t>2.248± 0.056</a:t>
                      </a:r>
                    </a:p>
                  </a:txBody>
                  <a:tcPr/>
                </a:tc>
                <a:tc>
                  <a:txBody>
                    <a:bodyPr/>
                    <a:lstStyle/>
                    <a:p>
                      <a:r>
                        <a:t>2.236± 0.052</a:t>
                      </a:r>
                    </a:p>
                  </a:txBody>
                  <a:tcPr/>
                </a:tc>
                <a:tc>
                  <a:txBody>
                    <a:bodyPr/>
                    <a:lstStyle/>
                    <a:p>
                      <a:r>
                        <a:t>2.246± 0.044</a:t>
                      </a:r>
                    </a:p>
                  </a:txBody>
                  <a:tcPr/>
                </a:tc>
                <a:tc>
                  <a:txBody>
                    <a:bodyPr/>
                    <a:lstStyle/>
                    <a:p>
                      <a:r>
                        <a:t>2.279± 0.052</a:t>
                      </a:r>
                    </a:p>
                  </a:txBody>
                  <a:tcPr/>
                </a:tc>
              </a:tr>
              <a:tr h="173420">
                <a:tc>
                  <a:txBody>
                    <a:bodyPr/>
                    <a:lstStyle/>
                    <a:p>
                      <a:r>
                        <a:t>ΛCDM</a:t>
                      </a:r>
                    </a:p>
                  </a:txBody>
                  <a:tcPr/>
                </a:tc>
                <a:tc>
                  <a:txBody>
                    <a:bodyPr/>
                    <a:lstStyle/>
                    <a:p>
                      <a:r>
                        <a:t>Ω h2c 0.114± 0.005</a:t>
                      </a:r>
                    </a:p>
                  </a:txBody>
                  <a:tcPr/>
                </a:tc>
                <a:tc>
                  <a:txBody>
                    <a:bodyPr/>
                    <a:lstStyle/>
                    <a:p>
                      <a:r>
                        <a:t>0.115± 0.006</a:t>
                      </a:r>
                    </a:p>
                  </a:txBody>
                  <a:tcPr/>
                </a:tc>
                <a:tc>
                  <a:txBody>
                    <a:bodyPr/>
                    <a:lstStyle/>
                    <a:p>
                      <a:r>
                        <a:t>0.111± 0.006</a:t>
                      </a:r>
                    </a:p>
                  </a:txBody>
                  <a:tcPr/>
                </a:tc>
                <a:tc>
                  <a:txBody>
                    <a:bodyPr/>
                    <a:lstStyle/>
                    <a:p>
                      <a:r>
                        <a:t>0.113± 0.005</a:t>
                      </a:r>
                    </a:p>
                  </a:txBody>
                  <a:tcPr/>
                </a:tc>
                <a:tc>
                  <a:txBody>
                    <a:bodyPr/>
                    <a:lstStyle/>
                    <a:p>
                      <a:r>
                        <a:t>0.113± 0.047</a:t>
                      </a:r>
                    </a:p>
                  </a:txBody>
                  <a:tcPr/>
                </a:tc>
                <a:tc>
                  <a:txBody>
                    <a:bodyPr/>
                    <a:lstStyle/>
                    <a:p>
                      <a:r>
                        <a:t>0.113± 0.005</a:t>
                      </a:r>
                    </a:p>
                  </a:txBody>
                  <a:tcPr/>
                </a:tc>
              </a:tr>
              <a:tr h="173420">
                <a:tc>
                  <a:txBody>
                    <a:bodyPr/>
                    <a:lstStyle/>
                    <a:p>
                      <a:r>
                        <a:t>nan</a:t>
                      </a:r>
                    </a:p>
                  </a:txBody>
                  <a:tcPr/>
                </a:tc>
                <a:tc>
                  <a:txBody>
                    <a:bodyPr/>
                    <a:lstStyle/>
                    <a:p>
                      <a:r>
                        <a:t>100θA 1.040± 0.002</a:t>
                      </a:r>
                    </a:p>
                  </a:txBody>
                  <a:tcPr/>
                </a:tc>
                <a:tc>
                  <a:txBody>
                    <a:bodyPr/>
                    <a:lstStyle/>
                    <a:p>
                      <a:r>
                        <a:t>1.040± 0.002</a:t>
                      </a:r>
                    </a:p>
                  </a:txBody>
                  <a:tcPr/>
                </a:tc>
                <a:tc>
                  <a:txBody>
                    <a:bodyPr/>
                    <a:lstStyle/>
                    <a:p>
                      <a:r>
                        <a:t>1.040± 0.002</a:t>
                      </a:r>
                    </a:p>
                  </a:txBody>
                  <a:tcPr/>
                </a:tc>
                <a:tc>
                  <a:txBody>
                    <a:bodyPr/>
                    <a:lstStyle/>
                    <a:p>
                      <a:r>
                        <a:t>1.039± 0.003</a:t>
                      </a:r>
                    </a:p>
                  </a:txBody>
                  <a:tcPr/>
                </a:tc>
                <a:tc>
                  <a:txBody>
                    <a:bodyPr/>
                    <a:lstStyle/>
                    <a:p>
                      <a:r>
                        <a:t>1.040± 0.002</a:t>
                      </a:r>
                    </a:p>
                  </a:txBody>
                  <a:tcPr/>
                </a:tc>
                <a:tc>
                  <a:txBody>
                    <a:bodyPr/>
                    <a:lstStyle/>
                    <a:p>
                      <a:r>
                        <a:t>1.040± 0.002</a:t>
                      </a:r>
                    </a:p>
                  </a:txBody>
                  <a:tcPr/>
                </a:tc>
              </a:tr>
              <a:tr h="173420">
                <a:tc>
                  <a:txBody>
                    <a:bodyPr/>
                    <a:lstStyle/>
                    <a:p>
                      <a:r>
                        <a:t>nan</a:t>
                      </a:r>
                    </a:p>
                  </a:txBody>
                  <a:tcPr/>
                </a:tc>
                <a:tc>
                  <a:txBody>
                    <a:bodyPr/>
                    <a:lstStyle/>
                    <a:p>
                      <a:r>
                        <a:t>ns 0.972± 0.012</a:t>
                      </a:r>
                    </a:p>
                  </a:txBody>
                  <a:tcPr/>
                </a:tc>
                <a:tc>
                  <a:txBody>
                    <a:bodyPr/>
                    <a:lstStyle/>
                    <a:p>
                      <a:r>
                        <a:t>0.981± 0.031</a:t>
                      </a:r>
                    </a:p>
                  </a:txBody>
                  <a:tcPr/>
                </a:tc>
                <a:tc>
                  <a:txBody>
                    <a:bodyPr/>
                    <a:lstStyle/>
                    <a:p>
                      <a:r>
                        <a:t>0.980± 0.017</a:t>
                      </a:r>
                    </a:p>
                  </a:txBody>
                  <a:tcPr/>
                </a:tc>
                <a:tc>
                  <a:txBody>
                    <a:bodyPr/>
                    <a:lstStyle/>
                    <a:p>
                      <a:r>
                        <a:t>0.967± 0.014</a:t>
                      </a:r>
                    </a:p>
                  </a:txBody>
                  <a:tcPr/>
                </a:tc>
                <a:tc>
                  <a:txBody>
                    <a:bodyPr/>
                    <a:lstStyle/>
                    <a:p>
                      <a:r>
                        <a:t>0.970± 0.011</a:t>
                      </a:r>
                    </a:p>
                  </a:txBody>
                  <a:tcPr/>
                </a:tc>
                <a:tc>
                  <a:txBody>
                    <a:bodyPr/>
                    <a:lstStyle/>
                    <a:p>
                      <a:r>
                        <a:t>0.973± 0.012</a:t>
                      </a:r>
                    </a:p>
                  </a:txBody>
                  <a:tcPr/>
                </a:tc>
              </a:tr>
              <a:tr h="173420">
                <a:tc>
                  <a:txBody>
                    <a:bodyPr/>
                    <a:lstStyle/>
                    <a:p>
                      <a:r>
                        <a:t>nan</a:t>
                      </a:r>
                    </a:p>
                  </a:txBody>
                  <a:tcPr/>
                </a:tc>
                <a:tc>
                  <a:txBody>
                    <a:bodyPr/>
                    <a:lstStyle/>
                    <a:p>
                      <a:r>
                        <a:t>τ 0.091± 0.015</a:t>
                      </a:r>
                    </a:p>
                  </a:txBody>
                  <a:tcPr/>
                </a:tc>
                <a:tc>
                  <a:txBody>
                    <a:bodyPr/>
                    <a:lstStyle/>
                    <a:p>
                      <a:r>
                        <a:t>0.092± 0.017</a:t>
                      </a:r>
                    </a:p>
                  </a:txBody>
                  <a:tcPr/>
                </a:tc>
                <a:tc>
                  <a:txBody>
                    <a:bodyPr/>
                    <a:lstStyle/>
                    <a:p>
                      <a:r>
                        <a:t>0.092± 0.015</a:t>
                      </a:r>
                    </a:p>
                  </a:txBody>
                  <a:tcPr/>
                </a:tc>
                <a:tc>
                  <a:txBody>
                    <a:bodyPr/>
                    <a:lstStyle/>
                    <a:p>
                      <a:r>
                        <a:t>0.089± 0.015</a:t>
                      </a:r>
                    </a:p>
                  </a:txBody>
                  <a:tcPr/>
                </a:tc>
                <a:tc>
                  <a:txBody>
                    <a:bodyPr/>
                    <a:lstStyle/>
                    <a:p>
                      <a:r>
                        <a:t>0.090± 0.015</a:t>
                      </a:r>
                    </a:p>
                  </a:txBody>
                  <a:tcPr/>
                </a:tc>
                <a:tc>
                  <a:txBody>
                    <a:bodyPr/>
                    <a:lstStyle/>
                    <a:p>
                      <a:r>
                        <a:t>0.092± 0.015</a:t>
                      </a:r>
                    </a:p>
                  </a:txBody>
                  <a:tcPr/>
                </a:tc>
              </a:tr>
              <a:tr h="173420">
                <a:tc>
                  <a:txBody>
                    <a:bodyPr/>
                    <a:lstStyle/>
                    <a:p>
                      <a:r>
                        <a:t>nan</a:t>
                      </a:r>
                    </a:p>
                  </a:txBody>
                  <a:tcPr/>
                </a:tc>
                <a:tc>
                  <a:txBody>
                    <a:bodyPr/>
                    <a:lstStyle/>
                    <a:p>
                      <a:r>
                        <a:t>log(1010∆2 ) 3.18± 0.05R3.19± 0.04</a:t>
                      </a:r>
                    </a:p>
                  </a:txBody>
                  <a:tcPr/>
                </a:tc>
                <a:tc>
                  <a:txBody>
                    <a:bodyPr/>
                    <a:lstStyle/>
                    <a:p>
                      <a:r>
                        <a:t>3.19± 0.05</a:t>
                      </a:r>
                    </a:p>
                  </a:txBody>
                  <a:tcPr/>
                </a:tc>
                <a:tc>
                  <a:txBody>
                    <a:bodyPr/>
                    <a:lstStyle/>
                    <a:p>
                      <a:r>
                        <a:t>3.16± 0.07</a:t>
                      </a:r>
                    </a:p>
                  </a:txBody>
                  <a:tcPr/>
                </a:tc>
                <a:tc>
                  <a:txBody>
                    <a:bodyPr/>
                    <a:lstStyle/>
                    <a:p>
                      <a:r>
                        <a:t>3.20± 0.05</a:t>
                      </a:r>
                    </a:p>
                  </a:txBody>
                  <a:tcPr/>
                </a:tc>
                <a:tc>
                  <a:txBody>
                    <a:bodyPr/>
                    <a:lstStyle/>
                    <a:p>
                      <a:r>
                        <a:t>3.20± 0.04</a:t>
                      </a:r>
                    </a:p>
                  </a:txBody>
                  <a:tcPr/>
                </a:tc>
                <a:tc>
                  <a:txBody>
                    <a:bodyPr/>
                    <a:lstStyle/>
                    <a:p>
                      <a:r>
                        <a:t>nan</a:t>
                      </a:r>
                    </a:p>
                  </a:txBody>
                  <a:tcPr/>
                </a:tc>
              </a:tr>
              <a:tr h="173420">
                <a:tc>
                  <a:txBody>
                    <a:bodyPr/>
                    <a:lstStyle/>
                    <a:p>
                      <a:r>
                        <a:t>Extended</a:t>
                      </a:r>
                    </a:p>
                  </a:txBody>
                  <a:tcPr/>
                </a:tc>
                <a:tc>
                  <a:txBody>
                    <a:bodyPr/>
                    <a:lstStyle/>
                    <a:p>
                      <a:r>
                        <a:t>dns/d ln k</a:t>
                      </a:r>
                    </a:p>
                  </a:txBody>
                  <a:tcPr/>
                </a:tc>
                <a:tc>
                  <a:txBody>
                    <a:bodyPr/>
                    <a:lstStyle/>
                    <a:p>
                      <a:r>
                        <a:t>−0.004± 0.012</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r>
              <a:tr h="173420">
                <a:tc>
                  <a:txBody>
                    <a:bodyPr/>
                    <a:lstStyle/>
                    <a:p>
                      <a:r>
                        <a:t>nan</a:t>
                      </a:r>
                    </a:p>
                  </a:txBody>
                  <a:tcPr/>
                </a:tc>
                <a:tc>
                  <a:txBody>
                    <a:bodyPr/>
                    <a:lstStyle/>
                    <a:p>
                      <a:r>
                        <a:t>r</a:t>
                      </a:r>
                    </a:p>
                  </a:txBody>
                  <a:tcPr/>
                </a:tc>
                <a:tc>
                  <a:txBody>
                    <a:bodyPr/>
                    <a:lstStyle/>
                    <a:p>
                      <a:r>
                        <a:t>nan</a:t>
                      </a:r>
                    </a:p>
                  </a:txBody>
                  <a:tcPr/>
                </a:tc>
                <a:tc>
                  <a:txBody>
                    <a:bodyPr/>
                    <a:lstStyle/>
                    <a:p>
                      <a:r>
                        <a:t>&lt; 0.30</a:t>
                      </a:r>
                    </a:p>
                  </a:txBody>
                  <a:tcPr/>
                </a:tc>
                <a:tc>
                  <a:txBody>
                    <a:bodyPr/>
                    <a:lstStyle/>
                    <a:p>
                      <a:r>
                        <a:t>nan</a:t>
                      </a:r>
                    </a:p>
                  </a:txBody>
                  <a:tcPr/>
                </a:tc>
                <a:tc>
                  <a:txBody>
                    <a:bodyPr/>
                    <a:lstStyle/>
                    <a:p>
                      <a:r>
                        <a:t>nan</a:t>
                      </a:r>
                    </a:p>
                  </a:txBody>
                  <a:tcPr/>
                </a:tc>
                <a:tc>
                  <a:txBody>
                    <a:bodyPr/>
                    <a:lstStyle/>
                    <a:p>
                      <a:r>
                        <a:t>nan</a:t>
                      </a:r>
                    </a:p>
                  </a:txBody>
                  <a:tcPr/>
                </a:tc>
              </a:tr>
              <a:tr h="173420">
                <a:tc>
                  <a:txBody>
                    <a:bodyPr/>
                    <a:lstStyle/>
                    <a:p>
                      <a:r>
                        <a:t>nan</a:t>
                      </a:r>
                    </a:p>
                  </a:txBody>
                  <a:tcPr/>
                </a:tc>
                <a:tc>
                  <a:txBody>
                    <a:bodyPr/>
                    <a:lstStyle/>
                    <a:p>
                      <a:r>
                        <a:t>Yp</a:t>
                      </a:r>
                    </a:p>
                  </a:txBody>
                  <a:tcPr/>
                </a:tc>
                <a:tc>
                  <a:txBody>
                    <a:bodyPr/>
                    <a:lstStyle/>
                    <a:p>
                      <a:r>
                        <a:t>nan</a:t>
                      </a:r>
                    </a:p>
                  </a:txBody>
                  <a:tcPr/>
                </a:tc>
                <a:tc>
                  <a:txBody>
                    <a:bodyPr/>
                    <a:lstStyle/>
                    <a:p>
                      <a:r>
                        <a:t>nan</a:t>
                      </a:r>
                    </a:p>
                  </a:txBody>
                  <a:tcPr/>
                </a:tc>
                <a:tc>
                  <a:txBody>
                    <a:bodyPr/>
                    <a:lstStyle/>
                    <a:p>
                      <a:r>
                        <a:t>0.225± 0.034</a:t>
                      </a:r>
                    </a:p>
                  </a:txBody>
                  <a:tcPr/>
                </a:tc>
                <a:tc>
                  <a:txBody>
                    <a:bodyPr/>
                    <a:lstStyle/>
                    <a:p>
                      <a:r>
                        <a:t>nan</a:t>
                      </a:r>
                    </a:p>
                  </a:txBody>
                  <a:tcPr/>
                </a:tc>
                <a:tc>
                  <a:txBody>
                    <a:bodyPr/>
                    <a:lstStyle/>
                    <a:p>
                      <a:r>
                        <a:t>nan</a:t>
                      </a:r>
                    </a:p>
                  </a:txBody>
                  <a:tcPr/>
                </a:tc>
              </a:tr>
              <a:tr h="173420">
                <a:tc>
                  <a:txBody>
                    <a:bodyPr/>
                    <a:lstStyle/>
                    <a:p>
                      <a:r>
                        <a:t>nan</a:t>
                      </a:r>
                    </a:p>
                  </a:txBody>
                  <a:tcPr/>
                </a:tc>
                <a:tc>
                  <a:txBody>
                    <a:bodyPr/>
                    <a:lstStyle/>
                    <a:p>
                      <a:r>
                        <a:t>Ωk</a:t>
                      </a:r>
                    </a:p>
                  </a:txBody>
                  <a:tcPr/>
                </a:tc>
                <a:tc>
                  <a:txBody>
                    <a:bodyPr/>
                    <a:lstStyle/>
                    <a:p>
                      <a:r>
                        <a:t>nan</a:t>
                      </a:r>
                    </a:p>
                  </a:txBody>
                  <a:tcPr/>
                </a:tc>
                <a:tc>
                  <a:txBody>
                    <a:bodyPr/>
                    <a:lstStyle/>
                    <a:p>
                      <a:r>
                        <a:t>nan</a:t>
                      </a:r>
                    </a:p>
                  </a:txBody>
                  <a:tcPr/>
                </a:tc>
                <a:tc>
                  <a:txBody>
                    <a:bodyPr/>
                    <a:lstStyle/>
                    <a:p>
                      <a:r>
                        <a:t>nan</a:t>
                      </a:r>
                    </a:p>
                  </a:txBody>
                  <a:tcPr/>
                </a:tc>
                <a:tc>
                  <a:txBody>
                    <a:bodyPr/>
                    <a:lstStyle/>
                    <a:p>
                      <a:r>
                        <a:t>−0.031± 0.026</a:t>
                      </a:r>
                    </a:p>
                  </a:txBody>
                  <a:tcPr/>
                </a:tc>
                <a:tc>
                  <a:txBody>
                    <a:bodyPr/>
                    <a:lstStyle/>
                    <a:p>
                      <a:r>
                        <a:t>nan</a:t>
                      </a:r>
                    </a:p>
                  </a:txBody>
                  <a:tcPr/>
                </a:tc>
              </a:tr>
              <a:tr h="173420">
                <a:tc>
                  <a:txBody>
                    <a:bodyPr/>
                    <a:lstStyle/>
                    <a:p>
                      <a:r>
                        <a:t>nan</a:t>
                      </a:r>
                    </a:p>
                  </a:txBody>
                  <a:tcPr/>
                </a:tc>
                <a:tc>
                  <a:txBody>
                    <a:bodyPr/>
                    <a:lstStyle/>
                    <a:p>
                      <a:r>
                        <a:t>Gμ</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c>
                  <a:txBody>
                    <a:bodyPr/>
                    <a:lstStyle/>
                    <a:p>
                      <a:r>
                        <a:t>&lt; 1.7× 10−7</a:t>
                      </a:r>
                    </a:p>
                  </a:txBody>
                  <a:tcPr/>
                </a:tc>
              </a:tr>
              <a:tr h="173420">
                <a:tc>
                  <a:txBody>
                    <a:bodyPr/>
                    <a:lstStyle/>
                    <a:p>
                      <a:r>
                        <a:t>Derived</a:t>
                      </a:r>
                    </a:p>
                  </a:txBody>
                  <a:tcPr/>
                </a:tc>
                <a:tc>
                  <a:txBody>
                    <a:bodyPr/>
                    <a:lstStyle/>
                    <a:p>
                      <a:r>
                        <a:t>σ8 0.83± 0.03</a:t>
                      </a:r>
                    </a:p>
                  </a:txBody>
                  <a:tcPr/>
                </a:tc>
                <a:tc>
                  <a:txBody>
                    <a:bodyPr/>
                    <a:lstStyle/>
                    <a:p>
                      <a:r>
                        <a:t>0.83± 0.03</a:t>
                      </a:r>
                    </a:p>
                  </a:txBody>
                  <a:tcPr/>
                </a:tc>
                <a:tc>
                  <a:txBody>
                    <a:bodyPr/>
                    <a:lstStyle/>
                    <a:p>
                      <a:r>
                        <a:t>0.82± 0.03</a:t>
                      </a:r>
                    </a:p>
                  </a:txBody>
                  <a:tcPr/>
                </a:tc>
                <a:tc>
                  <a:txBody>
                    <a:bodyPr/>
                    <a:lstStyle/>
                    <a:p>
                      <a:r>
                        <a:t>0.81± 0.03</a:t>
                      </a:r>
                    </a:p>
                  </a:txBody>
                  <a:tcPr/>
                </a:tc>
                <a:tc>
                  <a:txBody>
                    <a:bodyPr/>
                    <a:lstStyle/>
                    <a:p>
                      <a:r>
                        <a:t>0.81± 0.03</a:t>
                      </a:r>
                    </a:p>
                  </a:txBody>
                  <a:tcPr/>
                </a:tc>
                <a:tc>
                  <a:txBody>
                    <a:bodyPr/>
                    <a:lstStyle/>
                    <a:p>
                      <a:r>
                        <a:t>0.82± 0.03</a:t>
                      </a:r>
                    </a:p>
                  </a:txBody>
                  <a:tcPr/>
                </a:tc>
              </a:tr>
              <a:tr h="173420">
                <a:tc>
                  <a:txBody>
                    <a:bodyPr/>
                    <a:lstStyle/>
                    <a:p>
                      <a:r>
                        <a:t>nan</a:t>
                      </a:r>
                    </a:p>
                  </a:txBody>
                  <a:tcPr/>
                </a:tc>
                <a:tc>
                  <a:txBody>
                    <a:bodyPr/>
                    <a:lstStyle/>
                    <a:p>
                      <a:r>
                        <a:t>ΩΛ 0.72± 0.03</a:t>
                      </a:r>
                    </a:p>
                  </a:txBody>
                  <a:tcPr/>
                </a:tc>
                <a:tc>
                  <a:txBody>
                    <a:bodyPr/>
                    <a:lstStyle/>
                    <a:p>
                      <a:r>
                        <a:t>0.71± 0.03</a:t>
                      </a:r>
                    </a:p>
                  </a:txBody>
                  <a:tcPr/>
                </a:tc>
                <a:tc>
                  <a:txBody>
                    <a:bodyPr/>
                    <a:lstStyle/>
                    <a:p>
                      <a:r>
                        <a:t>0.73± 0.03</a:t>
                      </a:r>
                    </a:p>
                  </a:txBody>
                  <a:tcPr/>
                </a:tc>
                <a:tc>
                  <a:txBody>
                    <a:bodyPr/>
                    <a:lstStyle/>
                    <a:p>
                      <a:r>
                        <a:t>0.72± 0.03</a:t>
                      </a:r>
                    </a:p>
                  </a:txBody>
                  <a:tcPr/>
                </a:tc>
                <a:tc>
                  <a:txBody>
                    <a:bodyPr/>
                    <a:lstStyle/>
                    <a:p>
                      <a:r>
                        <a:t>0.63± 0.08</a:t>
                      </a:r>
                    </a:p>
                  </a:txBody>
                  <a:tcPr/>
                </a:tc>
                <a:tc>
                  <a:txBody>
                    <a:bodyPr/>
                    <a:lstStyle/>
                    <a:p>
                      <a:r>
                        <a:t>0.73± 0.03</a:t>
                      </a:r>
                    </a:p>
                  </a:txBody>
                  <a:tcPr/>
                </a:tc>
              </a:tr>
              <a:tr h="173420">
                <a:tc>
                  <a:txBody>
                    <a:bodyPr/>
                    <a:lstStyle/>
                    <a:p>
                      <a:r>
                        <a:t>nan</a:t>
                      </a:r>
                    </a:p>
                  </a:txBody>
                  <a:tcPr/>
                </a:tc>
                <a:tc>
                  <a:txBody>
                    <a:bodyPr/>
                    <a:lstStyle/>
                    <a:p>
                      <a:r>
                        <a:t>Ωm 0.28± 0.03</a:t>
                      </a:r>
                    </a:p>
                  </a:txBody>
                  <a:tcPr/>
                </a:tc>
                <a:tc>
                  <a:txBody>
                    <a:bodyPr/>
                    <a:lstStyle/>
                    <a:p>
                      <a:r>
                        <a:t>0.29± 0.04</a:t>
                      </a:r>
                    </a:p>
                  </a:txBody>
                  <a:tcPr/>
                </a:tc>
                <a:tc>
                  <a:txBody>
                    <a:bodyPr/>
                    <a:lstStyle/>
                    <a:p>
                      <a:r>
                        <a:t>0.27± 0.03</a:t>
                      </a:r>
                    </a:p>
                  </a:txBody>
                  <a:tcPr/>
                </a:tc>
                <a:tc>
                  <a:txBody>
                    <a:bodyPr/>
                    <a:lstStyle/>
                    <a:p>
                      <a:r>
                        <a:t>0.28± 0.03</a:t>
                      </a:r>
                    </a:p>
                  </a:txBody>
                  <a:tcPr/>
                </a:tc>
                <a:tc>
                  <a:txBody>
                    <a:bodyPr/>
                    <a:lstStyle/>
                    <a:p>
                      <a:r>
                        <a:t>0.40± 0.10</a:t>
                      </a:r>
                    </a:p>
                  </a:txBody>
                  <a:tcPr/>
                </a:tc>
                <a:tc>
                  <a:txBody>
                    <a:bodyPr/>
                    <a:lstStyle/>
                    <a:p>
                      <a:r>
                        <a:t>0.27± 0.03</a:t>
                      </a:r>
                    </a:p>
                  </a:txBody>
                  <a:tcPr/>
                </a:tc>
              </a:tr>
              <a:tr h="173420">
                <a:tc>
                  <a:txBody>
                    <a:bodyPr/>
                    <a:lstStyle/>
                    <a:p>
                      <a:r>
                        <a:t>nan</a:t>
                      </a:r>
                    </a:p>
                  </a:txBody>
                  <a:tcPr/>
                </a:tc>
                <a:tc>
                  <a:txBody>
                    <a:bodyPr/>
                    <a:lstStyle/>
                    <a:p>
                      <a:r>
                        <a:t>H0 (km s−1 Mpc−1) 70.0± 2.4</a:t>
                      </a:r>
                    </a:p>
                  </a:txBody>
                  <a:tcPr/>
                </a:tc>
                <a:tc>
                  <a:txBody>
                    <a:bodyPr/>
                    <a:lstStyle/>
                    <a:p>
                      <a:r>
                        <a:t>69.6± 2.9</a:t>
                      </a:r>
                    </a:p>
                  </a:txBody>
                  <a:tcPr/>
                </a:tc>
                <a:tc>
                  <a:txBody>
                    <a:bodyPr/>
                    <a:lstStyle/>
                    <a:p>
                      <a:r>
                        <a:t>71.1± 3.1</a:t>
                      </a:r>
                    </a:p>
                  </a:txBody>
                  <a:tcPr/>
                </a:tc>
                <a:tc>
                  <a:txBody>
                    <a:bodyPr/>
                    <a:lstStyle/>
                    <a:p>
                      <a:r>
                        <a:t>70.0± 2.3</a:t>
                      </a:r>
                    </a:p>
                  </a:txBody>
                  <a:tcPr/>
                </a:tc>
                <a:tc>
                  <a:txBody>
                    <a:bodyPr/>
                    <a:lstStyle/>
                    <a:p>
                      <a:r>
                        <a:t>59.8± 8.0</a:t>
                      </a:r>
                    </a:p>
                  </a:txBody>
                  <a:tcPr/>
                </a:tc>
                <a:tc>
                  <a:txBody>
                    <a:bodyPr/>
                    <a:lstStyle/>
                    <a:p>
                      <a:r>
                        <a:t>70.9± 2.5</a:t>
                      </a:r>
                    </a:p>
                  </a:txBody>
                  <a:tcPr/>
                </a:tc>
              </a:tr>
              <a:tr h="173420">
                <a:tc>
                  <a:txBody>
                    <a:bodyPr/>
                    <a:lstStyle/>
                    <a:p>
                      <a:r>
                        <a:t>Secondary</a:t>
                      </a:r>
                    </a:p>
                  </a:txBody>
                  <a:tcPr/>
                </a:tc>
                <a:tc>
                  <a:txBody>
                    <a:bodyPr/>
                    <a:lstStyle/>
                    <a:p>
                      <a:r>
                        <a:t>atSZ 3.4± 1.4</a:t>
                      </a:r>
                    </a:p>
                  </a:txBody>
                  <a:tcPr/>
                </a:tc>
                <a:tc>
                  <a:txBody>
                    <a:bodyPr/>
                    <a:lstStyle/>
                    <a:p>
                      <a:r>
                        <a:t>3.3± 1.4</a:t>
                      </a:r>
                    </a:p>
                  </a:txBody>
                  <a:tcPr/>
                </a:tc>
                <a:tc>
                  <a:txBody>
                    <a:bodyPr/>
                    <a:lstStyle/>
                    <a:p>
                      <a:r>
                        <a:t>3.4± 1.4</a:t>
                      </a:r>
                    </a:p>
                  </a:txBody>
                  <a:tcPr/>
                </a:tc>
                <a:tc>
                  <a:txBody>
                    <a:bodyPr/>
                    <a:lstStyle/>
                    <a:p>
                      <a:r>
                        <a:t>3.5± 1.4</a:t>
                      </a:r>
                    </a:p>
                  </a:txBody>
                  <a:tcPr/>
                </a:tc>
                <a:tc>
                  <a:txBody>
                    <a:bodyPr/>
                    <a:lstStyle/>
                    <a:p>
                      <a:r>
                        <a:t>3.4± 1.4</a:t>
                      </a:r>
                    </a:p>
                  </a:txBody>
                  <a:tcPr/>
                </a:tc>
                <a:tc>
                  <a:txBody>
                    <a:bodyPr/>
                    <a:lstStyle/>
                    <a:p>
                      <a:r>
                        <a:t>3.4± 1.3</a:t>
                      </a:r>
                    </a:p>
                  </a:txBody>
                  <a:tcPr/>
                </a:tc>
              </a:tr>
              <a:tr h="173420">
                <a:tc>
                  <a:txBody>
                    <a:bodyPr/>
                    <a:lstStyle/>
                    <a:p>
                      <a:r>
                        <a:t>nan</a:t>
                      </a:r>
                    </a:p>
                  </a:txBody>
                  <a:tcPr/>
                </a:tc>
                <a:tc>
                  <a:txBody>
                    <a:bodyPr/>
                    <a:lstStyle/>
                    <a:p>
                      <a:r>
                        <a:t>akSZ &lt; 8.6</a:t>
                      </a:r>
                    </a:p>
                  </a:txBody>
                  <a:tcPr/>
                </a:tc>
                <a:tc>
                  <a:txBody>
                    <a:bodyPr/>
                    <a:lstStyle/>
                    <a:p>
                      <a:r>
                        <a:t>&lt; 8.4</a:t>
                      </a:r>
                    </a:p>
                  </a:txBody>
                  <a:tcPr/>
                </a:tc>
                <a:tc>
                  <a:txBody>
                    <a:bodyPr/>
                    <a:lstStyle/>
                    <a:p>
                      <a:r>
                        <a:t>&lt; 8.5</a:t>
                      </a:r>
                    </a:p>
                  </a:txBody>
                  <a:tcPr/>
                </a:tc>
                <a:tc>
                  <a:txBody>
                    <a:bodyPr/>
                    <a:lstStyle/>
                    <a:p>
                      <a:r>
                        <a:t>&lt; 8.2</a:t>
                      </a:r>
                    </a:p>
                  </a:txBody>
                  <a:tcPr/>
                </a:tc>
                <a:tc>
                  <a:txBody>
                    <a:bodyPr/>
                    <a:lstStyle/>
                    <a:p>
                      <a:r>
                        <a:t>&lt; 8.1</a:t>
                      </a:r>
                    </a:p>
                  </a:txBody>
                  <a:tcPr/>
                </a:tc>
                <a:tc>
                  <a:txBody>
                    <a:bodyPr/>
                    <a:lstStyle/>
                    <a:p>
                      <a:r>
                        <a:t>&lt; 6.9</a:t>
                      </a:r>
                    </a:p>
                  </a:txBody>
                  <a:tcPr/>
                </a:tc>
              </a:tr>
              <a:tr h="173420">
                <a:tc>
                  <a:txBody>
                    <a:bodyPr/>
                    <a:lstStyle/>
                    <a:p>
                      <a:r>
                        <a:t>nan</a:t>
                      </a:r>
                    </a:p>
                  </a:txBody>
                  <a:tcPr/>
                </a:tc>
                <a:tc>
                  <a:txBody>
                    <a:bodyPr/>
                    <a:lstStyle/>
                    <a:p>
                      <a:r>
                        <a:t>ap 7.0± 0.5</a:t>
                      </a:r>
                    </a:p>
                  </a:txBody>
                  <a:tcPr/>
                </a:tc>
                <a:tc>
                  <a:txBody>
                    <a:bodyPr/>
                    <a:lstStyle/>
                    <a:p>
                      <a:r>
                        <a:t>7.1± 0.5</a:t>
                      </a:r>
                    </a:p>
                  </a:txBody>
                  <a:tcPr/>
                </a:tc>
                <a:tc>
                  <a:txBody>
                    <a:bodyPr/>
                    <a:lstStyle/>
                    <a:p>
                      <a:r>
                        <a:t>7.0± 0.5</a:t>
                      </a:r>
                    </a:p>
                  </a:txBody>
                  <a:tcPr/>
                </a:tc>
                <a:tc>
                  <a:txBody>
                    <a:bodyPr/>
                    <a:lstStyle/>
                    <a:p>
                      <a:r>
                        <a:t>7.1± 0.5</a:t>
                      </a:r>
                    </a:p>
                  </a:txBody>
                  <a:tcPr/>
                </a:tc>
                <a:tc>
                  <a:txBody>
                    <a:bodyPr/>
                    <a:lstStyle/>
                    <a:p>
                      <a:r>
                        <a:t>7.0± 0.5</a:t>
                      </a:r>
                    </a:p>
                  </a:txBody>
                  <a:tcPr/>
                </a:tc>
                <a:tc>
                  <a:txBody>
                    <a:bodyPr/>
                    <a:lstStyle/>
                    <a:p>
                      <a:r>
                        <a:t>7.3± 0.6</a:t>
                      </a:r>
                    </a:p>
                  </a:txBody>
                  <a:tcPr/>
                </a:tc>
              </a:tr>
              <a:tr h="173420">
                <a:tc>
                  <a:txBody>
                    <a:bodyPr/>
                    <a:lstStyle/>
                    <a:p>
                      <a:r>
                        <a:t>nan</a:t>
                      </a:r>
                    </a:p>
                  </a:txBody>
                  <a:tcPr/>
                </a:tc>
                <a:tc>
                  <a:txBody>
                    <a:bodyPr/>
                    <a:lstStyle/>
                    <a:p>
                      <a:r>
                        <a:t>ac 5.0± 1.0</a:t>
                      </a:r>
                    </a:p>
                  </a:txBody>
                  <a:tcPr/>
                </a:tc>
                <a:tc>
                  <a:txBody>
                    <a:bodyPr/>
                    <a:lstStyle/>
                    <a:p>
                      <a:r>
                        <a:t>5.0± 0.9</a:t>
                      </a:r>
                    </a:p>
                  </a:txBody>
                  <a:tcPr/>
                </a:tc>
                <a:tc>
                  <a:txBody>
                    <a:bodyPr/>
                    <a:lstStyle/>
                    <a:p>
                      <a:r>
                        <a:t>5.0± 1.0</a:t>
                      </a:r>
                    </a:p>
                  </a:txBody>
                  <a:tcPr/>
                </a:tc>
                <a:tc>
                  <a:txBody>
                    <a:bodyPr/>
                    <a:lstStyle/>
                    <a:p>
                      <a:r>
                        <a:t>5.0± 1.0</a:t>
                      </a:r>
                    </a:p>
                  </a:txBody>
                  <a:tcPr/>
                </a:tc>
                <a:tc>
                  <a:txBody>
                    <a:bodyPr/>
                    <a:lstStyle/>
                    <a:p>
                      <a:r>
                        <a:t>4.9± 0.9</a:t>
                      </a:r>
                    </a:p>
                  </a:txBody>
                  <a:tcPr/>
                </a:tc>
                <a:tc>
                  <a:txBody>
                    <a:bodyPr/>
                    <a:lstStyle/>
                    <a:p>
                      <a:r>
                        <a:t>4.9± 1.0</a:t>
                      </a:r>
                    </a:p>
                  </a:txBody>
                  <a:tcPr/>
                </a:tc>
              </a:tr>
              <a:tr h="173420">
                <a:tc>
                  <a:txBody>
                    <a:bodyPr/>
                    <a:lstStyle/>
                    <a:p>
                      <a:r>
                        <a:t>nan</a:t>
                      </a:r>
                    </a:p>
                  </a:txBody>
                  <a:tcPr/>
                </a:tc>
                <a:tc>
                  <a:txBody>
                    <a:bodyPr/>
                    <a:lstStyle/>
                    <a:p>
                      <a:r>
                        <a:t>as 3.1± 0.4</a:t>
                      </a:r>
                    </a:p>
                  </a:txBody>
                  <a:tcPr/>
                </a:tc>
                <a:tc>
                  <a:txBody>
                    <a:bodyPr/>
                    <a:lstStyle/>
                    <a:p>
                      <a:r>
                        <a:t>3.0± 0.5</a:t>
                      </a:r>
                    </a:p>
                  </a:txBody>
                  <a:tcPr/>
                </a:tc>
                <a:tc>
                  <a:txBody>
                    <a:bodyPr/>
                    <a:lstStyle/>
                    <a:p>
                      <a:r>
                        <a:t>3.1± 0.4</a:t>
                      </a:r>
                    </a:p>
                  </a:txBody>
                  <a:tcPr/>
                </a:tc>
                <a:tc>
                  <a:txBody>
                    <a:bodyPr/>
                    <a:lstStyle/>
                    <a:p>
                      <a:r>
                        <a:t>3.1± 0.4</a:t>
                      </a:r>
                    </a:p>
                  </a:txBody>
                  <a:tcPr/>
                </a:tc>
                <a:tc>
                  <a:txBody>
                    <a:bodyPr/>
                    <a:lstStyle/>
                    <a:p>
                      <a:r>
                        <a:t>3.1± 0.4</a:t>
                      </a:r>
                    </a:p>
                  </a:txBody>
                  <a:tcPr/>
                </a:tc>
                <a:tc>
                  <a:txBody>
                    <a:bodyPr/>
                    <a:lstStyle/>
                    <a:p>
                      <a:r>
                        <a:t>3.1± 0.4</a:t>
                      </a:r>
                    </a:p>
                  </a:txBody>
                  <a:tcPr/>
                </a:tc>
              </a:tr>
              <a:tr h="173420">
                <a:tc>
                  <a:txBody>
                    <a:bodyPr/>
                    <a:lstStyle/>
                    <a:p>
                      <a:r>
                        <a:t>nan</a:t>
                      </a:r>
                    </a:p>
                  </a:txBody>
                  <a:tcPr/>
                </a:tc>
                <a:tc>
                  <a:txBody>
                    <a:bodyPr/>
                    <a:lstStyle/>
                    <a:p>
                      <a:r>
                        <a:t>βc 2.2± 0.1</a:t>
                      </a:r>
                    </a:p>
                  </a:txBody>
                  <a:tcPr/>
                </a:tc>
                <a:tc>
                  <a:txBody>
                    <a:bodyPr/>
                    <a:lstStyle/>
                    <a:p>
                      <a:r>
                        <a:t>2.2± 0.1</a:t>
                      </a:r>
                    </a:p>
                  </a:txBody>
                  <a:tcPr/>
                </a:tc>
                <a:tc>
                  <a:txBody>
                    <a:bodyPr/>
                    <a:lstStyle/>
                    <a:p>
                      <a:r>
                        <a:t>2.2± 0.11</a:t>
                      </a:r>
                    </a:p>
                  </a:txBody>
                  <a:tcPr/>
                </a:tc>
                <a:tc>
                  <a:txBody>
                    <a:bodyPr/>
                    <a:lstStyle/>
                    <a:p>
                      <a:r>
                        <a:t>2.2± 0.1</a:t>
                      </a:r>
                    </a:p>
                  </a:txBody>
                  <a:tcPr/>
                </a:tc>
                <a:tc>
                  <a:txBody>
                    <a:bodyPr/>
                    <a:lstStyle/>
                    <a:p>
                      <a:r>
                        <a:t>2.2± 0.1</a:t>
                      </a:r>
                    </a:p>
                  </a:txBody>
                  <a:tcPr/>
                </a:tc>
                <a:tc>
                  <a:txBody>
                    <a:bodyPr/>
                    <a:lstStyle/>
                    <a:p>
                      <a:r>
                        <a:t>2.2± 0.1</a:t>
                      </a:r>
                    </a:p>
                  </a:txBody>
                  <a:tcPr/>
                </a:tc>
              </a:tr>
              <a:tr h="173420">
                <a:tc>
                  <a:txBody>
                    <a:bodyPr/>
                    <a:lstStyle/>
                    <a:p>
                      <a:r>
                        <a:t>nan</a:t>
                      </a:r>
                    </a:p>
                  </a:txBody>
                  <a:tcPr/>
                </a:tc>
                <a:tc>
                  <a:txBody>
                    <a:bodyPr/>
                    <a:lstStyle/>
                    <a:p>
                      <a:r>
                        <a:t>age 0.9± 0.2</a:t>
                      </a:r>
                    </a:p>
                  </a:txBody>
                  <a:tcPr/>
                </a:tc>
                <a:tc>
                  <a:txBody>
                    <a:bodyPr/>
                    <a:lstStyle/>
                    <a:p>
                      <a:r>
                        <a:t>0.9± 0.2</a:t>
                      </a:r>
                    </a:p>
                  </a:txBody>
                  <a:tcPr/>
                </a:tc>
                <a:tc>
                  <a:txBody>
                    <a:bodyPr/>
                    <a:lstStyle/>
                    <a:p>
                      <a:r>
                        <a:t>0.9± 0.2</a:t>
                      </a:r>
                    </a:p>
                  </a:txBody>
                  <a:tcPr/>
                </a:tc>
                <a:tc>
                  <a:txBody>
                    <a:bodyPr/>
                    <a:lstStyle/>
                    <a:p>
                      <a:r>
                        <a:t>0.9± 0.2</a:t>
                      </a:r>
                    </a:p>
                  </a:txBody>
                  <a:tcPr/>
                </a:tc>
                <a:tc>
                  <a:txBody>
                    <a:bodyPr/>
                    <a:lstStyle/>
                    <a:p>
                      <a:r>
                        <a:t>0.9± 0.2</a:t>
                      </a:r>
                    </a:p>
                  </a:txBody>
                  <a:tcPr/>
                </a:tc>
                <a:tc>
                  <a:txBody>
                    <a:bodyPr/>
                    <a:lstStyle/>
                    <a:p>
                      <a:r>
                        <a:t>0.9± 0.2</a:t>
                      </a:r>
                    </a:p>
                  </a:txBody>
                  <a:tcPr/>
                </a:tc>
              </a:tr>
              <a:tr h="173420">
                <a:tc>
                  <a:txBody>
                    <a:bodyPr/>
                    <a:lstStyle/>
                    <a:p>
                      <a:r>
                        <a:t>nan</a:t>
                      </a:r>
                    </a:p>
                  </a:txBody>
                  <a:tcPr/>
                </a:tc>
                <a:tc>
                  <a:txBody>
                    <a:bodyPr/>
                    <a:lstStyle/>
                    <a:p>
                      <a:r>
                        <a:t>ags 0.4± 0.2</a:t>
                      </a:r>
                    </a:p>
                  </a:txBody>
                  <a:tcPr/>
                </a:tc>
                <a:tc>
                  <a:txBody>
                    <a:bodyPr/>
                    <a:lstStyle/>
                    <a:p>
                      <a:r>
                        <a:t>0.4± 0.2</a:t>
                      </a:r>
                    </a:p>
                  </a:txBody>
                  <a:tcPr/>
                </a:tc>
                <a:tc>
                  <a:txBody>
                    <a:bodyPr/>
                    <a:lstStyle/>
                    <a:p>
                      <a:r>
                        <a:t>0.4± 0.2</a:t>
                      </a:r>
                    </a:p>
                  </a:txBody>
                  <a:tcPr/>
                </a:tc>
                <a:tc>
                  <a:txBody>
                    <a:bodyPr/>
                    <a:lstStyle/>
                    <a:p>
                      <a:r>
                        <a:t>0.4± 0.2</a:t>
                      </a:r>
                    </a:p>
                  </a:txBody>
                  <a:tcPr/>
                </a:tc>
                <a:tc>
                  <a:txBody>
                    <a:bodyPr/>
                    <a:lstStyle/>
                    <a:p>
                      <a:r>
                        <a:t>0.4± 0.2</a:t>
                      </a:r>
                    </a:p>
                  </a:txBody>
                  <a:tcPr/>
                </a:tc>
                <a:tc>
                  <a:txBody>
                    <a:bodyPr/>
                    <a:lstStyle/>
                    <a:p>
                      <a:r>
                        <a:t>0.4± 0.2</a:t>
                      </a:r>
                    </a:p>
                  </a:txBody>
                  <a:tcPr/>
                </a:tc>
              </a:tr>
              <a:tr h="173420">
                <a:tc>
                  <a:txBody>
                    <a:bodyPr/>
                    <a:lstStyle/>
                    <a:p>
                      <a:r>
                        <a:t>Calibration</a:t>
                      </a:r>
                    </a:p>
                  </a:txBody>
                  <a:tcPr/>
                </a:tc>
                <a:tc>
                  <a:txBody>
                    <a:bodyPr/>
                    <a:lstStyle/>
                    <a:p>
                      <a:r>
                        <a:t>y1s 1.01± 0.01</a:t>
                      </a:r>
                    </a:p>
                  </a:txBody>
                  <a:tcPr/>
                </a:tc>
                <a:tc>
                  <a:txBody>
                    <a:bodyPr/>
                    <a:lstStyle/>
                    <a:p>
                      <a:r>
                        <a:t>1.01± 0.01</a:t>
                      </a:r>
                    </a:p>
                  </a:txBody>
                  <a:tcPr/>
                </a:tc>
                <a:tc>
                  <a:txBody>
                    <a:bodyPr/>
                    <a:lstStyle/>
                    <a:p>
                      <a:r>
                        <a:t>1.01± 0.01</a:t>
                      </a:r>
                    </a:p>
                  </a:txBody>
                  <a:tcPr/>
                </a:tc>
                <a:tc>
                  <a:txBody>
                    <a:bodyPr/>
                    <a:lstStyle/>
                    <a:p>
                      <a:r>
                        <a:t>1.01± 0.01</a:t>
                      </a:r>
                    </a:p>
                  </a:txBody>
                  <a:tcPr/>
                </a:tc>
                <a:tc>
                  <a:txBody>
                    <a:bodyPr/>
                    <a:lstStyle/>
                    <a:p>
                      <a:r>
                        <a:t>1.01± 0.01</a:t>
                      </a:r>
                    </a:p>
                  </a:txBody>
                  <a:tcPr/>
                </a:tc>
                <a:tc>
                  <a:txBody>
                    <a:bodyPr/>
                    <a:lstStyle/>
                    <a:p>
                      <a:r>
                        <a:t>1.02± 0.01</a:t>
                      </a:r>
                    </a:p>
                  </a:txBody>
                  <a:tcPr/>
                </a:tc>
              </a:tr>
              <a:tr h="173420">
                <a:tc>
                  <a:txBody>
                    <a:bodyPr/>
                    <a:lstStyle/>
                    <a:p>
                      <a:r>
                        <a:t>nan</a:t>
                      </a:r>
                    </a:p>
                  </a:txBody>
                  <a:tcPr/>
                </a:tc>
                <a:tc>
                  <a:txBody>
                    <a:bodyPr/>
                    <a:lstStyle/>
                    <a:p>
                      <a:r>
                        <a:t>y2s 1.03± 0.02</a:t>
                      </a:r>
                    </a:p>
                  </a:txBody>
                  <a:tcPr/>
                </a:tc>
                <a:tc>
                  <a:txBody>
                    <a:bodyPr/>
                    <a:lstStyle/>
                    <a:p>
                      <a:r>
                        <a:t>1.03± 0.02</a:t>
                      </a:r>
                    </a:p>
                  </a:txBody>
                  <a:tcPr/>
                </a:tc>
                <a:tc>
                  <a:txBody>
                    <a:bodyPr/>
                    <a:lstStyle/>
                    <a:p>
                      <a:r>
                        <a:t>1.03± 0.02</a:t>
                      </a:r>
                    </a:p>
                  </a:txBody>
                  <a:tcPr/>
                </a:tc>
                <a:tc>
                  <a:txBody>
                    <a:bodyPr/>
                    <a:lstStyle/>
                    <a:p>
                      <a:r>
                        <a:t>1.03± 0.02</a:t>
                      </a:r>
                    </a:p>
                  </a:txBody>
                  <a:tcPr/>
                </a:tc>
                <a:tc>
                  <a:txBody>
                    <a:bodyPr/>
                    <a:lstStyle/>
                    <a:p>
                      <a:r>
                        <a:t>1.03± 0.02</a:t>
                      </a:r>
                    </a:p>
                  </a:txBody>
                  <a:tcPr/>
                </a:tc>
                <a:tc>
                  <a:txBody>
                    <a:bodyPr/>
                    <a:lstStyle/>
                    <a:p>
                      <a:r>
                        <a:t>1.04± 0.02</a:t>
                      </a:r>
                    </a:p>
                  </a:txBody>
                  <a:tcPr/>
                </a:tc>
              </a:tr>
              <a:tr h="173420">
                <a:tc>
                  <a:txBody>
                    <a:bodyPr/>
                    <a:lstStyle/>
                    <a:p>
                      <a:r>
                        <a:t>nan</a:t>
                      </a:r>
                    </a:p>
                  </a:txBody>
                  <a:tcPr/>
                </a:tc>
                <a:tc>
                  <a:txBody>
                    <a:bodyPr/>
                    <a:lstStyle/>
                    <a:p>
                      <a:r>
                        <a:t>y1e 1.00± 0.01</a:t>
                      </a:r>
                    </a:p>
                  </a:txBody>
                  <a:tcPr/>
                </a:tc>
                <a:tc>
                  <a:txBody>
                    <a:bodyPr/>
                    <a:lstStyle/>
                    <a:p>
                      <a:r>
                        <a:t>1.01± 0.01</a:t>
                      </a:r>
                    </a:p>
                  </a:txBody>
                  <a:tcPr/>
                </a:tc>
                <a:tc>
                  <a:txBody>
                    <a:bodyPr/>
                    <a:lstStyle/>
                    <a:p>
                      <a:r>
                        <a:t>1.01± 0.01</a:t>
                      </a:r>
                    </a:p>
                  </a:txBody>
                  <a:tcPr/>
                </a:tc>
                <a:tc>
                  <a:txBody>
                    <a:bodyPr/>
                    <a:lstStyle/>
                    <a:p>
                      <a:r>
                        <a:t>1.01± 0.01</a:t>
                      </a:r>
                    </a:p>
                  </a:txBody>
                  <a:tcPr/>
                </a:tc>
                <a:tc>
                  <a:txBody>
                    <a:bodyPr/>
                    <a:lstStyle/>
                    <a:p>
                      <a:r>
                        <a:t>1.01± 0.01</a:t>
                      </a:r>
                    </a:p>
                  </a:txBody>
                  <a:tcPr/>
                </a:tc>
                <a:tc>
                  <a:txBody>
                    <a:bodyPr/>
                    <a:lstStyle/>
                    <a:p>
                      <a:r>
                        <a:t>1.01± 0.01</a:t>
                      </a:r>
                    </a:p>
                  </a:txBody>
                  <a:tcPr/>
                </a:tc>
              </a:tr>
              <a:tr h="173420">
                <a:tc>
                  <a:txBody>
                    <a:bodyPr/>
                    <a:lstStyle/>
                    <a:p>
                      <a:r>
                        <a:t>nan</a:t>
                      </a:r>
                    </a:p>
                  </a:txBody>
                  <a:tcPr/>
                </a:tc>
                <a:tc>
                  <a:txBody>
                    <a:bodyPr/>
                    <a:lstStyle/>
                    <a:p>
                      <a:r>
                        <a:t>y2e 1.00± 0.01</a:t>
                      </a:r>
                    </a:p>
                  </a:txBody>
                  <a:tcPr/>
                </a:tc>
                <a:tc>
                  <a:txBody>
                    <a:bodyPr/>
                    <a:lstStyle/>
                    <a:p>
                      <a:r>
                        <a:t>1.00± 0.01</a:t>
                      </a:r>
                    </a:p>
                  </a:txBody>
                  <a:tcPr/>
                </a:tc>
                <a:tc>
                  <a:txBody>
                    <a:bodyPr/>
                    <a:lstStyle/>
                    <a:p>
                      <a:r>
                        <a:t>1.00± 0.01</a:t>
                      </a:r>
                    </a:p>
                  </a:txBody>
                  <a:tcPr/>
                </a:tc>
                <a:tc>
                  <a:txBody>
                    <a:bodyPr/>
                    <a:lstStyle/>
                    <a:p>
                      <a:r>
                        <a:t>1.00± 0.02</a:t>
                      </a:r>
                    </a:p>
                  </a:txBody>
                  <a:tcPr/>
                </a:tc>
                <a:tc>
                  <a:txBody>
                    <a:bodyPr/>
                    <a:lstStyle/>
                    <a:p>
                      <a:r>
                        <a:t>1.00± 0.01</a:t>
                      </a:r>
                    </a:p>
                  </a:txBody>
                  <a:tcPr/>
                </a:tc>
                <a:tc>
                  <a:txBody>
                    <a:bodyPr/>
                    <a:lstStyle/>
                    <a:p>
                      <a:r>
                        <a:t>1.00± 0.02</a:t>
                      </a:r>
                    </a:p>
                  </a:txBody>
                  <a:tcPr/>
                </a:tc>
              </a:tr>
              <a:tr h="173440">
                <a:tc>
                  <a:txBody>
                    <a:bodyPr/>
                    <a:lstStyle/>
                    <a:p>
                      <a:r>
                        <a:t>nan</a:t>
                      </a:r>
                    </a:p>
                  </a:txBody>
                  <a:tcPr/>
                </a:tc>
                <a:tc>
                  <a:txBody>
                    <a:bodyPr/>
                    <a:lstStyle/>
                    <a:p>
                      <a:r>
                        <a:t>−2 ln L b 8147</a:t>
                      </a:r>
                    </a:p>
                  </a:txBody>
                  <a:tcPr/>
                </a:tc>
                <a:tc>
                  <a:txBody>
                    <a:bodyPr/>
                    <a:lstStyle/>
                    <a:p>
                      <a:r>
                        <a:t>8147</a:t>
                      </a:r>
                    </a:p>
                  </a:txBody>
                  <a:tcPr/>
                </a:tc>
                <a:tc>
                  <a:txBody>
                    <a:bodyPr/>
                    <a:lstStyle/>
                    <a:p>
                      <a:r>
                        <a:t>8148</a:t>
                      </a:r>
                    </a:p>
                  </a:txBody>
                  <a:tcPr/>
                </a:tc>
                <a:tc>
                  <a:txBody>
                    <a:bodyPr/>
                    <a:lstStyle/>
                    <a:p>
                      <a:r>
                        <a:t>8147</a:t>
                      </a:r>
                    </a:p>
                  </a:txBody>
                  <a:tcPr/>
                </a:tc>
                <a:tc>
                  <a:txBody>
                    <a:bodyPr/>
                    <a:lstStyle/>
                    <a:p>
                      <a:r>
                        <a:t>8148c</a:t>
                      </a:r>
                    </a:p>
                  </a:txBody>
                  <a:tcPr/>
                </a:tc>
                <a:tc>
                  <a:txBody>
                    <a:bodyPr/>
                    <a:lstStyle/>
                    <a:p>
                      <a:r>
                        <a:t>8149</a:t>
                      </a:r>
                    </a:p>
                  </a:txBody>
                  <a:tcPr/>
                </a:tc>
              </a:tr>
            </a:tbl>
          </a:graphicData>
        </a:graphic>
      </p:graphicFrame>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23</a:t>
            </a:r>
          </a:p>
        </p:txBody>
      </p:sp>
      <p:sp>
        <p:nvSpPr>
          <p:cNvPr id="3" name="Content Placeholder 2"/>
          <p:cNvSpPr>
            <a:spLocks noGrp="1"/>
          </p:cNvSpPr>
          <p:nvPr>
            <p:ph idx="1"/>
          </p:nvPr>
        </p:nvSpPr>
        <p:spPr/>
        <p:txBody>
          <a:bodyPr/>
          <a:lstStyle/>
          <a:p>
            <a:r>
              <a:t>the upper 95% CL is given for one-tailed distributions . the upper 95 % CL is . given . 1.1  0.5 7.0  0,5 7.1  0.0 5.0 .</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23</a:t>
            </a:r>
          </a:p>
        </p:txBody>
      </p:sp>
      <p:sp>
        <p:nvSpPr>
          <p:cNvPr id="3" name="Content Placeholder 2"/>
          <p:cNvSpPr>
            <a:spLocks noGrp="1"/>
          </p:cNvSpPr>
          <p:nvPr>
            <p:ph idx="1"/>
          </p:nvPr>
        </p:nvSpPr>
        <p:spPr/>
        <p:txBody>
          <a:bodyPr/>
          <a:lstStyle/>
          <a:p>
            <a:r>
              <a:t>2 ln L is based on the contribution from ACT (710 data points) and the WMAP7 likelihood . the total degrees of freedom are therefore 8169 or 8168 if we consider the 19 or 20 parameter models .</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23</a:t>
            </a:r>
          </a:p>
        </p:txBody>
      </p:sp>
      <p:sp>
        <p:nvSpPr>
          <p:cNvPr id="3" name="Content Placeholder 2"/>
          <p:cNvSpPr>
            <a:spLocks noGrp="1"/>
          </p:cNvSpPr>
          <p:nvPr>
            <p:ph idx="1"/>
          </p:nvPr>
        </p:nvSpPr>
        <p:spPr/>
        <p:txBody>
          <a:bodyPr/>
          <a:lstStyle/>
          <a:p>
            <a:r>
              <a:t>al index and its running at a de-correlated pivot point k0 = 0.015 Mpc1 . we show the constraints for the ACT data combination with WMAP7 . the data are consistent with the model dns/d ln</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23 Table: 1</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1219200"/>
                <a:gridCol w="1219200"/>
                <a:gridCol w="1219200"/>
                <a:gridCol w="1219200"/>
                <a:gridCol w="1219200"/>
                <a:gridCol w="1219200"/>
              </a:tblGrid>
              <a:tr h="179614">
                <a:tc>
                  <a:txBody>
                    <a:bodyPr/>
                    <a:lstStyle/>
                    <a:p>
                      <a:r>
                        <a:t>nan</a:t>
                      </a:r>
                    </a:p>
                  </a:txBody>
                  <a:tcPr/>
                </a:tc>
                <a:tc>
                  <a:txBody>
                    <a:bodyPr/>
                    <a:lstStyle/>
                    <a:p>
                      <a:r>
                        <a:t>nan</a:t>
                      </a:r>
                    </a:p>
                  </a:txBody>
                  <a:tcPr/>
                </a:tc>
                <a:tc>
                  <a:txBody>
                    <a:bodyPr/>
                    <a:lstStyle/>
                    <a:p>
                      <a:r>
                        <a:t>+ Neff</a:t>
                      </a:r>
                    </a:p>
                  </a:txBody>
                  <a:tcPr/>
                </a:tc>
                <a:tc>
                  <a:txBody>
                    <a:bodyPr/>
                    <a:lstStyle/>
                    <a:p>
                      <a:r>
                        <a:t>+mν</a:t>
                      </a:r>
                    </a:p>
                  </a:txBody>
                  <a:tcPr/>
                </a:tc>
                <a:tc>
                  <a:txBody>
                    <a:bodyPr/>
                    <a:lstStyle/>
                    <a:p>
                      <a:r>
                        <a:t>r</a:t>
                      </a:r>
                    </a:p>
                  </a:txBody>
                  <a:tcPr/>
                </a:tc>
                <a:tc>
                  <a:txBody>
                    <a:bodyPr/>
                    <a:lstStyle/>
                    <a:p>
                      <a:r>
                        <a:t>+ Ωk</a:t>
                      </a:r>
                    </a:p>
                  </a:txBody>
                  <a:tcPr/>
                </a:tc>
              </a:tr>
              <a:tr h="179614">
                <a:tc>
                  <a:txBody>
                    <a:bodyPr/>
                    <a:lstStyle/>
                    <a:p>
                      <a:r>
                        <a:t>Primary</a:t>
                      </a:r>
                    </a:p>
                  </a:txBody>
                  <a:tcPr/>
                </a:tc>
                <a:tc>
                  <a:txBody>
                    <a:bodyPr/>
                    <a:lstStyle/>
                    <a:p>
                      <a:r>
                        <a:t>100Ω h2b 2.225± 0.038</a:t>
                      </a:r>
                    </a:p>
                  </a:txBody>
                  <a:tcPr/>
                </a:tc>
                <a:tc>
                  <a:txBody>
                    <a:bodyPr/>
                    <a:lstStyle/>
                    <a:p>
                      <a:r>
                        <a:t>2.271± 0.046</a:t>
                      </a:r>
                    </a:p>
                  </a:txBody>
                  <a:tcPr/>
                </a:tc>
                <a:tc>
                  <a:txBody>
                    <a:bodyPr/>
                    <a:lstStyle/>
                    <a:p>
                      <a:r>
                        <a:t>2.259± 0.039</a:t>
                      </a:r>
                    </a:p>
                  </a:txBody>
                  <a:tcPr/>
                </a:tc>
                <a:tc>
                  <a:txBody>
                    <a:bodyPr/>
                    <a:lstStyle/>
                    <a:p>
                      <a:r>
                        <a:t>2.256± 0.040</a:t>
                      </a:r>
                    </a:p>
                  </a:txBody>
                  <a:tcPr/>
                </a:tc>
                <a:tc>
                  <a:txBody>
                    <a:bodyPr/>
                    <a:lstStyle/>
                    <a:p>
                      <a:r>
                        <a:t>2.261± 0.044</a:t>
                      </a:r>
                    </a:p>
                  </a:txBody>
                  <a:tcPr/>
                </a:tc>
              </a:tr>
              <a:tr h="179614">
                <a:tc>
                  <a:txBody>
                    <a:bodyPr/>
                    <a:lstStyle/>
                    <a:p>
                      <a:r>
                        <a:t>ΛCDM</a:t>
                      </a:r>
                    </a:p>
                  </a:txBody>
                  <a:tcPr/>
                </a:tc>
                <a:tc>
                  <a:txBody>
                    <a:bodyPr/>
                    <a:lstStyle/>
                    <a:p>
                      <a:r>
                        <a:t>Ωch2 0.116± 0.003</a:t>
                      </a:r>
                    </a:p>
                  </a:txBody>
                  <a:tcPr/>
                </a:tc>
                <a:tc>
                  <a:txBody>
                    <a:bodyPr/>
                    <a:lstStyle/>
                    <a:p>
                      <a:r>
                        <a:t>0.125± 0.008</a:t>
                      </a:r>
                    </a:p>
                  </a:txBody>
                  <a:tcPr/>
                </a:tc>
                <a:tc>
                  <a:txBody>
                    <a:bodyPr/>
                    <a:lstStyle/>
                    <a:p>
                      <a:r>
                        <a:t>0.115± 0.002</a:t>
                      </a:r>
                    </a:p>
                  </a:txBody>
                  <a:tcPr/>
                </a:tc>
                <a:tc>
                  <a:txBody>
                    <a:bodyPr/>
                    <a:lstStyle/>
                    <a:p>
                      <a:r>
                        <a:t>0.115± 0.003</a:t>
                      </a:r>
                    </a:p>
                  </a:txBody>
                  <a:tcPr/>
                </a:tc>
                <a:tc>
                  <a:txBody>
                    <a:bodyPr/>
                    <a:lstStyle/>
                    <a:p>
                      <a:r>
                        <a:t>0.114± 0.005</a:t>
                      </a:r>
                    </a:p>
                  </a:txBody>
                  <a:tcPr/>
                </a:tc>
              </a:tr>
              <a:tr h="179614">
                <a:tc>
                  <a:txBody>
                    <a:bodyPr/>
                    <a:lstStyle/>
                    <a:p>
                      <a:r>
                        <a:t>nan</a:t>
                      </a:r>
                    </a:p>
                  </a:txBody>
                  <a:tcPr/>
                </a:tc>
                <a:tc>
                  <a:txBody>
                    <a:bodyPr/>
                    <a:lstStyle/>
                    <a:p>
                      <a:r>
                        <a:t>100θA 1.040± 0.002</a:t>
                      </a:r>
                    </a:p>
                  </a:txBody>
                  <a:tcPr/>
                </a:tc>
                <a:tc>
                  <a:txBody>
                    <a:bodyPr/>
                    <a:lstStyle/>
                    <a:p>
                      <a:r>
                        <a:t>1.038± 0.002</a:t>
                      </a:r>
                    </a:p>
                  </a:txBody>
                  <a:tcPr/>
                </a:tc>
                <a:tc>
                  <a:txBody>
                    <a:bodyPr/>
                    <a:lstStyle/>
                    <a:p>
                      <a:r>
                        <a:t>1.040± 0.002</a:t>
                      </a:r>
                    </a:p>
                  </a:txBody>
                  <a:tcPr/>
                </a:tc>
                <a:tc>
                  <a:txBody>
                    <a:bodyPr/>
                    <a:lstStyle/>
                    <a:p>
                      <a:r>
                        <a:t>1.040± 0.002</a:t>
                      </a:r>
                    </a:p>
                  </a:txBody>
                  <a:tcPr/>
                </a:tc>
                <a:tc>
                  <a:txBody>
                    <a:bodyPr/>
                    <a:lstStyle/>
                    <a:p>
                      <a:r>
                        <a:t>1.040± 0.002</a:t>
                      </a:r>
                    </a:p>
                  </a:txBody>
                  <a:tcPr/>
                </a:tc>
              </a:tr>
              <a:tr h="179614">
                <a:tc>
                  <a:txBody>
                    <a:bodyPr/>
                    <a:lstStyle/>
                    <a:p>
                      <a:r>
                        <a:t>nan</a:t>
                      </a:r>
                    </a:p>
                  </a:txBody>
                  <a:tcPr/>
                </a:tc>
                <a:tc>
                  <a:txBody>
                    <a:bodyPr/>
                    <a:lstStyle/>
                    <a:p>
                      <a:r>
                        <a:t>ns 0.971± 0.009</a:t>
                      </a:r>
                    </a:p>
                  </a:txBody>
                  <a:tcPr/>
                </a:tc>
                <a:tc>
                  <a:txBody>
                    <a:bodyPr/>
                    <a:lstStyle/>
                    <a:p>
                      <a:r>
                        <a:t>0.982± 0.014</a:t>
                      </a:r>
                    </a:p>
                  </a:txBody>
                  <a:tcPr/>
                </a:tc>
                <a:tc>
                  <a:txBody>
                    <a:bodyPr/>
                    <a:lstStyle/>
                    <a:p>
                      <a:r>
                        <a:t>0.974± 0.010</a:t>
                      </a:r>
                    </a:p>
                  </a:txBody>
                  <a:tcPr/>
                </a:tc>
                <a:tc>
                  <a:txBody>
                    <a:bodyPr/>
                    <a:lstStyle/>
                    <a:p>
                      <a:r>
                        <a:t>0.972± 0.010</a:t>
                      </a:r>
                    </a:p>
                  </a:txBody>
                  <a:tcPr/>
                </a:tc>
                <a:tc>
                  <a:txBody>
                    <a:bodyPr/>
                    <a:lstStyle/>
                    <a:p>
                      <a:r>
                        <a:t>0.974± 0.011</a:t>
                      </a:r>
                    </a:p>
                  </a:txBody>
                  <a:tcPr/>
                </a:tc>
              </a:tr>
              <a:tr h="179614">
                <a:tc>
                  <a:txBody>
                    <a:bodyPr/>
                    <a:lstStyle/>
                    <a:p>
                      <a:r>
                        <a:t>nan</a:t>
                      </a:r>
                    </a:p>
                  </a:txBody>
                  <a:tcPr/>
                </a:tc>
                <a:tc>
                  <a:txBody>
                    <a:bodyPr/>
                    <a:lstStyle/>
                    <a:p>
                      <a:r>
                        <a:t>τ 0.090± 0.014</a:t>
                      </a:r>
                    </a:p>
                  </a:txBody>
                  <a:tcPr/>
                </a:tc>
                <a:tc>
                  <a:txBody>
                    <a:bodyPr/>
                    <a:lstStyle/>
                    <a:p>
                      <a:r>
                        <a:t>0.092± 0.015</a:t>
                      </a:r>
                    </a:p>
                  </a:txBody>
                  <a:tcPr/>
                </a:tc>
                <a:tc>
                  <a:txBody>
                    <a:bodyPr/>
                    <a:lstStyle/>
                    <a:p>
                      <a:r>
                        <a:t>0.091± 0.014</a:t>
                      </a:r>
                    </a:p>
                  </a:txBody>
                  <a:tcPr/>
                </a:tc>
                <a:tc>
                  <a:txBody>
                    <a:bodyPr/>
                    <a:lstStyle/>
                    <a:p>
                      <a:r>
                        <a:t>0.089± 0.014</a:t>
                      </a:r>
                    </a:p>
                  </a:txBody>
                  <a:tcPr/>
                </a:tc>
                <a:tc>
                  <a:txBody>
                    <a:bodyPr/>
                    <a:lstStyle/>
                    <a:p>
                      <a:r>
                        <a:t>0.092± 0.015</a:t>
                      </a:r>
                    </a:p>
                  </a:txBody>
                  <a:tcPr/>
                </a:tc>
              </a:tr>
              <a:tr h="179614">
                <a:tc>
                  <a:txBody>
                    <a:bodyPr/>
                    <a:lstStyle/>
                    <a:p>
                      <a:r>
                        <a:t>nan</a:t>
                      </a:r>
                    </a:p>
                  </a:txBody>
                  <a:tcPr/>
                </a:tc>
                <a:tc>
                  <a:txBody>
                    <a:bodyPr/>
                    <a:lstStyle/>
                    <a:p>
                      <a:r>
                        <a:t>log(1010∆2 ) 3.19± 0.04R3.20± 0.03</a:t>
                      </a:r>
                    </a:p>
                  </a:txBody>
                  <a:tcPr/>
                </a:tc>
                <a:tc>
                  <a:txBody>
                    <a:bodyPr/>
                    <a:lstStyle/>
                    <a:p>
                      <a:r>
                        <a:t>3.19± 0.03</a:t>
                      </a:r>
                    </a:p>
                  </a:txBody>
                  <a:tcPr/>
                </a:tc>
                <a:tc>
                  <a:txBody>
                    <a:bodyPr/>
                    <a:lstStyle/>
                    <a:p>
                      <a:r>
                        <a:t>3.19± 0.03</a:t>
                      </a:r>
                    </a:p>
                  </a:txBody>
                  <a:tcPr/>
                </a:tc>
                <a:tc>
                  <a:txBody>
                    <a:bodyPr/>
                    <a:lstStyle/>
                    <a:p>
                      <a:r>
                        <a:t>3.19± 0.04</a:t>
                      </a:r>
                    </a:p>
                  </a:txBody>
                  <a:tcPr/>
                </a:tc>
                <a:tc>
                  <a:txBody>
                    <a:bodyPr/>
                    <a:lstStyle/>
                    <a:p>
                      <a:r>
                        <a:t>nan</a:t>
                      </a:r>
                    </a:p>
                  </a:txBody>
                  <a:tcPr/>
                </a:tc>
              </a:tr>
              <a:tr h="179614">
                <a:tc>
                  <a:txBody>
                    <a:bodyPr/>
                    <a:lstStyle/>
                    <a:p>
                      <a:r>
                        <a:t>Extended</a:t>
                      </a:r>
                    </a:p>
                  </a:txBody>
                  <a:tcPr/>
                </a:tc>
                <a:tc>
                  <a:txBody>
                    <a:bodyPr/>
                    <a:lstStyle/>
                    <a:p>
                      <a:r>
                        <a:t>Neff</a:t>
                      </a:r>
                    </a:p>
                  </a:txBody>
                  <a:tcPr/>
                </a:tc>
                <a:tc>
                  <a:txBody>
                    <a:bodyPr/>
                    <a:lstStyle/>
                    <a:p>
                      <a:r>
                        <a:t>3.50± 0.42</a:t>
                      </a:r>
                    </a:p>
                  </a:txBody>
                  <a:tcPr/>
                </a:tc>
                <a:tc>
                  <a:txBody>
                    <a:bodyPr/>
                    <a:lstStyle/>
                    <a:p>
                      <a:r>
                        <a:t>nan</a:t>
                      </a:r>
                    </a:p>
                  </a:txBody>
                  <a:tcPr/>
                </a:tc>
                <a:tc>
                  <a:txBody>
                    <a:bodyPr/>
                    <a:lstStyle/>
                    <a:p>
                      <a:r>
                        <a:t>nan</a:t>
                      </a:r>
                    </a:p>
                  </a:txBody>
                  <a:tcPr/>
                </a:tc>
                <a:tc>
                  <a:txBody>
                    <a:bodyPr/>
                    <a:lstStyle/>
                    <a:p>
                      <a:r>
                        <a:t>nan</a:t>
                      </a:r>
                    </a:p>
                  </a:txBody>
                  <a:tcPr/>
                </a:tc>
              </a:tr>
              <a:tr h="179614">
                <a:tc>
                  <a:txBody>
                    <a:bodyPr/>
                    <a:lstStyle/>
                    <a:p>
                      <a:r>
                        <a:t>nan</a:t>
                      </a:r>
                    </a:p>
                  </a:txBody>
                  <a:tcPr/>
                </a:tc>
                <a:tc>
                  <a:txBody>
                    <a:bodyPr/>
                    <a:lstStyle/>
                    <a:p>
                      <a:r>
                        <a:t>Σmν (eV)</a:t>
                      </a:r>
                    </a:p>
                  </a:txBody>
                  <a:tcPr/>
                </a:tc>
                <a:tc>
                  <a:txBody>
                    <a:bodyPr/>
                    <a:lstStyle/>
                    <a:p>
                      <a:r>
                        <a:t>nan</a:t>
                      </a:r>
                    </a:p>
                  </a:txBody>
                  <a:tcPr/>
                </a:tc>
                <a:tc>
                  <a:txBody>
                    <a:bodyPr/>
                    <a:lstStyle/>
                    <a:p>
                      <a:r>
                        <a:t>&lt; 0.40</a:t>
                      </a:r>
                    </a:p>
                  </a:txBody>
                  <a:tcPr/>
                </a:tc>
                <a:tc>
                  <a:txBody>
                    <a:bodyPr/>
                    <a:lstStyle/>
                    <a:p>
                      <a:r>
                        <a:t>nan</a:t>
                      </a:r>
                    </a:p>
                  </a:txBody>
                  <a:tcPr/>
                </a:tc>
                <a:tc>
                  <a:txBody>
                    <a:bodyPr/>
                    <a:lstStyle/>
                    <a:p>
                      <a:r>
                        <a:t>nan</a:t>
                      </a:r>
                    </a:p>
                  </a:txBody>
                  <a:tcPr/>
                </a:tc>
              </a:tr>
              <a:tr h="179614">
                <a:tc>
                  <a:txBody>
                    <a:bodyPr/>
                    <a:lstStyle/>
                    <a:p>
                      <a:r>
                        <a:t>nan</a:t>
                      </a:r>
                    </a:p>
                  </a:txBody>
                  <a:tcPr/>
                </a:tc>
                <a:tc>
                  <a:txBody>
                    <a:bodyPr/>
                    <a:lstStyle/>
                    <a:p>
                      <a:r>
                        <a:t>r</a:t>
                      </a:r>
                    </a:p>
                  </a:txBody>
                  <a:tcPr/>
                </a:tc>
                <a:tc>
                  <a:txBody>
                    <a:bodyPr/>
                    <a:lstStyle/>
                    <a:p>
                      <a:r>
                        <a:t>nan</a:t>
                      </a:r>
                    </a:p>
                  </a:txBody>
                  <a:tcPr/>
                </a:tc>
                <a:tc>
                  <a:txBody>
                    <a:bodyPr/>
                    <a:lstStyle/>
                    <a:p>
                      <a:r>
                        <a:t>nan</a:t>
                      </a:r>
                    </a:p>
                  </a:txBody>
                  <a:tcPr/>
                </a:tc>
                <a:tc>
                  <a:txBody>
                    <a:bodyPr/>
                    <a:lstStyle/>
                    <a:p>
                      <a:r>
                        <a:t>&lt; 0.16</a:t>
                      </a:r>
                    </a:p>
                  </a:txBody>
                  <a:tcPr/>
                </a:tc>
                <a:tc>
                  <a:txBody>
                    <a:bodyPr/>
                    <a:lstStyle/>
                    <a:p>
                      <a:r>
                        <a:t>nan</a:t>
                      </a:r>
                    </a:p>
                  </a:txBody>
                  <a:tcPr/>
                </a:tc>
              </a:tr>
              <a:tr h="179614">
                <a:tc>
                  <a:txBody>
                    <a:bodyPr/>
                    <a:lstStyle/>
                    <a:p>
                      <a:r>
                        <a:t>nan</a:t>
                      </a:r>
                    </a:p>
                  </a:txBody>
                  <a:tcPr/>
                </a:tc>
                <a:tc>
                  <a:txBody>
                    <a:bodyPr/>
                    <a:lstStyle/>
                    <a:p>
                      <a:r>
                        <a:t>Ωk</a:t>
                      </a:r>
                    </a:p>
                  </a:txBody>
                  <a:tcPr/>
                </a:tc>
                <a:tc>
                  <a:txBody>
                    <a:bodyPr/>
                    <a:lstStyle/>
                    <a:p>
                      <a:r>
                        <a:t>nan</a:t>
                      </a:r>
                    </a:p>
                  </a:txBody>
                  <a:tcPr/>
                </a:tc>
                <a:tc>
                  <a:txBody>
                    <a:bodyPr/>
                    <a:lstStyle/>
                    <a:p>
                      <a:r>
                        <a:t>nan</a:t>
                      </a:r>
                    </a:p>
                  </a:txBody>
                  <a:tcPr/>
                </a:tc>
                <a:tc>
                  <a:txBody>
                    <a:bodyPr/>
                    <a:lstStyle/>
                    <a:p>
                      <a:r>
                        <a:t>nan</a:t>
                      </a:r>
                    </a:p>
                  </a:txBody>
                  <a:tcPr/>
                </a:tc>
                <a:tc>
                  <a:txBody>
                    <a:bodyPr/>
                    <a:lstStyle/>
                    <a:p>
                      <a:r>
                        <a:t>−0.0020± 0.0047</a:t>
                      </a:r>
                    </a:p>
                  </a:txBody>
                  <a:tcPr/>
                </a:tc>
              </a:tr>
              <a:tr h="179614">
                <a:tc>
                  <a:txBody>
                    <a:bodyPr/>
                    <a:lstStyle/>
                    <a:p>
                      <a:r>
                        <a:t>Derived</a:t>
                      </a:r>
                    </a:p>
                  </a:txBody>
                  <a:tcPr/>
                </a:tc>
                <a:tc>
                  <a:txBody>
                    <a:bodyPr/>
                    <a:lstStyle/>
                    <a:p>
                      <a:r>
                        <a:t>σ8 0.83± 0.02</a:t>
                      </a:r>
                    </a:p>
                  </a:txBody>
                  <a:tcPr/>
                </a:tc>
                <a:tc>
                  <a:txBody>
                    <a:bodyPr/>
                    <a:lstStyle/>
                    <a:p>
                      <a:r>
                        <a:t>0.86± 0.03</a:t>
                      </a:r>
                    </a:p>
                  </a:txBody>
                  <a:tcPr/>
                </a:tc>
                <a:tc>
                  <a:txBody>
                    <a:bodyPr/>
                    <a:lstStyle/>
                    <a:p>
                      <a:r>
                        <a:t>0.79± 0.04</a:t>
                      </a:r>
                    </a:p>
                  </a:txBody>
                  <a:tcPr/>
                </a:tc>
                <a:tc>
                  <a:txBody>
                    <a:bodyPr/>
                    <a:lstStyle/>
                    <a:p>
                      <a:r>
                        <a:t>0.83± 0.02</a:t>
                      </a:r>
                    </a:p>
                  </a:txBody>
                  <a:tcPr/>
                </a:tc>
                <a:tc>
                  <a:txBody>
                    <a:bodyPr/>
                    <a:lstStyle/>
                    <a:p>
                      <a:r>
                        <a:t>0.83± 0.03</a:t>
                      </a:r>
                    </a:p>
                  </a:txBody>
                  <a:tcPr/>
                </a:tc>
              </a:tr>
              <a:tr h="179614">
                <a:tc>
                  <a:txBody>
                    <a:bodyPr/>
                    <a:lstStyle/>
                    <a:p>
                      <a:r>
                        <a:t>nan</a:t>
                      </a:r>
                    </a:p>
                  </a:txBody>
                  <a:tcPr/>
                </a:tc>
                <a:tc>
                  <a:txBody>
                    <a:bodyPr/>
                    <a:lstStyle/>
                    <a:p>
                      <a:r>
                        <a:t>ΩΛ 0.71± 0.01</a:t>
                      </a:r>
                    </a:p>
                  </a:txBody>
                  <a:tcPr/>
                </a:tc>
                <a:tc>
                  <a:txBody>
                    <a:bodyPr/>
                    <a:lstStyle/>
                    <a:p>
                      <a:r>
                        <a:t>0.71± 0.01</a:t>
                      </a:r>
                    </a:p>
                  </a:txBody>
                  <a:tcPr/>
                </a:tc>
                <a:tc>
                  <a:txBody>
                    <a:bodyPr/>
                    <a:lstStyle/>
                    <a:p>
                      <a:r>
                        <a:t>0.71± 0.01</a:t>
                      </a:r>
                    </a:p>
                  </a:txBody>
                  <a:tcPr/>
                </a:tc>
                <a:tc>
                  <a:txBody>
                    <a:bodyPr/>
                    <a:lstStyle/>
                    <a:p>
                      <a:r>
                        <a:t>0.71± 0.01</a:t>
                      </a:r>
                    </a:p>
                  </a:txBody>
                  <a:tcPr/>
                </a:tc>
                <a:tc>
                  <a:txBody>
                    <a:bodyPr/>
                    <a:lstStyle/>
                    <a:p>
                      <a:r>
                        <a:t>0.72± 0.01</a:t>
                      </a:r>
                    </a:p>
                  </a:txBody>
                  <a:tcPr/>
                </a:tc>
              </a:tr>
              <a:tr h="179614">
                <a:tc>
                  <a:txBody>
                    <a:bodyPr/>
                    <a:lstStyle/>
                    <a:p>
                      <a:r>
                        <a:t>nan</a:t>
                      </a:r>
                    </a:p>
                  </a:txBody>
                  <a:tcPr/>
                </a:tc>
                <a:tc>
                  <a:txBody>
                    <a:bodyPr/>
                    <a:lstStyle/>
                    <a:p>
                      <a:r>
                        <a:t>Ωm 0.29± 0.01</a:t>
                      </a:r>
                    </a:p>
                  </a:txBody>
                  <a:tcPr/>
                </a:tc>
                <a:tc>
                  <a:txBody>
                    <a:bodyPr/>
                    <a:lstStyle/>
                    <a:p>
                      <a:r>
                        <a:t>0.29± 0.01</a:t>
                      </a:r>
                    </a:p>
                  </a:txBody>
                  <a:tcPr/>
                </a:tc>
                <a:tc>
                  <a:txBody>
                    <a:bodyPr/>
                    <a:lstStyle/>
                    <a:p>
                      <a:r>
                        <a:t>0.29± 0.01</a:t>
                      </a:r>
                    </a:p>
                  </a:txBody>
                  <a:tcPr/>
                </a:tc>
                <a:tc>
                  <a:txBody>
                    <a:bodyPr/>
                    <a:lstStyle/>
                    <a:p>
                      <a:r>
                        <a:t>0.29± 0.01</a:t>
                      </a:r>
                    </a:p>
                  </a:txBody>
                  <a:tcPr/>
                </a:tc>
                <a:tc>
                  <a:txBody>
                    <a:bodyPr/>
                    <a:lstStyle/>
                    <a:p>
                      <a:r>
                        <a:t>0.29± 0.01</a:t>
                      </a:r>
                    </a:p>
                  </a:txBody>
                  <a:tcPr/>
                </a:tc>
              </a:tr>
              <a:tr h="179614">
                <a:tc>
                  <a:txBody>
                    <a:bodyPr/>
                    <a:lstStyle/>
                    <a:p>
                      <a:r>
                        <a:t>nan</a:t>
                      </a:r>
                    </a:p>
                  </a:txBody>
                  <a:tcPr/>
                </a:tc>
                <a:tc>
                  <a:txBody>
                    <a:bodyPr/>
                    <a:lstStyle/>
                    <a:p>
                      <a:r>
                        <a:t>H (km s−1 Mpc−10 ) 69.3± 1.0</a:t>
                      </a:r>
                    </a:p>
                  </a:txBody>
                  <a:tcPr/>
                </a:tc>
                <a:tc>
                  <a:txBody>
                    <a:bodyPr/>
                    <a:lstStyle/>
                    <a:p>
                      <a:r>
                        <a:t>71.2± 2.0</a:t>
                      </a:r>
                    </a:p>
                  </a:txBody>
                  <a:tcPr/>
                </a:tc>
                <a:tc>
                  <a:txBody>
                    <a:bodyPr/>
                    <a:lstStyle/>
                    <a:p>
                      <a:r>
                        <a:t>68.8± 1.0</a:t>
                      </a:r>
                    </a:p>
                  </a:txBody>
                  <a:tcPr/>
                </a:tc>
                <a:tc>
                  <a:txBody>
                    <a:bodyPr/>
                    <a:lstStyle/>
                    <a:p>
                      <a:r>
                        <a:t>69.3± 1.0</a:t>
                      </a:r>
                    </a:p>
                  </a:txBody>
                  <a:tcPr/>
                </a:tc>
                <a:tc>
                  <a:txBody>
                    <a:bodyPr/>
                    <a:lstStyle/>
                    <a:p>
                      <a:r>
                        <a:t>69.0± 1.1</a:t>
                      </a:r>
                    </a:p>
                  </a:txBody>
                  <a:tcPr/>
                </a:tc>
              </a:tr>
              <a:tr h="179614">
                <a:tc>
                  <a:txBody>
                    <a:bodyPr/>
                    <a:lstStyle/>
                    <a:p>
                      <a:r>
                        <a:t>Secondary</a:t>
                      </a:r>
                    </a:p>
                  </a:txBody>
                  <a:tcPr/>
                </a:tc>
                <a:tc>
                  <a:txBody>
                    <a:bodyPr/>
                    <a:lstStyle/>
                    <a:p>
                      <a:r>
                        <a:t>atSZ 3.4± 1.4</a:t>
                      </a:r>
                    </a:p>
                  </a:txBody>
                  <a:tcPr/>
                </a:tc>
                <a:tc>
                  <a:txBody>
                    <a:bodyPr/>
                    <a:lstStyle/>
                    <a:p>
                      <a:r>
                        <a:t>3.4± 1.4</a:t>
                      </a:r>
                    </a:p>
                  </a:txBody>
                  <a:tcPr/>
                </a:tc>
                <a:tc>
                  <a:txBody>
                    <a:bodyPr/>
                    <a:lstStyle/>
                    <a:p>
                      <a:r>
                        <a:t>3.4± 1.4</a:t>
                      </a:r>
                    </a:p>
                  </a:txBody>
                  <a:tcPr/>
                </a:tc>
                <a:tc>
                  <a:txBody>
                    <a:bodyPr/>
                    <a:lstStyle/>
                    <a:p>
                      <a:r>
                        <a:t>3.4± 1.4</a:t>
                      </a:r>
                    </a:p>
                  </a:txBody>
                  <a:tcPr/>
                </a:tc>
                <a:tc>
                  <a:txBody>
                    <a:bodyPr/>
                    <a:lstStyle/>
                    <a:p>
                      <a:r>
                        <a:t>3.4± 1.5</a:t>
                      </a:r>
                    </a:p>
                  </a:txBody>
                  <a:tcPr/>
                </a:tc>
              </a:tr>
              <a:tr h="179614">
                <a:tc>
                  <a:txBody>
                    <a:bodyPr/>
                    <a:lstStyle/>
                    <a:p>
                      <a:r>
                        <a:t>nan</a:t>
                      </a:r>
                    </a:p>
                  </a:txBody>
                  <a:tcPr/>
                </a:tc>
                <a:tc>
                  <a:txBody>
                    <a:bodyPr/>
                    <a:lstStyle/>
                    <a:p>
                      <a:r>
                        <a:t>akSZ &lt; 8.3</a:t>
                      </a:r>
                    </a:p>
                  </a:txBody>
                  <a:tcPr/>
                </a:tc>
                <a:tc>
                  <a:txBody>
                    <a:bodyPr/>
                    <a:lstStyle/>
                    <a:p>
                      <a:r>
                        <a:t>&lt; 8.8</a:t>
                      </a:r>
                    </a:p>
                  </a:txBody>
                  <a:tcPr/>
                </a:tc>
                <a:tc>
                  <a:txBody>
                    <a:bodyPr/>
                    <a:lstStyle/>
                    <a:p>
                      <a:r>
                        <a:t>&lt; 8.5</a:t>
                      </a:r>
                    </a:p>
                  </a:txBody>
                  <a:tcPr/>
                </a:tc>
                <a:tc>
                  <a:txBody>
                    <a:bodyPr/>
                    <a:lstStyle/>
                    <a:p>
                      <a:r>
                        <a:t>&lt; 8.2</a:t>
                      </a:r>
                    </a:p>
                  </a:txBody>
                  <a:tcPr/>
                </a:tc>
                <a:tc>
                  <a:txBody>
                    <a:bodyPr/>
                    <a:lstStyle/>
                    <a:p>
                      <a:r>
                        <a:t>&lt; 8.5</a:t>
                      </a:r>
                    </a:p>
                  </a:txBody>
                  <a:tcPr/>
                </a:tc>
              </a:tr>
              <a:tr h="179614">
                <a:tc>
                  <a:txBody>
                    <a:bodyPr/>
                    <a:lstStyle/>
                    <a:p>
                      <a:r>
                        <a:t>nan</a:t>
                      </a:r>
                    </a:p>
                  </a:txBody>
                  <a:tcPr/>
                </a:tc>
                <a:tc>
                  <a:txBody>
                    <a:bodyPr/>
                    <a:lstStyle/>
                    <a:p>
                      <a:r>
                        <a:t>ap 7.0± 0.5</a:t>
                      </a:r>
                    </a:p>
                  </a:txBody>
                  <a:tcPr/>
                </a:tc>
                <a:tc>
                  <a:txBody>
                    <a:bodyPr/>
                    <a:lstStyle/>
                    <a:p>
                      <a:r>
                        <a:t>7.0± 0.5</a:t>
                      </a:r>
                    </a:p>
                  </a:txBody>
                  <a:tcPr/>
                </a:tc>
                <a:tc>
                  <a:txBody>
                    <a:bodyPr/>
                    <a:lstStyle/>
                    <a:p>
                      <a:r>
                        <a:t>7.0± 0.5</a:t>
                      </a:r>
                    </a:p>
                  </a:txBody>
                  <a:tcPr/>
                </a:tc>
                <a:tc>
                  <a:txBody>
                    <a:bodyPr/>
                    <a:lstStyle/>
                    <a:p>
                      <a:r>
                        <a:t>7.1± 0.5</a:t>
                      </a:r>
                    </a:p>
                  </a:txBody>
                  <a:tcPr/>
                </a:tc>
                <a:tc>
                  <a:txBody>
                    <a:bodyPr/>
                    <a:lstStyle/>
                    <a:p>
                      <a:r>
                        <a:t>7.0± 0.6</a:t>
                      </a:r>
                    </a:p>
                  </a:txBody>
                  <a:tcPr/>
                </a:tc>
              </a:tr>
              <a:tr h="179614">
                <a:tc>
                  <a:txBody>
                    <a:bodyPr/>
                    <a:lstStyle/>
                    <a:p>
                      <a:r>
                        <a:t>nan</a:t>
                      </a:r>
                    </a:p>
                  </a:txBody>
                  <a:tcPr/>
                </a:tc>
                <a:tc>
                  <a:txBody>
                    <a:bodyPr/>
                    <a:lstStyle/>
                    <a:p>
                      <a:r>
                        <a:t>ac 5.0± 1.0</a:t>
                      </a:r>
                    </a:p>
                  </a:txBody>
                  <a:tcPr/>
                </a:tc>
                <a:tc>
                  <a:txBody>
                    <a:bodyPr/>
                    <a:lstStyle/>
                    <a:p>
                      <a:r>
                        <a:t>4.8± 1.0</a:t>
                      </a:r>
                    </a:p>
                  </a:txBody>
                  <a:tcPr/>
                </a:tc>
                <a:tc>
                  <a:txBody>
                    <a:bodyPr/>
                    <a:lstStyle/>
                    <a:p>
                      <a:r>
                        <a:t>5.0± 1.0</a:t>
                      </a:r>
                    </a:p>
                  </a:txBody>
                  <a:tcPr/>
                </a:tc>
                <a:tc>
                  <a:txBody>
                    <a:bodyPr/>
                    <a:lstStyle/>
                    <a:p>
                      <a:r>
                        <a:t>5.0± 1.0</a:t>
                      </a:r>
                    </a:p>
                  </a:txBody>
                  <a:tcPr/>
                </a:tc>
                <a:tc>
                  <a:txBody>
                    <a:bodyPr/>
                    <a:lstStyle/>
                    <a:p>
                      <a:r>
                        <a:t>5.0± 1.0</a:t>
                      </a:r>
                    </a:p>
                  </a:txBody>
                  <a:tcPr/>
                </a:tc>
              </a:tr>
              <a:tr h="179614">
                <a:tc>
                  <a:txBody>
                    <a:bodyPr/>
                    <a:lstStyle/>
                    <a:p>
                      <a:r>
                        <a:t>nan</a:t>
                      </a:r>
                    </a:p>
                  </a:txBody>
                  <a:tcPr/>
                </a:tc>
                <a:tc>
                  <a:txBody>
                    <a:bodyPr/>
                    <a:lstStyle/>
                    <a:p>
                      <a:r>
                        <a:t>as 3.1± 0.4</a:t>
                      </a:r>
                    </a:p>
                  </a:txBody>
                  <a:tcPr/>
                </a:tc>
                <a:tc>
                  <a:txBody>
                    <a:bodyPr/>
                    <a:lstStyle/>
                    <a:p>
                      <a:r>
                        <a:t>3.0± 0.4</a:t>
                      </a:r>
                    </a:p>
                  </a:txBody>
                  <a:tcPr/>
                </a:tc>
                <a:tc>
                  <a:txBody>
                    <a:bodyPr/>
                    <a:lstStyle/>
                    <a:p>
                      <a:r>
                        <a:t>3.1± 0.4</a:t>
                      </a:r>
                    </a:p>
                  </a:txBody>
                  <a:tcPr/>
                </a:tc>
                <a:tc>
                  <a:txBody>
                    <a:bodyPr/>
                    <a:lstStyle/>
                    <a:p>
                      <a:r>
                        <a:t>3.1± 0.4</a:t>
                      </a:r>
                    </a:p>
                  </a:txBody>
                  <a:tcPr/>
                </a:tc>
                <a:tc>
                  <a:txBody>
                    <a:bodyPr/>
                    <a:lstStyle/>
                    <a:p>
                      <a:r>
                        <a:t>3.1± 0.4</a:t>
                      </a:r>
                    </a:p>
                  </a:txBody>
                  <a:tcPr/>
                </a:tc>
              </a:tr>
              <a:tr h="179614">
                <a:tc>
                  <a:txBody>
                    <a:bodyPr/>
                    <a:lstStyle/>
                    <a:p>
                      <a:r>
                        <a:t>nan</a:t>
                      </a:r>
                    </a:p>
                  </a:txBody>
                  <a:tcPr/>
                </a:tc>
                <a:tc>
                  <a:txBody>
                    <a:bodyPr/>
                    <a:lstStyle/>
                    <a:p>
                      <a:r>
                        <a:t>βc 2.2± 0.1</a:t>
                      </a:r>
                    </a:p>
                  </a:txBody>
                  <a:tcPr/>
                </a:tc>
                <a:tc>
                  <a:txBody>
                    <a:bodyPr/>
                    <a:lstStyle/>
                    <a:p>
                      <a:r>
                        <a:t>2.2± 0.1</a:t>
                      </a:r>
                    </a:p>
                  </a:txBody>
                  <a:tcPr/>
                </a:tc>
                <a:tc>
                  <a:txBody>
                    <a:bodyPr/>
                    <a:lstStyle/>
                    <a:p>
                      <a:r>
                        <a:t>2.2± 0.1</a:t>
                      </a:r>
                    </a:p>
                  </a:txBody>
                  <a:tcPr/>
                </a:tc>
                <a:tc>
                  <a:txBody>
                    <a:bodyPr/>
                    <a:lstStyle/>
                    <a:p>
                      <a:r>
                        <a:t>2.2± 0.1</a:t>
                      </a:r>
                    </a:p>
                  </a:txBody>
                  <a:tcPr/>
                </a:tc>
                <a:tc>
                  <a:txBody>
                    <a:bodyPr/>
                    <a:lstStyle/>
                    <a:p>
                      <a:r>
                        <a:t>2.2± 0.1</a:t>
                      </a:r>
                    </a:p>
                  </a:txBody>
                  <a:tcPr/>
                </a:tc>
              </a:tr>
              <a:tr h="179614">
                <a:tc>
                  <a:txBody>
                    <a:bodyPr/>
                    <a:lstStyle/>
                    <a:p>
                      <a:r>
                        <a:t>nan</a:t>
                      </a:r>
                    </a:p>
                  </a:txBody>
                  <a:tcPr/>
                </a:tc>
                <a:tc>
                  <a:txBody>
                    <a:bodyPr/>
                    <a:lstStyle/>
                    <a:p>
                      <a:r>
                        <a:t>age 0.9± 0.2</a:t>
                      </a:r>
                    </a:p>
                  </a:txBody>
                  <a:tcPr/>
                </a:tc>
                <a:tc>
                  <a:txBody>
                    <a:bodyPr/>
                    <a:lstStyle/>
                    <a:p>
                      <a:r>
                        <a:t>0.9± 0.2</a:t>
                      </a:r>
                    </a:p>
                  </a:txBody>
                  <a:tcPr/>
                </a:tc>
                <a:tc>
                  <a:txBody>
                    <a:bodyPr/>
                    <a:lstStyle/>
                    <a:p>
                      <a:r>
                        <a:t>0.9± 0.2</a:t>
                      </a:r>
                    </a:p>
                  </a:txBody>
                  <a:tcPr/>
                </a:tc>
                <a:tc>
                  <a:txBody>
                    <a:bodyPr/>
                    <a:lstStyle/>
                    <a:p>
                      <a:r>
                        <a:t>0.9± 0.2</a:t>
                      </a:r>
                    </a:p>
                  </a:txBody>
                  <a:tcPr/>
                </a:tc>
                <a:tc>
                  <a:txBody>
                    <a:bodyPr/>
                    <a:lstStyle/>
                    <a:p>
                      <a:r>
                        <a:t>0.9± 0.2</a:t>
                      </a:r>
                    </a:p>
                  </a:txBody>
                  <a:tcPr/>
                </a:tc>
              </a:tr>
              <a:tr h="179614">
                <a:tc>
                  <a:txBody>
                    <a:bodyPr/>
                    <a:lstStyle/>
                    <a:p>
                      <a:r>
                        <a:t>nan</a:t>
                      </a:r>
                    </a:p>
                  </a:txBody>
                  <a:tcPr/>
                </a:tc>
                <a:tc>
                  <a:txBody>
                    <a:bodyPr/>
                    <a:lstStyle/>
                    <a:p>
                      <a:r>
                        <a:t>ags 0.4± 0.2</a:t>
                      </a:r>
                    </a:p>
                  </a:txBody>
                  <a:tcPr/>
                </a:tc>
                <a:tc>
                  <a:txBody>
                    <a:bodyPr/>
                    <a:lstStyle/>
                    <a:p>
                      <a:r>
                        <a:t>0.4± 0.2</a:t>
                      </a:r>
                    </a:p>
                  </a:txBody>
                  <a:tcPr/>
                </a:tc>
                <a:tc>
                  <a:txBody>
                    <a:bodyPr/>
                    <a:lstStyle/>
                    <a:p>
                      <a:r>
                        <a:t>0.4± 0.2</a:t>
                      </a:r>
                    </a:p>
                  </a:txBody>
                  <a:tcPr/>
                </a:tc>
                <a:tc>
                  <a:txBody>
                    <a:bodyPr/>
                    <a:lstStyle/>
                    <a:p>
                      <a:r>
                        <a:t>0.4± 0.2</a:t>
                      </a:r>
                    </a:p>
                  </a:txBody>
                  <a:tcPr/>
                </a:tc>
                <a:tc>
                  <a:txBody>
                    <a:bodyPr/>
                    <a:lstStyle/>
                    <a:p>
                      <a:r>
                        <a:t>0.4± 0.2</a:t>
                      </a:r>
                    </a:p>
                  </a:txBody>
                  <a:tcPr/>
                </a:tc>
              </a:tr>
              <a:tr h="179614">
                <a:tc>
                  <a:txBody>
                    <a:bodyPr/>
                    <a:lstStyle/>
                    <a:p>
                      <a:r>
                        <a:t>Calibration</a:t>
                      </a:r>
                    </a:p>
                  </a:txBody>
                  <a:tcPr/>
                </a:tc>
                <a:tc>
                  <a:txBody>
                    <a:bodyPr/>
                    <a:lstStyle/>
                    <a:p>
                      <a:r>
                        <a:t>y1s 1.01± 0.01</a:t>
                      </a:r>
                    </a:p>
                  </a:txBody>
                  <a:tcPr/>
                </a:tc>
                <a:tc>
                  <a:txBody>
                    <a:bodyPr/>
                    <a:lstStyle/>
                    <a:p>
                      <a:r>
                        <a:t>1.01± 0.01</a:t>
                      </a:r>
                    </a:p>
                  </a:txBody>
                  <a:tcPr/>
                </a:tc>
                <a:tc>
                  <a:txBody>
                    <a:bodyPr/>
                    <a:lstStyle/>
                    <a:p>
                      <a:r>
                        <a:t>1.01± 0.01</a:t>
                      </a:r>
                    </a:p>
                  </a:txBody>
                  <a:tcPr/>
                </a:tc>
                <a:tc>
                  <a:txBody>
                    <a:bodyPr/>
                    <a:lstStyle/>
                    <a:p>
                      <a:r>
                        <a:t>1.01± 0.01</a:t>
                      </a:r>
                    </a:p>
                  </a:txBody>
                  <a:tcPr/>
                </a:tc>
                <a:tc>
                  <a:txBody>
                    <a:bodyPr/>
                    <a:lstStyle/>
                    <a:p>
                      <a:r>
                        <a:t>1.01± 0.01</a:t>
                      </a:r>
                    </a:p>
                  </a:txBody>
                  <a:tcPr/>
                </a:tc>
              </a:tr>
              <a:tr h="179614">
                <a:tc>
                  <a:txBody>
                    <a:bodyPr/>
                    <a:lstStyle/>
                    <a:p>
                      <a:r>
                        <a:t>nan</a:t>
                      </a:r>
                    </a:p>
                  </a:txBody>
                  <a:tcPr/>
                </a:tc>
                <a:tc>
                  <a:txBody>
                    <a:bodyPr/>
                    <a:lstStyle/>
                    <a:p>
                      <a:r>
                        <a:t>y2s 1.03± 0.02</a:t>
                      </a:r>
                    </a:p>
                  </a:txBody>
                  <a:tcPr/>
                </a:tc>
                <a:tc>
                  <a:txBody>
                    <a:bodyPr/>
                    <a:lstStyle/>
                    <a:p>
                      <a:r>
                        <a:t>1.03± 0.02</a:t>
                      </a:r>
                    </a:p>
                  </a:txBody>
                  <a:tcPr/>
                </a:tc>
                <a:tc>
                  <a:txBody>
                    <a:bodyPr/>
                    <a:lstStyle/>
                    <a:p>
                      <a:r>
                        <a:t>1.03± 0.02</a:t>
                      </a:r>
                    </a:p>
                  </a:txBody>
                  <a:tcPr/>
                </a:tc>
                <a:tc>
                  <a:txBody>
                    <a:bodyPr/>
                    <a:lstStyle/>
                    <a:p>
                      <a:r>
                        <a:t>1.03± 0.02</a:t>
                      </a:r>
                    </a:p>
                  </a:txBody>
                  <a:tcPr/>
                </a:tc>
                <a:tc>
                  <a:txBody>
                    <a:bodyPr/>
                    <a:lstStyle/>
                    <a:p>
                      <a:r>
                        <a:t>1.03± 0.02</a:t>
                      </a:r>
                    </a:p>
                  </a:txBody>
                  <a:tcPr/>
                </a:tc>
              </a:tr>
              <a:tr h="179614">
                <a:tc>
                  <a:txBody>
                    <a:bodyPr/>
                    <a:lstStyle/>
                    <a:p>
                      <a:r>
                        <a:t>nan</a:t>
                      </a:r>
                    </a:p>
                  </a:txBody>
                  <a:tcPr/>
                </a:tc>
                <a:tc>
                  <a:txBody>
                    <a:bodyPr/>
                    <a:lstStyle/>
                    <a:p>
                      <a:r>
                        <a:t>y1e 1.01± 0.01</a:t>
                      </a:r>
                    </a:p>
                  </a:txBody>
                  <a:tcPr/>
                </a:tc>
                <a:tc>
                  <a:txBody>
                    <a:bodyPr/>
                    <a:lstStyle/>
                    <a:p>
                      <a:r>
                        <a:t>1.01± 0.01</a:t>
                      </a:r>
                    </a:p>
                  </a:txBody>
                  <a:tcPr/>
                </a:tc>
                <a:tc>
                  <a:txBody>
                    <a:bodyPr/>
                    <a:lstStyle/>
                    <a:p>
                      <a:r>
                        <a:t>1.01± 0.01</a:t>
                      </a:r>
                    </a:p>
                  </a:txBody>
                  <a:tcPr/>
                </a:tc>
                <a:tc>
                  <a:txBody>
                    <a:bodyPr/>
                    <a:lstStyle/>
                    <a:p>
                      <a:r>
                        <a:t>1.01± 0.01</a:t>
                      </a:r>
                    </a:p>
                  </a:txBody>
                  <a:tcPr/>
                </a:tc>
                <a:tc>
                  <a:txBody>
                    <a:bodyPr/>
                    <a:lstStyle/>
                    <a:p>
                      <a:r>
                        <a:t>1.00± 0.01</a:t>
                      </a:r>
                    </a:p>
                  </a:txBody>
                  <a:tcPr/>
                </a:tc>
              </a:tr>
              <a:tr h="179614">
                <a:tc>
                  <a:txBody>
                    <a:bodyPr/>
                    <a:lstStyle/>
                    <a:p>
                      <a:r>
                        <a:t>nan</a:t>
                      </a:r>
                    </a:p>
                  </a:txBody>
                  <a:tcPr/>
                </a:tc>
                <a:tc>
                  <a:txBody>
                    <a:bodyPr/>
                    <a:lstStyle/>
                    <a:p>
                      <a:r>
                        <a:t>y2e 1.00± 0.02</a:t>
                      </a:r>
                    </a:p>
                  </a:txBody>
                  <a:tcPr/>
                </a:tc>
                <a:tc>
                  <a:txBody>
                    <a:bodyPr/>
                    <a:lstStyle/>
                    <a:p>
                      <a:r>
                        <a:t>1.00± 0.01</a:t>
                      </a:r>
                    </a:p>
                  </a:txBody>
                  <a:tcPr/>
                </a:tc>
                <a:tc>
                  <a:txBody>
                    <a:bodyPr/>
                    <a:lstStyle/>
                    <a:p>
                      <a:r>
                        <a:t>1.00± 0.01</a:t>
                      </a:r>
                    </a:p>
                  </a:txBody>
                  <a:tcPr/>
                </a:tc>
                <a:tc>
                  <a:txBody>
                    <a:bodyPr/>
                    <a:lstStyle/>
                    <a:p>
                      <a:r>
                        <a:t>1.00± 0.01</a:t>
                      </a:r>
                    </a:p>
                  </a:txBody>
                  <a:tcPr/>
                </a:tc>
                <a:tc>
                  <a:txBody>
                    <a:bodyPr/>
                    <a:lstStyle/>
                    <a:p>
                      <a:r>
                        <a:t>1.00± 0.01</a:t>
                      </a:r>
                    </a:p>
                  </a:txBody>
                  <a:tcPr/>
                </a:tc>
              </a:tr>
              <a:tr h="179622">
                <a:tc>
                  <a:txBody>
                    <a:bodyPr/>
                    <a:lstStyle/>
                    <a:p>
                      <a:r>
                        <a:t>nan</a:t>
                      </a:r>
                    </a:p>
                  </a:txBody>
                  <a:tcPr/>
                </a:tc>
                <a:tc>
                  <a:txBody>
                    <a:bodyPr/>
                    <a:lstStyle/>
                    <a:p>
                      <a:r>
                        <a:t>−2 ln L b 8153</a:t>
                      </a:r>
                    </a:p>
                  </a:txBody>
                  <a:tcPr/>
                </a:tc>
                <a:tc>
                  <a:txBody>
                    <a:bodyPr/>
                    <a:lstStyle/>
                    <a:p>
                      <a:r>
                        <a:t>8152</a:t>
                      </a:r>
                    </a:p>
                  </a:txBody>
                  <a:tcPr/>
                </a:tc>
                <a:tc>
                  <a:txBody>
                    <a:bodyPr/>
                    <a:lstStyle/>
                    <a:p>
                      <a:r>
                        <a:t>8153</a:t>
                      </a:r>
                    </a:p>
                  </a:txBody>
                  <a:tcPr/>
                </a:tc>
                <a:tc>
                  <a:txBody>
                    <a:bodyPr/>
                    <a:lstStyle/>
                    <a:p>
                      <a:r>
                        <a:t>8153</a:t>
                      </a:r>
                    </a:p>
                  </a:txBody>
                  <a:tcPr/>
                </a:tc>
                <a:tc>
                  <a:txBody>
                    <a:bodyPr/>
                    <a:lstStyle/>
                    <a:p>
                      <a:r>
                        <a:t>8152</a:t>
                      </a:r>
                    </a:p>
                  </a:txBody>
                  <a:tcPr/>
                </a:tc>
              </a:tr>
            </a:tbl>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a:t>
            </a:r>
          </a:p>
        </p:txBody>
      </p:sp>
      <p:sp>
        <p:nvSpPr>
          <p:cNvPr id="3" name="Content Placeholder 2"/>
          <p:cNvSpPr>
            <a:spLocks noGrp="1"/>
          </p:cNvSpPr>
          <p:nvPr>
            <p:ph idx="1"/>
          </p:nvPr>
        </p:nvSpPr>
        <p:spPr/>
        <p:txBody>
          <a:bodyPr/>
          <a:lstStyle/>
          <a:p>
            <a:r>
              <a:t>ohigh energy Physics Division, Argonne National Laboratory, 9700 S Cass Avenue, Lemont IL 60439 U.S.A. pDepartment of Physics and Astronomy, University of Pennsylvania, 209 South 33rd Street, Philadelphia</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24</a:t>
            </a:r>
          </a:p>
        </p:txBody>
      </p:sp>
      <p:sp>
        <p:nvSpPr>
          <p:cNvPr id="3" name="Content Placeholder 2"/>
          <p:cNvSpPr>
            <a:spLocks noGrp="1"/>
          </p:cNvSpPr>
          <p:nvPr>
            <p:ph idx="1"/>
          </p:nvPr>
        </p:nvSpPr>
        <p:spPr/>
        <p:txBody>
          <a:bodyPr/>
          <a:lstStyle/>
          <a:p>
            <a:r>
              <a:t>the ACT data are consistent with no running of the spectral index . dns d ln k = 0.004  0.012 (WMAP7 + ACT)</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24</a:t>
            </a:r>
          </a:p>
        </p:txBody>
      </p:sp>
      <p:sp>
        <p:nvSpPr>
          <p:cNvPr id="3" name="Content Placeholder 2"/>
          <p:cNvSpPr>
            <a:spLocks noGrp="1"/>
          </p:cNvSpPr>
          <p:nvPr>
            <p:ph idx="1"/>
          </p:nvPr>
        </p:nvSpPr>
        <p:spPr/>
        <p:txBody>
          <a:bodyPr/>
          <a:lstStyle/>
          <a:p>
            <a:r>
              <a:t>modes at small l require smaller values of the spectral index to compensate . the – 20 – JCAP10(2013)060 0.92 0.94 0.96 0.98 1.00 1.02 1.04 1.06 .</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24 Table: 1</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1828800"/>
                <a:gridCol w="1828800"/>
                <a:gridCol w="1828800"/>
                <a:gridCol w="1828800"/>
              </a:tblGrid>
              <a:tr h="1676400">
                <a:tc>
                  <a:txBody>
                    <a:bodyPr/>
                    <a:lstStyle/>
                    <a:p>
                      <a:r>
                        <a:t>WMAP7 alone</a:t>
                      </a:r>
                    </a:p>
                  </a:txBody>
                  <a:tcPr/>
                </a:tc>
                <a:tc>
                  <a:txBody>
                    <a:bodyPr/>
                    <a:lstStyle/>
                    <a:p>
                      <a:r>
                        <a:t>v1.4.2</a:t>
                      </a:r>
                    </a:p>
                  </a:txBody>
                  <a:tcPr/>
                </a:tc>
                <a:tc>
                  <a:txBody>
                    <a:bodyPr/>
                    <a:lstStyle/>
                    <a:p>
                      <a:r>
                        <a:t>0.981± 0.020</a:t>
                      </a:r>
                    </a:p>
                  </a:txBody>
                  <a:tcPr/>
                </a:tc>
                <a:tc>
                  <a:txBody>
                    <a:bodyPr/>
                    <a:lstStyle/>
                    <a:p>
                      <a:r>
                        <a:t>&lt; 0.32</a:t>
                      </a:r>
                    </a:p>
                  </a:txBody>
                  <a:tcPr/>
                </a:tc>
              </a:tr>
              <a:tr h="1676400">
                <a:tc>
                  <a:txBody>
                    <a:bodyPr/>
                    <a:lstStyle/>
                    <a:p>
                      <a:r>
                        <a:t>nan</a:t>
                      </a:r>
                    </a:p>
                  </a:txBody>
                  <a:tcPr/>
                </a:tc>
                <a:tc>
                  <a:txBody>
                    <a:bodyPr/>
                    <a:lstStyle/>
                    <a:p>
                      <a:r>
                        <a:t>v1.5</a:t>
                      </a:r>
                    </a:p>
                  </a:txBody>
                  <a:tcPr/>
                </a:tc>
                <a:tc>
                  <a:txBody>
                    <a:bodyPr/>
                    <a:lstStyle/>
                    <a:p>
                      <a:r>
                        <a:t>0.990± 0.021</a:t>
                      </a:r>
                    </a:p>
                  </a:txBody>
                  <a:tcPr/>
                </a:tc>
                <a:tc>
                  <a:txBody>
                    <a:bodyPr/>
                    <a:lstStyle/>
                    <a:p>
                      <a:r>
                        <a:t>&lt; 0.39</a:t>
                      </a:r>
                    </a:p>
                  </a:txBody>
                  <a:tcPr/>
                </a:tc>
              </a:tr>
              <a:tr h="1676400">
                <a:tc>
                  <a:txBody>
                    <a:bodyPr/>
                    <a:lstStyle/>
                    <a:p>
                      <a:r>
                        <a:t>WMAP7 + ACT</a:t>
                      </a:r>
                    </a:p>
                  </a:txBody>
                  <a:tcPr/>
                </a:tc>
                <a:tc>
                  <a:txBody>
                    <a:bodyPr/>
                    <a:lstStyle/>
                    <a:p>
                      <a:r>
                        <a:t>v1.5</a:t>
                      </a:r>
                    </a:p>
                  </a:txBody>
                  <a:tcPr/>
                </a:tc>
                <a:tc>
                  <a:txBody>
                    <a:bodyPr/>
                    <a:lstStyle/>
                    <a:p>
                      <a:r>
                        <a:t>0.980± 0.017</a:t>
                      </a:r>
                    </a:p>
                  </a:txBody>
                  <a:tcPr/>
                </a:tc>
                <a:tc>
                  <a:txBody>
                    <a:bodyPr/>
                    <a:lstStyle/>
                    <a:p>
                      <a:r>
                        <a:t>&lt; 0.30</a:t>
                      </a:r>
                    </a:p>
                  </a:txBody>
                  <a:tcPr/>
                </a:tc>
              </a:tr>
            </a:tbl>
          </a:graphicData>
        </a:graphic>
      </p:graphicFrame>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25</a:t>
            </a:r>
          </a:p>
        </p:txBody>
      </p:sp>
      <p:sp>
        <p:nvSpPr>
          <p:cNvPr id="3" name="Content Placeholder 2"/>
          <p:cNvSpPr>
            <a:spLocks noGrp="1"/>
          </p:cNvSpPr>
          <p:nvPr>
            <p:ph idx="1"/>
          </p:nvPr>
        </p:nvSpPr>
        <p:spPr/>
        <p:txBody>
          <a:bodyPr/>
          <a:lstStyle/>
          <a:p>
            <a:r>
              <a:t>in this 3-year analysis we find an upper bound  15% higher for the tensor-to-scalar ratio than reported in [55] this is driven by the ns  r degeneracy and the fact that the ACT 3-year constrain</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25</a:t>
            </a:r>
          </a:p>
        </p:txBody>
      </p:sp>
      <p:sp>
        <p:nvSpPr>
          <p:cNvPr id="3" name="Content Placeholder 2"/>
          <p:cNvSpPr>
            <a:spLocks noGrp="1"/>
          </p:cNvSpPr>
          <p:nvPr>
            <p:ph idx="1"/>
          </p:nvPr>
        </p:nvSpPr>
        <p:spPr/>
        <p:txBody>
          <a:bodyPr/>
          <a:lstStyle/>
          <a:p>
            <a:r>
              <a:t>e is generally consistent with the recently released WMAP9 results [17, 90], which find a tighter bound of r  0.13 . a non-zero measurement of negative curvature allows one instead to place constrature .</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26</a:t>
            </a:r>
          </a:p>
        </p:txBody>
      </p:sp>
      <p:sp>
        <p:nvSpPr>
          <p:cNvPr id="3" name="Content Placeholder 2"/>
          <p:cNvSpPr>
            <a:spLocks noGrp="1"/>
          </p:cNvSpPr>
          <p:nvPr>
            <p:ph idx="1"/>
          </p:nvPr>
        </p:nvSpPr>
        <p:spPr/>
        <p:txBody>
          <a:bodyPr/>
          <a:lstStyle/>
          <a:p>
            <a:r>
              <a:t>k = 0.0020  0.0047 (WMAP7 + ACT + BAO+H0) is a value consistent with a flat universe . 4.7 CDM + the fine structure constant .</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26</a:t>
            </a:r>
          </a:p>
        </p:txBody>
      </p:sp>
      <p:sp>
        <p:nvSpPr>
          <p:cNvPr id="3" name="Content Placeholder 2"/>
          <p:cNvSpPr>
            <a:spLocks noGrp="1"/>
          </p:cNvSpPr>
          <p:nvPr>
            <p:ph idx="1"/>
          </p:nvPr>
        </p:nvSpPr>
        <p:spPr/>
        <p:txBody>
          <a:bodyPr/>
          <a:lstStyle/>
          <a:p>
            <a:r>
              <a:t> = xenecT =8(/me)2/3 is the Thomson cross section for =c=1 . xe is the electron frac- tion, itself dependent on the scale factor of the universe .</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26</a:t>
            </a:r>
          </a:p>
        </p:txBody>
      </p:sp>
      <p:sp>
        <p:nvSpPr>
          <p:cNvPr id="3" name="Content Placeholder 2"/>
          <p:cNvSpPr>
            <a:spLocks noGrp="1"/>
          </p:cNvSpPr>
          <p:nvPr>
            <p:ph idx="1"/>
          </p:nvPr>
        </p:nvSpPr>
        <p:spPr/>
        <p:txBody>
          <a:bodyPr/>
          <a:lstStyle/>
          <a:p>
            <a:r>
              <a:t>ACT reported the first detection of intrinsic CMB lensing [43] at 4 . in many models this provides evidence for dark energy from the CMB alone [163], adding further support to the CDM model .</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27</a:t>
            </a:r>
          </a:p>
        </p:txBody>
      </p:sp>
      <p:sp>
        <p:nvSpPr>
          <p:cNvPr id="3" name="Content Placeholder 2"/>
          <p:cNvSpPr>
            <a:spLocks noGrp="1"/>
          </p:cNvSpPr>
          <p:nvPr>
            <p:ph idx="1"/>
          </p:nvPr>
        </p:nvSpPr>
        <p:spPr/>
        <p:txBody>
          <a:bodyPr/>
          <a:lstStyle/>
          <a:p>
            <a:r>
              <a:t>mount of lensing in the standard CDM model multiplies the entire lensing power spectrum . this parameter is defined over the same range in multipole space used for the theoretical temperature spectrum as AL = 1.7  0.38 (WMAP7 + ACT)</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27</a:t>
            </a:r>
          </a:p>
        </p:txBody>
      </p:sp>
      <p:sp>
        <p:nvSpPr>
          <p:cNvPr id="3" name="Content Placeholder 2"/>
          <p:cNvSpPr>
            <a:spLocks noGrp="1"/>
          </p:cNvSpPr>
          <p:nvPr>
            <p:ph idx="1"/>
          </p:nvPr>
        </p:nvSpPr>
        <p:spPr/>
        <p:txBody>
          <a:bodyPr/>
          <a:lstStyle/>
          <a:p>
            <a:r>
              <a:t>nt with unity at the 1.2 level for the TT only and 0.75 level including deflection . alternative binning procedure is  0.2 for AL and less than 0.1 for other cosmological models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a:t>
            </a:r>
          </a:p>
        </p:txBody>
      </p:sp>
      <p:sp>
        <p:nvSpPr>
          <p:cNvPr id="3" name="Content Placeholder 2"/>
          <p:cNvSpPr>
            <a:spLocks noGrp="1"/>
          </p:cNvSpPr>
          <p:nvPr>
            <p:ph idx="1"/>
          </p:nvPr>
        </p:nvSpPr>
        <p:spPr/>
        <p:txBody>
          <a:bodyPr/>
          <a:lstStyle/>
          <a:p>
            <a:r>
              <a:t>xDepartment of Physics, University of California Santa Barbara, CA 93106, U.S.A. aaInstitute for the Physics and Mathematics of the Universe, The University of Tokyo, Kashiwa, Chiba .</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28</a:t>
            </a:r>
          </a:p>
        </p:txBody>
      </p:sp>
      <p:sp>
        <p:nvSpPr>
          <p:cNvPr id="3" name="Content Placeholder 2"/>
          <p:cNvSpPr>
            <a:spLocks noGrp="1"/>
          </p:cNvSpPr>
          <p:nvPr>
            <p:ph idx="1"/>
          </p:nvPr>
        </p:nvSpPr>
        <p:spPr/>
        <p:txBody>
          <a:bodyPr/>
          <a:lstStyle/>
          <a:p>
            <a:r>
              <a:t>the black curves show the updated con- straints when applying an alternative binning to the ACT data . the beams presented in [83] and when including the WMAP9 data with ACT .</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28</a:t>
            </a:r>
          </a:p>
        </p:txBody>
      </p:sp>
      <p:sp>
        <p:nvSpPr>
          <p:cNvPr id="3" name="Content Placeholder 2"/>
          <p:cNvSpPr>
            <a:spLocks noGrp="1"/>
          </p:cNvSpPr>
          <p:nvPr>
            <p:ph idx="1"/>
          </p:nvPr>
        </p:nvSpPr>
        <p:spPr/>
        <p:txBody>
          <a:bodyPr/>
          <a:lstStyle/>
          <a:p>
            <a:r>
              <a:t>the abundance of primordial helium is degenerate with Neff in a model with standard Big Bang Nucleosynthesis through eq . the constraints from WMAP7 in combination with ACT data are: Yp = 0.225  0.034</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29</a:t>
            </a:r>
          </a:p>
        </p:txBody>
      </p:sp>
      <p:sp>
        <p:nvSpPr>
          <p:cNvPr id="3" name="Content Placeholder 2"/>
          <p:cNvSpPr>
            <a:spLocks noGrp="1"/>
          </p:cNvSpPr>
          <p:nvPr>
            <p:ph idx="1"/>
          </p:nvPr>
        </p:nvSpPr>
        <p:spPr/>
        <p:txBody>
          <a:bodyPr/>
          <a:lstStyle/>
          <a:p>
            <a:r>
              <a:t>le cosmic strings are no longer a viable seed of all cosmic structure . if a sub-dominant connected gas of cosmic strings exist, they would add power to the small-scale tail of the CMB power spectrum .</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29</a:t>
            </a:r>
          </a:p>
        </p:txBody>
      </p:sp>
      <p:sp>
        <p:nvSpPr>
          <p:cNvPr id="3" name="Content Placeholder 2"/>
          <p:cNvSpPr>
            <a:spLocks noGrp="1"/>
          </p:cNvSpPr>
          <p:nvPr>
            <p:ph idx="1"/>
          </p:nvPr>
        </p:nvSpPr>
        <p:spPr/>
        <p:txBody>
          <a:bodyPr/>
          <a:lstStyle/>
          <a:p>
            <a:r>
              <a:t>previous constraints on string tension from the ACT 1-year data limited G  1.6  107 [55], while constraints from the WMAP7 data in combination with SPT [57] using a “Nambu-Goto” method bound the allowed string</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29</a:t>
            </a:r>
          </a:p>
        </p:txBody>
      </p:sp>
      <p:sp>
        <p:nvSpPr>
          <p:cNvPr id="3" name="Content Placeholder 2"/>
          <p:cNvSpPr>
            <a:spLocks noGrp="1"/>
          </p:cNvSpPr>
          <p:nvPr>
            <p:ph idx="1"/>
          </p:nvPr>
        </p:nvSpPr>
        <p:spPr/>
        <p:txBody>
          <a:bodyPr/>
          <a:lstStyle/>
          <a:p>
            <a:r>
              <a:t>a constraint on the string amplitude of qstr = 0.005, or G = 7.1  108 (95% CL). the difference in effective 2 values between the two models is 1 ln LCDM +</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29</a:t>
            </a:r>
          </a:p>
        </p:txBody>
      </p:sp>
      <p:sp>
        <p:nvSpPr>
          <p:cNvPr id="3" name="Content Placeholder 2"/>
          <p:cNvSpPr>
            <a:spLocks noGrp="1"/>
          </p:cNvSpPr>
          <p:nvPr>
            <p:ph idx="1"/>
          </p:nvPr>
        </p:nvSpPr>
        <p:spPr/>
        <p:txBody>
          <a:bodyPr/>
          <a:lstStyle/>
          <a:p>
            <a:r>
              <a:t>at 148 GHz and 218 GHz, both synchrotron emission from radio galaxies and infrared emission from dusty galaxees contribute to the observed power . point sources detected in either band are masked down to a flux limit of</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30</a:t>
            </a:r>
          </a:p>
        </p:txBody>
      </p:sp>
      <p:sp>
        <p:nvSpPr>
          <p:cNvPr id="3" name="Content Placeholder 2"/>
          <p:cNvSpPr>
            <a:spLocks noGrp="1"/>
          </p:cNvSpPr>
          <p:nvPr>
            <p:ph idx="1"/>
          </p:nvPr>
        </p:nvSpPr>
        <p:spPr/>
        <p:txBody>
          <a:bodyPr/>
          <a:lstStyle/>
          <a:p>
            <a:r>
              <a:t>the frequency dependence of the CIB power is modeled as the square of a modified blackbody . the effective emissivity index is constrained to be c = 2.2  0.1 .</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30</a:t>
            </a:r>
          </a:p>
        </p:txBody>
      </p:sp>
      <p:sp>
        <p:nvSpPr>
          <p:cNvPr id="3" name="Content Placeholder 2"/>
          <p:cNvSpPr>
            <a:spLocks noGrp="1"/>
          </p:cNvSpPr>
          <p:nvPr>
            <p:ph idx="1"/>
          </p:nvPr>
        </p:nvSpPr>
        <p:spPr/>
        <p:txBody>
          <a:bodyPr/>
          <a:lstStyle/>
          <a:p>
            <a:r>
              <a:t>5.2 Thermal SZ The amplitude of the thermal SZ (tSZ) power spectrum is very sensitive to 8 [107], scaling like 7 8 [161, 181] . a template [10] has a predicted atSZ </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30</a:t>
            </a:r>
          </a:p>
        </p:txBody>
      </p:sp>
      <p:sp>
        <p:nvSpPr>
          <p:cNvPr id="3" name="Content Placeholder 2"/>
          <p:cNvSpPr>
            <a:spLocks noGrp="1"/>
          </p:cNvSpPr>
          <p:nvPr>
            <p:ph idx="1"/>
          </p:nvPr>
        </p:nvSpPr>
        <p:spPr/>
        <p:txBody>
          <a:bodyPr/>
          <a:lstStyle/>
          <a:p>
            <a:r>
              <a:t>a tSZ constraint is consistent with the SPT-reported value of atSZ = 3.3  1.1 [151] . a total (dimensionless) amplitude of the SZ signal was constrained relative to a theoretical spectrum with</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31</a:t>
            </a:r>
          </a:p>
        </p:txBody>
      </p:sp>
      <p:sp>
        <p:nvSpPr>
          <p:cNvPr id="3" name="Content Placeholder 2"/>
          <p:cNvSpPr>
            <a:spLocks noGrp="1"/>
          </p:cNvSpPr>
          <p:nvPr>
            <p:ph idx="1"/>
          </p:nvPr>
        </p:nvSpPr>
        <p:spPr/>
        <p:txBody>
          <a:bodyPr/>
          <a:lstStyle/>
          <a:p>
            <a:r>
              <a:t>the uncertainty in the tSZ model leads to a systematic error in 8, which is not in-cluded in the error bar . a larger value of  removes more power at l  3000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a:t>
            </a:r>
          </a:p>
        </p:txBody>
      </p:sp>
      <p:sp>
        <p:nvSpPr>
          <p:cNvPr id="3" name="Content Placeholder 2"/>
          <p:cNvSpPr>
            <a:spLocks noGrp="1"/>
          </p:cNvSpPr>
          <p:nvPr>
            <p:ph idx="1"/>
          </p:nvPr>
        </p:nvSpPr>
        <p:spPr/>
        <p:txBody>
          <a:bodyPr/>
          <a:lstStyle/>
          <a:p>
            <a:r>
              <a:t>we present constraints on cosmological and astrophysical parameters from high- resolution microwave background maps at 148 GHz and 218 GHz in three seasons of observations from 2008 to 2010 .</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31</a:t>
            </a:r>
          </a:p>
        </p:txBody>
      </p:sp>
      <p:sp>
        <p:nvSpPr>
          <p:cNvPr id="3" name="Content Placeholder 2"/>
          <p:cNvSpPr>
            <a:spLocks noGrp="1"/>
          </p:cNvSpPr>
          <p:nvPr>
            <p:ph idx="1"/>
          </p:nvPr>
        </p:nvSpPr>
        <p:spPr/>
        <p:txBody>
          <a:bodyPr/>
          <a:lstStyle/>
          <a:p>
            <a:r>
              <a:t>the kSZ constraint from fixing  = 0 is akSZ  9.4 (95% CL), shown by the unfilled, dashed contours in figure 16 . the anti-correlation between the tSZ-CIB and</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31</a:t>
            </a:r>
          </a:p>
        </p:txBody>
      </p:sp>
      <p:sp>
        <p:nvSpPr>
          <p:cNvPr id="3" name="Content Placeholder 2"/>
          <p:cNvSpPr>
            <a:spLocks noGrp="1"/>
          </p:cNvSpPr>
          <p:nvPr>
            <p:ph idx="1"/>
          </p:nvPr>
        </p:nvSpPr>
        <p:spPr/>
        <p:txBody>
          <a:bodyPr/>
          <a:lstStyle/>
          <a:p>
            <a:r>
              <a:t>akSZ  6.9 (WMAP7 + ACT + SPT,   0,5, 95% CL) is on with tSZ-CIB correlation . the filled contours show the degrading of constraints .</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32</a:t>
            </a:r>
          </a:p>
        </p:txBody>
      </p:sp>
      <p:sp>
        <p:nvSpPr>
          <p:cNvPr id="3" name="Content Placeholder 2"/>
          <p:cNvSpPr>
            <a:spLocks noGrp="1"/>
          </p:cNvSpPr>
          <p:nvPr>
            <p:ph idx="1"/>
          </p:nvPr>
        </p:nvSpPr>
        <p:spPr/>
        <p:txBody>
          <a:bodyPr/>
          <a:lstStyle/>
          <a:p>
            <a:r>
              <a:t>the amplitude of the patchy kSZ places constraints on the mean redshift (z) and duration of reionization via the relation given by [12] as akSZ,patchy = 2.03 1 + z 11  0.</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32</a:t>
            </a:r>
          </a:p>
        </p:txBody>
      </p:sp>
      <p:sp>
        <p:nvSpPr>
          <p:cNvPr id="3" name="Content Placeholder 2"/>
          <p:cNvSpPr>
            <a:spLocks noGrp="1"/>
          </p:cNvSpPr>
          <p:nvPr>
            <p:ph idx="1"/>
          </p:nvPr>
        </p:nvSpPr>
        <p:spPr/>
        <p:txBody>
          <a:bodyPr/>
          <a:lstStyle/>
          <a:p>
            <a:r>
              <a:t>the ACT data alone are fully consistent with the standard CDM cosmological model . the data provide constraints on both the primary and secondary parameters .</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33</a:t>
            </a:r>
          </a:p>
        </p:txBody>
      </p:sp>
      <p:sp>
        <p:nvSpPr>
          <p:cNvPr id="3" name="Content Placeholder 2"/>
          <p:cNvSpPr>
            <a:spLocks noGrp="1"/>
          </p:cNvSpPr>
          <p:nvPr>
            <p:ph idx="1"/>
          </p:nvPr>
        </p:nvSpPr>
        <p:spPr/>
        <p:txBody>
          <a:bodyPr/>
          <a:lstStyle/>
          <a:p>
            <a:r>
              <a:t>the light (dark) dashed blue lines show the combination for WMAP7 data, ACT and SPT . the allowed regions are below the colored lines .</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33</a:t>
            </a:r>
          </a:p>
        </p:txBody>
      </p:sp>
      <p:sp>
        <p:nvSpPr>
          <p:cNvPr id="3" name="Content Placeholder 2"/>
          <p:cNvSpPr>
            <a:spLocks noGrp="1"/>
          </p:cNvSpPr>
          <p:nvPr>
            <p:ph idx="1"/>
          </p:nvPr>
        </p:nvSpPr>
        <p:spPr/>
        <p:txBody>
          <a:bodyPr/>
          <a:lstStyle/>
          <a:p>
            <a:r>
              <a:t>the ACT data tighten the bound on the sum of light neutrino masses to 0.39 eV . nts on the time and duration of reionization will improve this bound .</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33</a:t>
            </a:r>
          </a:p>
        </p:txBody>
      </p:sp>
      <p:sp>
        <p:nvSpPr>
          <p:cNvPr id="3" name="Content Placeholder 2"/>
          <p:cNvSpPr>
            <a:spLocks noGrp="1"/>
          </p:cNvSpPr>
          <p:nvPr>
            <p:ph idx="1"/>
          </p:nvPr>
        </p:nvSpPr>
        <p:spPr/>
        <p:txBody>
          <a:bodyPr/>
          <a:lstStyle/>
          <a:p>
            <a:r>
              <a:t>funding was also provided by Princeton University, the University of Pennsylvania, and a Canada Foundation for Innova- – 29 – .</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33 Table: 1</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2438400"/>
                <a:gridCol w="2438400"/>
                <a:gridCol w="2438400"/>
              </a:tblGrid>
              <a:tr h="1257300">
                <a:tc>
                  <a:txBody>
                    <a:bodyPr/>
                    <a:lstStyle/>
                    <a:p>
                      <a:r>
                        <a:t>nan</a:t>
                      </a:r>
                    </a:p>
                  </a:txBody>
                  <a:tcPr/>
                </a:tc>
                <a:tc>
                  <a:txBody>
                    <a:bodyPr/>
                    <a:lstStyle/>
                    <a:p>
                      <a:r>
                        <a:t>Ly_-g at z=6</a:t>
                      </a:r>
                    </a:p>
                  </a:txBody>
                  <a:tcPr/>
                </a:tc>
                <a:tc>
                  <a:txBody>
                    <a:bodyPr/>
                    <a:lstStyle/>
                    <a:p>
                      <a:r>
                        <a:t>ACT+SPT</a:t>
                      </a:r>
                    </a:p>
                  </a:txBody>
                  <a:tcPr/>
                </a:tc>
              </a:tr>
              <a:tr h="1257300">
                <a:tc>
                  <a:txBody>
                    <a:bodyPr/>
                    <a:lstStyle/>
                    <a:p>
                      <a:r>
                        <a:t>nan</a:t>
                      </a:r>
                    </a:p>
                  </a:txBody>
                  <a:tcPr/>
                </a:tc>
                <a:tc>
                  <a:txBody>
                    <a:bodyPr/>
                    <a:lstStyle/>
                    <a:p>
                      <a:r>
                        <a:t>nan</a:t>
                      </a:r>
                    </a:p>
                  </a:txBody>
                  <a:tcPr/>
                </a:tc>
                <a:tc>
                  <a:txBody>
                    <a:bodyPr/>
                    <a:lstStyle/>
                    <a:p>
                      <a:r>
                        <a:t>ACT+SPT, j &lt; 0.5</a:t>
                      </a:r>
                    </a:p>
                  </a:txBody>
                  <a:tcPr/>
                </a:tc>
              </a:tr>
              <a:tr h="1257300">
                <a:tc>
                  <a:txBody>
                    <a:bodyPr/>
                    <a:lstStyle/>
                    <a:p>
                      <a:r>
                        <a:t>nan</a:t>
                      </a:r>
                    </a:p>
                  </a:txBody>
                  <a:tcPr/>
                </a:tc>
                <a:tc>
                  <a:txBody>
                    <a:bodyPr/>
                    <a:lstStyle/>
                    <a:p>
                      <a:r>
                        <a:t>nan</a:t>
                      </a:r>
                    </a:p>
                  </a:txBody>
                  <a:tcPr/>
                </a:tc>
                <a:tc>
                  <a:txBody>
                    <a:bodyPr/>
                    <a:lstStyle/>
                    <a:p>
                      <a:r>
                        <a:t>SPT</a:t>
                      </a:r>
                    </a:p>
                  </a:txBody>
                  <a:tcPr/>
                </a:tc>
              </a:tr>
              <a:tr h="1257300">
                <a:tc>
                  <a:txBody>
                    <a:bodyPr/>
                    <a:lstStyle/>
                    <a:p>
                      <a:r>
                        <a:t>8.0</a:t>
                      </a:r>
                    </a:p>
                  </a:txBody>
                  <a:tcPr/>
                </a:tc>
                <a:tc>
                  <a:txBody>
                    <a:bodyPr/>
                    <a:lstStyle/>
                    <a:p>
                      <a:r>
                        <a:t>nan</a:t>
                      </a:r>
                    </a:p>
                  </a:txBody>
                  <a:tcPr/>
                </a:tc>
                <a:tc>
                  <a:txBody>
                    <a:bodyPr/>
                    <a:lstStyle/>
                    <a:p>
                      <a:r>
                        <a:t>SPT, j &lt; 0.5</a:t>
                      </a:r>
                    </a:p>
                  </a:txBody>
                  <a:tcPr/>
                </a:tc>
              </a:tr>
            </a:tbl>
          </a:graphicData>
        </a:graphic>
      </p:graphicFrame>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34</a:t>
            </a:r>
          </a:p>
        </p:txBody>
      </p:sp>
      <p:sp>
        <p:nvSpPr>
          <p:cNvPr id="3" name="Content Placeholder 2"/>
          <p:cNvSpPr>
            <a:spLocks noGrp="1"/>
          </p:cNvSpPr>
          <p:nvPr>
            <p:ph idx="1"/>
          </p:nvPr>
        </p:nvSpPr>
        <p:spPr/>
        <p:txBody>
          <a:bodyPr/>
          <a:lstStyle/>
          <a:p>
            <a:r>
              <a:t>the bands around each best-fit spectrum lie within 1 of the best fit . 4% corresponds to about 4 K2 which is about 25% larger than our error bar at l = 2500 .</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34</a:t>
            </a:r>
          </a:p>
        </p:txBody>
      </p:sp>
      <p:sp>
        <p:nvSpPr>
          <p:cNvPr id="3" name="Content Placeholder 2"/>
          <p:cNvSpPr>
            <a:spLocks noGrp="1"/>
          </p:cNvSpPr>
          <p:nvPr>
            <p:ph idx="1"/>
          </p:nvPr>
        </p:nvSpPr>
        <p:spPr/>
        <p:txBody>
          <a:bodyPr/>
          <a:lstStyle/>
          <a:p>
            <a:r>
              <a:t>AK has been supported by NSF-AST-0807790 for work on ACT . ACT data consistency In order to check consistency of the current best-fit cosmological model with previous ACT constraints presented in [55], it is useful to consider the Cl plot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