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biogeosciences, 7, 1505–1514, 2010 www.biogeoscients.net/7/1505/2010/ doi:10.5194/bg-7-1505-2010 . current and future CO2 emissions from drained peatlands in Southeast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there is relatively little information on CO2 emissions from drained peatlands in the tropics . the analysis is based on data for peatland area, thickness and carbon con- tent, and on rates of deforestation and drainage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forest cover on peatland in the year 2000 (GLC 2000 land cover data; Bartholom e and Belward 2000), in Indonesia, Malaysia and Brunei . the required information is addressed step-by-step below 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peat thickness data for Sumatra, Kalimantan and Papua (Indonesia) were obtained from wetlands International (2003, 2004) which provides maps of peat area in 6 thickness ranges (0.5 m, 0.5–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 and area of drained peatlands in the year 2000 was derived from the global land cover 2000 map (Bartholom e and Belward, 2005) of the sixteen land cover cate- gories, those that occurred on peat were divided into four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mixed croplands will always be 100% drained . drainage impacts extend far enough (1 to 3 km) to affect most or all un- productive areas in such mosaic landscapes 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drained area, groundwater depth and unit CO2 emissions in drainage classes on tropical lowland peatland in Southeast Asia . estimates of minimum, likely and maximum possible drainage intensity are given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3 Image: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2-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5860"/>
            <a:ext cx="6400800" cy="22849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3 Image: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2-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5860"/>
            <a:ext cx="6400800" cy="56551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arge croplands, including plantations t ha -1y -1 73 86 100 (calculated from 1, 2 and 3) mixed cropland / shrubland: small-scale agriculture . recently cleared &amp; burnt areas 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global forest watch / world Res. Inst. annual change over the period 1985 - 2000 % area % areas % region % zone % %area % zones % regions %/y Total Indonesia 225234 4 2 6 3 24 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opical peatlands in Southeast Asia store at least 42 000 million metric tonnes of soil carbon . carbon dioxide (CO2) emissions caused by decomposition of drained peatland were between 355 Mt 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1 -1.3 Malaysia 20431 2 1 2 7 32 39 7 36 4 15 54 78* -1.8* Peninsular 5990 0 1 1 4 47 50 13 37 0 0 37 78 * -2.8* Sabah 1718 8 2 10 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4 Table: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359228">
                <a:tc>
                  <a:txBody>
                    <a:bodyPr/>
                    <a:lstStyle/>
                    <a:p>
                      <a:r>
                        <a:t>1. Drained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Large croplands, including plantations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r>
                        <a:t>(within land use class)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Mixed cropland / shrubland: small-scale agriculture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75 88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Shrubland; recently cleared &amp; burnt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75.0</a:t>
                      </a:r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r>
                        <a:t>2. Groundwater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Large croplands, including plantations Lowland peatland area (km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0m.8)0 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</a:t>
                      </a:r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r>
                        <a:t>(within land use class)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Mixed cropland / shrubland; small-scale agriculture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0.40 0.60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</a:t>
                      </a:r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Shrubland; recently cleared &amp; burnt areas Mosaics &amp; Shmrub Cover, s0h.r2u5b compo0ne.3n3t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dominant, mainly evergreen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r>
                        <a:t>3. Apply relation between groundwater depth and CO2 emission: 91 t/ha/y CO2 emission per m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Shrub cover, mainly deciduous, (Dry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r>
                        <a:t>-14. Result: unit CO2 emission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Large croplands, including plantations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 t 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 73 bur8n6t)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r>
                        <a:t>(calculated from 1, 2 and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Mixed cropland / shrubland: small-scale agriculture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-1t ha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 27 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73.0</a:t>
                      </a:r>
                    </a:p>
                  </a:txBody>
                  <a:tcPr/>
                </a:tc>
              </a:tr>
              <a:tr h="359228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59236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Shrubland; recently cleared &amp; burnt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 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yTotal shru6bland + bu1rn5t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4 Table: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139700">
                <a:tc>
                  <a:txBody>
                    <a:bodyPr/>
                    <a:lstStyle/>
                    <a:p>
                      <a:r>
                        <a:t>Original GLC 2000 class: 6 8 total 2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 Total mix1 cropland 4+ shrub (s5mall-sctaolteal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1985 85-'00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agr.)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Global Annual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Forest change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Watch / over the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Cultivated and managed, non irrigated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World period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Res. Inst. 1985 -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2000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Tree cover, broadleaved, evergreen, 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and closed to 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Tree cover, regularly flooded, Mangrove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Tree cover, regularly flooded, Swamp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% area % area %area % area %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area % area % area %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area %/y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Total Indonesia 225234 4 2 6 3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5 27 4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30 61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81 -1.3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Kalimantan 58379 15 4 19 2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 3T0otal fore2st (includ2i7ng logge5d8)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87 -1.9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Central Kalimantan 30951 19 2 21 2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3 33 1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24 57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90 -2.2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East Kalimantan 6655 22 19 40 0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5 29 4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11 44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85 -2.8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West Kalimantan 17569 5 1 6 2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1 28 3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43 74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92 -1.2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South Kalimantan 3204 15 3 18 6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14 14 0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41 -1.6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Sumatra 69317 0 1 1 3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10 14 2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35 52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78 -1.8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D.I. Aceh 2613 0 0 0 4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8 37 0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22 59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87 -1.8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North Sumatera 3467 0 2 2 3 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20 20 1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76 -2.6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Riau 38365 0 1 1 2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7 14 3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49 66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87 -1.4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Jambi 7076 0 1 1 3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17 9 0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67 -1.7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South Sumatera 14015 0 1 1 4 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12 11 1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66 -2.6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West Sumatera 2096 0 5 5 4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11 24 0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69 -2.1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Papua 75543 0 1 1 4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1 36 9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27 72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80 -0.5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Other Indonesia~ 21995 4 2 6 3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5 27 4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30 61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81 -1.3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Malaysia 20431 2 1 2 7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7 36 4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15 54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78* -1.8*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Peninsular 5990 0 1 1 4 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13 37 0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78* -2.8*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Sabah 1718 8 2 10 3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17 21 21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2 43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86* -2.9*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Sarawak 12723 2 1 2 9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4 38 3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76* -1.1*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Brunei 646 3 1 4 1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2 39 6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39 85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85* -0.2*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Papua N. Guinea 25680 0 1 1 4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3 38 5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19 62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80* -1.3*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SE ASIA 271991 4 2 5 4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5 29 4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28 61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81* -1.3*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~ Land use distribution for 'Other Indonesia' assumed equal to Total Indonesia.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139700">
                <a:tc>
                  <a:txBody>
                    <a:bodyPr/>
                    <a:lstStyle/>
                    <a:p>
                      <a:r>
                        <a:t>* 1985 forest cover outside Indonesia is visually estimated from map.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unpublished data collected by authors in water management projects in central Kalimantan (Hooijer et al., 2008a), Jambi and Riau . common practice is to keep average water tables always below 0.7 m, but they are often as deep as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defor- estation rate in peatlands over this period was 1.3% y1 for Indonesia . similar rates apply to other countries in Southeast Asia included in this analysis 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linear relation between groundwater depth in peatland and CO2 emission caused by peat decomposition . the line has been fitted through published measurements in agricultural areas . measures in forest and unproductive degraded peatlands are excluded 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udy is CO2 gas emission monitoring in relation to water depth . the second is long term monitoring of peat subsidence in drained peatlands . it is combined with peat car- bon content and bulk density measurements 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increase in emis-sions is caused by progressive drainage of an increased peatland area . the stepwise pattern of this decrease is ex- plained by the discrete peat thickness data available 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peatland drained to 0.95 m depth on average for 88% of the area emits 48 t CO2 ha1 y1 on average . emissions calculated for the total area of each class within each country and region 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as, and burnt and degraded agricultural areas) emits 15 t CO2 ha1 y1 and 8.5 Mha (67%) was affected by moderately in- tensive drainage for small-scale agriculture.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peat- land drainage in Southeast Asia contributes the equivalent of 1.3% to 3.1% of current global CO2 emissions from the combustion of fossil fuel . if current peatland development and management practices continue, these emissions are pre-dicted to continue for decades 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2.2 Mha (16%) had been recently cleared or burnt . estimated total drained peatland area for 2006 of 11.1 Mha (9.5 Mha– 12.7 Mha)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emissions expected to peak at 745 Mt y1 in 2015, followed by a steady decline over sub- sequent decades as peat deposits become in- creasingly depleted . by 2030, emission is pro-jected to decline to a likely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CO2 emissions from drained peats in Southeast Asia 1511 and 16.1 and 15.0 t CO2 ha1 y1 for arable cultivation . these fluxes are at the lower end of the emission range 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 Image: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5-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5860"/>
            <a:ext cx="6400800" cy="246628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average annual fire emissions is estimated to be at least 1400 Mt y1 CO2 for 1997–2006 . infrequent emissions caused by peat decom- position and peatland fires are of similar magnitude 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peat decomposition and peat- land fires make large contributions to global car- bon dioxide emissions . conservation of remaining pristine forested tropical peatlands and reha-bilitation of degraded ones make them potentially easier to manage 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7 of 11 models agree on decreased rainfall during the dry seasons in a number of peatland regions of Southeast Asia (Li et al., 2007), 9 agree on greater interannual variability in dry season rainfall . these changes are strongest and most consistent for southern Sum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peatland is listed in national soil and land use inventories . peat soils are Histosols but their definition varies from country to country . some classifications adopt a minimum organic matter of 65% . others specify an organic content of only 35%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peat carbon content is obtained by com- bining the area of peatland with the bulk density of and car- bon concentration in peat . carbon densities be- tween 24 kg C m3 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study was de-rived from the GLC 2000 global land cover classification (Bartholom e and Belward, 2005) for ex- ample, areas in Papua (Indonesia) are classified as “mixed crop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human intervention has major impacts on peatland hydrology unless appropriate water management is implemented . lowland peatlands in Southeast Asia cover 27.1 million hectares (Mha) of which over 22.5 Mha are in Indonesia 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 Table: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1257300">
                <a:tc>
                  <a:txBody>
                    <a:bodyPr/>
                    <a:lstStyle/>
                    <a:p>
                      <a:r>
                        <a:t>long-term context that includes climate change (in addition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tration of 60% (Wösten et al., 2001; Rieley et al., 2008) both</a:t>
                      </a:r>
                    </a:p>
                  </a:txBody>
                  <a:tcPr/>
                </a:tc>
              </a:tr>
              <a:tr h="1257300">
                <a:tc>
                  <a:txBody>
                    <a:bodyPr/>
                    <a:lstStyle/>
                    <a:p>
                      <a:r>
                        <a:t>land use change). An analysis of climate projections to 2100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of which vary greatly across the surface of tropical peatland</a:t>
                      </a:r>
                    </a:p>
                  </a:txBody>
                  <a:tcPr/>
                </a:tc>
              </a:tr>
              <a:tr h="1257300">
                <a:tc>
                  <a:txBody>
                    <a:bodyPr/>
                    <a:lstStyle/>
                    <a:p>
                      <a:r>
                        <a:t>shows that 7 of 11 models agree on decreased rainfall during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and in peat profiles (Page et al., 2004). Carbon densities be-</a:t>
                      </a:r>
                    </a:p>
                  </a:txBody>
                  <a:tcPr/>
                </a:tc>
              </a:tr>
              <a:tr h="1257300">
                <a:tc>
                  <a:txBody>
                    <a:bodyPr/>
                    <a:lstStyle/>
                    <a:p>
                      <a:r>
                        <a:t>the dry seasons in a number of peatland regions of Southeast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tween 24 kg C m−3 and up to 95 kg C m−3 have been reported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percentages of peatland drained within the drainage classes are conservative estimates derived from surveys car- ried out in Indonesia . it is assumed that the situation in other countries in Southeast Asia is similar but it is not certain whether this indeed exists 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it is common to find water tables well below one metre from the surface in oil palm and pulp wood plantations . there is a need for an extensive system of groundwater depth monitoring in the range of tropical peatland types 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peatland drainage systems in abandoned peatlands continue to draw down water levels for decades, because no funding is available for canal blocking . peat subsidence monitoring can be difficult to interpret 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monitoring of peat subsidence and peat carbon content provides a more direct and accurate measurement of net carbon loss . subsidence measurements account for lateral export of particulate and dissolved or- ganic matter into rivers and canals 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nship is con- sidered the best estimate currently available for determining CO2 emissions at water table depths between 0.5 and 1 m . it covers the range of the most common groundwater depths in the study region 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ion on nitrous oxide (N2O) emissions in peatlands re- quires new continued measurements, particularly in agricul- tural areas with nitrogen inputs . the original assessment was funded from internal deltares | Delft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8 Table: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assessment is a contribution to a synthesis effort on the vulnerabilities of tropical peatlands carried out under the auspices of the Global Car- bon Project . the global car- bon project was a joint project of the Earth System Science Partnership 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canadell, J. G., Le Qu er e, C., Raupach, M. R., Field, C, B., Buiten- huis, E. T., Ciais, P., Gillet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 Image: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0-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5860"/>
            <a:ext cx="6400800" cy="224028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esia: Bogor, Indonesia: Forest Watch Indonesia, and Washington DC: Global Forest Watch, 2002 . Hooijer, A.: Hydrological assessment of forest plantation impacts on tropical forested peatlands 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deltares.nl, 2006. Hooijer, A., Van der Vat, M., Prinsen, G., Vernimmen, R., Brinkman, J. J., and Zijl, F.: Hydrology of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carbon balance in managed tropical peat in central Kalimantan, in: Proceedings of the 12th International Peat Congress, Tampere 6-11.6.2004 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atlands, geophys. Lett., 34, L01403, doi:10.1029/2006GL028364, 2007. Melling, L., Hatano, R., and Goh, K. J.: Climate impacts of peatland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Rieley, J. O. and Page, S. E., Samara Pub- lishing, Cardigan, 55–72, 1997 . the amount of carbon released from peat and forest fires in Indonesia 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Silvius, M. J. and Taufik, A. W.: Conservation and Land Use of Kimaam Island 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wetlands international: Maps of peatland distribution and carbon content in Sumatera, 2000–2002, 2004 . W osten, J. H. M., Ismail, A. B., and Van Wijk, L. M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biogeosciences, 7, 1505–1514, 2010 www.biogeoscientifics.net/7/1505/2010/ 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10 Table: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20"/>
              </a:tblGrid>
              <a:tr h="193430">
                <a:tc>
                  <a:txBody>
                    <a:bodyPr/>
                    <a:lstStyle/>
                    <a:p>
                      <a:r>
                        <a:t>in four domed ombrogenous peat deposits, Indonesia, in: Biodi-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1491, 2007.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193430">
                <a:tc>
                  <a:txBody>
                    <a:bodyPr/>
                    <a:lstStyle/>
                    <a:p>
                      <a:r>
                        <a:t>versity and sustainability in peatlands – Proceedings of the In-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Ueda, S., Go, C.-S. U., Yoshioka, T., Yoshida, N., Wada, E., Miya-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193430">
                <a:tc>
                  <a:txBody>
                    <a:bodyPr/>
                    <a:lstStyle/>
                    <a:p>
                      <a:r>
                        <a:t>ternational Symposium on Tropical Peatlands, Palangka Raya,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jima, T., Sugimoto, A., Boontanon N., Vijarnsorn, P., and Boon-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193430">
                <a:tc>
                  <a:txBody>
                    <a:bodyPr/>
                    <a:lstStyle/>
                    <a:p>
                      <a:r>
                        <a:t>Indonesia, edited by: Rieley, J. O. and Page, S. E., Samara Pub-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prakub, S.: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Dynamics of dissolved O2, CO2, CH4, and N2O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193430">
                <a:tc>
                  <a:txBody>
                    <a:bodyPr/>
                    <a:lstStyle/>
                    <a:p>
                      <a:r>
                        <a:t>lishing, Cardigan, 55–72, 1997.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 tropical coastal swamp in southern Thailand, Biogeochemistry,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193430">
                <a:tc>
                  <a:txBody>
                    <a:bodyPr/>
                    <a:lstStyle/>
                    <a:p>
                      <a:r>
                        <a:t>Page, S. E., Rieley, J. O., Shotyk, O. W., and Weiss, D.: Interde-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49, 191–215, 2000.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193430">
                <a:tc>
                  <a:txBody>
                    <a:bodyPr/>
                    <a:lstStyle/>
                    <a:p>
                      <a:r>
                        <a:t>pendence of peat and vegetation in a tropical peat swamp forest,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Van der Werf, G. R., Dempewolf, J., Trigg, S. N., Randerson, J. T.,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193430">
                <a:tc>
                  <a:txBody>
                    <a:bodyPr/>
                    <a:lstStyle/>
                    <a:p>
                      <a:r>
                        <a:t>Phil. Trans. R. Soc. Lond, B 345, 1885–1897, 1999.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Kasibhatla, P. S., Gigio, L., Murdiyarso, D., Peters, W., Morton,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193430">
                <a:tc>
                  <a:txBody>
                    <a:bodyPr/>
                    <a:lstStyle/>
                    <a:p>
                      <a:r>
                        <a:t>Page, S. E., Siegert, F., Rieley, J. O., Boehm, H. V., Jaya, A.,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D. C., Collatz, G. J., Dolman, A. J., and DeFries, R. S.: Climate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193430">
                <a:tc>
                  <a:txBody>
                    <a:bodyPr/>
                    <a:lstStyle/>
                    <a:p>
                      <a:r>
                        <a:t>Limin, S.: The amount of carbon released from peat and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regulation of fire emissions and deforestation in equatorial Asia,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193430">
                <a:tc>
                  <a:txBody>
                    <a:bodyPr/>
                    <a:lstStyle/>
                    <a:p>
                      <a:r>
                        <a:t>fires in Indonesia during 1997, Nature, 420, 61–65, 2002.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PNAS, 105, 20350–20355, 2008.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193430">
                <a:tc>
                  <a:txBody>
                    <a:bodyPr/>
                    <a:lstStyle/>
                    <a:p>
                      <a:r>
                        <a:t>Rieley, J. O., Wüst, R. A. J., Jauhiainen, J., Page, S. E., Ritzema,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Wetlands International: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Maps of peatland distribution and carbon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193430">
                <a:tc>
                  <a:txBody>
                    <a:bodyPr/>
                    <a:lstStyle/>
                    <a:p>
                      <a:r>
                        <a:t>H., Wösten, H., Hooijer, A., Siegert, F., Limin, S., Vasander,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content in Sumatera, 1990–2002, 2003.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193430">
                <a:tc>
                  <a:txBody>
                    <a:bodyPr/>
                    <a:lstStyle/>
                    <a:p>
                      <a:r>
                        <a:t>H., and Stahlhut, M.: Tropical Peatlands, Carbon stores, Carbon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Wetlands International: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Maps of peatland distribution and carbon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193430">
                <a:tc>
                  <a:txBody>
                    <a:bodyPr/>
                    <a:lstStyle/>
                    <a:p>
                      <a:r>
                        <a:t>Gas Emissions and Contribution to Climate Change Processes,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content in Kalimantan, 2000–2002, 2004.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193430">
                <a:tc>
                  <a:txBody>
                    <a:bodyPr/>
                    <a:lstStyle/>
                    <a:p>
                      <a:r>
                        <a:t>in: Peatlands and Climate Change, edited by: Strack, M., Inter-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Wösten, J. H. M., Ismail, A. B., and Van Wijk, A. L. M.: Peat sub-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193430">
                <a:tc>
                  <a:txBody>
                    <a:bodyPr/>
                    <a:lstStyle/>
                    <a:p>
                      <a:r>
                        <a:t>national Peat Society, Jyväskylä, Finland, 148–181, 2008.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sidence and its practical implications: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 case study in Malaysia,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193430">
                <a:tc>
                  <a:txBody>
                    <a:bodyPr/>
                    <a:lstStyle/>
                    <a:p>
                      <a:r>
                        <a:t>Shimada, S., Takahashi, H., Haraguchi, A., and Kaneko, M.: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Geoderma, 78, 25–36, 1997.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193430">
                <a:tc>
                  <a:txBody>
                    <a:bodyPr/>
                    <a:lstStyle/>
                    <a:p>
                      <a:r>
                        <a:t>carbon content characteristics of tropical peats in Central Kali-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Wösten, J. H. M. and Ritzema, H. P.: Land and water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193430">
                <a:tc>
                  <a:txBody>
                    <a:bodyPr/>
                    <a:lstStyle/>
                    <a:p>
                      <a:r>
                        <a:t>mantan, Indonesia: estimating their spatial variability in density,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options for peatland development in Sarawak, Malaysia, Interna-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193430">
                <a:tc>
                  <a:txBody>
                    <a:bodyPr/>
                    <a:lstStyle/>
                    <a:p>
                      <a:r>
                        <a:t>Biogeochemistry, 53, 249–267, 2001.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tional Peat Journal 11, 59–66, 2001.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193430">
                <a:tc>
                  <a:txBody>
                    <a:bodyPr/>
                    <a:lstStyle/>
                    <a:p>
                      <a:r>
                        <a:t>Silvius, M. J. and Taufik, A. W.: Conservation and Land Use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Wösten,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H. M.,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Berg, J.,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Van Eijk,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P.,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Gevers,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G. J.</a:t>
                      </a:r>
                    </a:p>
                  </a:txBody>
                  <a:tcPr/>
                </a:tc>
              </a:tr>
              <a:tr h="193430">
                <a:tc>
                  <a:txBody>
                    <a:bodyPr/>
                    <a:lstStyle/>
                    <a:p>
                      <a:r>
                        <a:t>Kimaam Island, A survey report and compilation of existing in-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M., Giesen, W. B. J. T., Hooijer, A., Idris, A., Leenman, P. H.,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193430">
                <a:tc>
                  <a:txBody>
                    <a:bodyPr/>
                    <a:lstStyle/>
                    <a:p>
                      <a:r>
                        <a:t>formation, PHPA/AWB Bogor, 1990.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Satriadi Rais Dipa, Siderius, C., Silvius, M. J., Suryadiputra, N.,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193430">
                <a:tc>
                  <a:txBody>
                    <a:bodyPr/>
                    <a:lstStyle/>
                    <a:p>
                      <a:r>
                        <a:t>Silvius, M. J. and Giesen, W.: Integration of Conservation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and Wibisono, I. W.: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Interrelationships between Hydrology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193450">
                <a:tc>
                  <a:txBody>
                    <a:bodyPr/>
                    <a:lstStyle/>
                    <a:p>
                      <a:r>
                        <a:t>Land-Use Development of Swamp Forest of East Sumatra, in: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Ecology in Fire Degraded Tropical Peat Swamp Forests,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Int.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 Image: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0-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5860"/>
            <a:ext cx="6400800" cy="69842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peat accumulation from vegetation over thousands of years Stream channel 5 to 50 km 1 to 20 m Drainage: • Water tables lowered . most peat carbon above drainage limit released to the atmosphere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ead concession-based and illegal logging has resulted in peat drainage through construction of logging canals which leads to increased risk of fire . domestic and international interest in using palm oil as a source of biofuel has contributed to further deforestation and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carbon emissions from drained tropical peatlands (other than from fires) have received limited attention in analyses of emissions from land use, land use change and forestry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