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researchers and in- dustry groups have devised several standardized privacy policy formats to address these issues . layered policies present a short form with standardized components in addition to a full policy; and conventional non-standardized human-readable policies 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analyzed 749 participants across 15 conditions, for an average of 50 participants per condition . we did not study layered policies for companies A, C, and E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were interested in testing how well people are able to use the information in the Privacy Finder report . we chose privacy policies from six popular websites that engage in e-commerce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 50 N/A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47 46 52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 41 N/A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47 47 49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 51 N/A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62 55 63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experts suggest a score of at least 60—70, which is considered easily understandable by 8th and 9th graders [15]. even the most readable policy is more challenging than is normally recommended for a general audience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series of ques- tions are realistic information retrieval tasks based on typical privacy con- cerns . participants answered multiple choice questions to determine how well they were able to understand the policy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r>
                        <a:t>A 6329 13 31.8 11% 27 880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B 3725 7 35.5 22% 0 1964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 2920 6 36.3 1 7% 7 2011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D 2586 8 42.8 18% 2 554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E 2550 8 44.9 11% 0 1373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F 928 3 46.3 9% 1 1843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participants answered subjective questions on a seven-point Likert scale . we collected basic information like gender, educational at- tainment, and income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outliers3 performed aNOVA analysis for both time data and psychological acceptability . performed all tests of statistical significance at the  = 95% confidence level . a few people just “clicked through” answers without engaging with the material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re- sulted in N = 723 for cookies, 728 for opt out, 726 for share email . layered policies led to lower accuracy scores for topics not in the short layer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average of 91% of participants answered correctly when asked about cookies . 61% answered correctly about opt out links, 60% understood when their email address would be “shared” with a third party . only 46% answered correctly regarding telemarketing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online study of 749 Internet users found participants were not able to reliably understand company’s pri- vacy practices with any of the formats . compared to natural language, participants were faster with standardized formats but at the expense of accuracy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answer: yes for all policies, in all formats, call out cookies explitictly . one policy has a heading of “Cookies and Other Computer In- formation” with a paragraph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found significant differences in accuracy for company4 and format . for the six companies, the span between the worst performance (D, 82%) and best performance (E, 96%).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14325">
                <a:tc>
                  <a:txBody>
                    <a:bodyPr/>
                    <a:lstStyle/>
                    <a:p>
                      <a:r>
                        <a:t>utes to answer about opt out links, 5.3 minutes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Policy % correct Time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email sharing, and 6.7 minutes for telemarketing.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NL 87% 3.6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PF 96% 1.5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NL 96% 2.0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4.1 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PF 98% 1.6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Layered 86% 2.3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We asked: Does the Acme website use cookies?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 NL 93% 2.4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Answer: Yes for all policies.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 PF 98% 3.5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Most participants got the cookie question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NL 86% 2.6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(91%). This was an easy question to answer be-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PF 91% 1.9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cause our question is phrased with the same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Layered 69% 2.2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the policies use. All policies, in all formats, call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 NL 96% 2.6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cookies use explitictly. For example, one policy 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 PF 96% 1.8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a heading of “Cookies and Other Computer In-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NL 100% 2.3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formation” with a paragraph that begins: “When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PF 94% 2.7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you visit Acme.com, you will be assigned a per-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Layered 80% 2.3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must deduce that information or go to the full policy for a direct statement that the site uses cookies . this highlights two results we will see again: first, when participants needed to think about an answer rather than just perform a search for information, accuracy dropped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 are no.8 4 2(d.f. 5)=12.16, p = .033 5 2, p  .001 6 F(5)=1.18, p= .320 7 F(2)=4.50,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8"/>
                <a:gridCol w="1045028"/>
                <a:gridCol w="1045028"/>
                <a:gridCol w="1045028"/>
                <a:gridCol w="1045028"/>
                <a:gridCol w="1045028"/>
                <a:gridCol w="1045032"/>
              </a:tblGrid>
              <a:tr h="314325">
                <a:tc>
                  <a:txBody>
                    <a:bodyPr/>
                    <a:lstStyle/>
                    <a:p>
                      <a:r>
                        <a:t>turn o! cookies in your browser,” with-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correct with DNS Time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out explicitly saying they use cookies.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33% 45% 5.7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People must deduce that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85% 96% 3.7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or go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 a 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33% 65% 9.3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that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uses cookies.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91% 98% 4.6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This highlights two results we will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18% 38% 4.8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again: first, when participants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80% 86% 3.2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to think about an answer rather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73% 90% 5.1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just perform a search for information,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29% 67% 6.1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accuracy dropped. Second, it appears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71% 89% 3.8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few people ventured beyond the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 46% 5.5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page of the layered policies.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55% 65% 5.4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In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this was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51% 73% 4.6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easy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participants,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93% 95% 3.4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times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shorter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79% 91% 3.7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the other questions (2.3 minutes.) 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 93% 2.2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way to score responses is to combine No and Does Not Say . the link was there, but the study participants missed it . there is no opt out link within the policy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policies with an opt out default fared better, ranging from 85% correct for a A PF with less privacy protective practices . opt out links are easiest to find when they are most valuable 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 were quite good with F layered (92%), which contained the same opt out text as at the end of the F PF (79%) policy . but time appears to be based on the underlying practices: policies without opt out links took longer 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layered (4.0 minutes) and Privacy Finder (4.2 minutes) than Natural Language (5.4 minutes), but the wide variance and sometimes poor performance for standardized policies reduces the strength of this result . Bold policies have correct answer of No.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quarters of internet users take active measures to protect their pri- vacy . only 26% read privacy policies during a re- cent study . free market mechanisms based in consumer choice will fail to protect privacy 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question requires participants understand the question, read the policy carefully, and make in-ferences for most policies . participants need to un- derstand that “contact information” includes email, that “trusted third par- ties” are companies other than Acme 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51460">
                <a:tc>
                  <a:txBody>
                    <a:bodyPr/>
                    <a:lstStyle/>
                    <a:p>
                      <a: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correct with DNS Time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We tested the wording of this ques-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3.2tion in multiple pilot studies to ensure A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 88%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5.4people understood it without askingA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53% 71%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something pejorative or jargon-laden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B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49% 51% 5.9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like “will Acme sell your 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B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64% 69% 5.9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to spamers.” This question requires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B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52% 52% 4.8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participants understand the question, C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80% 86% 4.7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read the policy carefully, and make in- C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72% 79% 6.9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ferences for most policies. For exam- D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67% 85% 4.6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ple, C NL reads: “We may provide D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 87% 4.0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your contact information and other D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56% 73% 4.7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personal data to trusted third par- E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53% 63% 6.9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ties to provide information on prod- E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44% 56% 6.2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ucts and services that may be of inter- F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50% 57% 6.0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est to you.” Participants need to un- F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54% 59% 4.4</a:t>
                      </a:r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t>derstand that “contact information” F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62% 78% 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found significant differences for company without DNS15 and for company with DNS17 . format was not significant without DNS17 and not significant with DNS . company A, with the hardest to read policy, had a higher accuracy score 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4.4 Telemarketing We asked: Does this privacy policy allow Acme to use your phone number for telemarketing? Answer Yes for all policies except: companies A, E and F (all formats) which are No 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telemarketing is swept under the phrase "marketing purposes," telephone numbers are not mentioned explicitly . one could even make the case that answering "the policy does not say" is correct in cases as above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rmation you provide may be used for “marketing purposes” is by no means an explicit statement about telemarketing . privacy policies are vetted by lawyers and are generally expected to be able to withstand a court (or FTC) challenge 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layered (5.7 minutes) and Privacy Finder (5.5 minutes) are an improvement over nat- ural language (8.2 minutes) but with the caveat that layered does not do as well for accuracy 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Privacy Finder is the only format that requires a company to disclose, yes or no, if they telemarket . participants appear not to seek information beyond the initial screen of the layered policy . privacy Finder does seem to enable more accurate answers 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12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14325">
                <a:tc>
                  <a:txBody>
                    <a:bodyPr/>
                    <a:lstStyle/>
                    <a:p>
                      <a:r>
                        <a:t>(5.7 minutes) and Privacy Finder (5.5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correct with DNS Time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minutes) are an improvement over nat-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23% 48% 8.7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ural language (8.2 minutes) but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43% 65% 5.9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the caveat that layered does not do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 68% 6.7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well for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67% 72% 5.9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Even though we called out D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16% 68% 6.2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as particularly indirect, it falls solidly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42% 69% 9.2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in the middle of the accuracy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68% 75% 5.5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(42%, or 87% if we count Does Not 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42% 87% 7.6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as an accurate response.) Once again,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 87% 3.2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more readable policies do not seem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33% 77% 5.5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fare particularly better.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65% 78% 10.2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When participants cannot find in-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56% 78% 5.4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formation in layered policies, by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26% 87% 7.1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they should continue to the full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55% 87% 7.4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34% 95% 5.9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participants answered a series of questions designed to elicit emotional reactions . participants re- sponded on a from 1 = strongly disagree to 7 = strongly agree . most answers hovered right around 4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 of ambiguities in privacy policies shows they contain language that downplays privacy issues [17] privacy researchers and industry groups devised several standardized formats for privacy policies based on the expectation standard formats would be standardized 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mpany.27 but not format28 – “I feel confident in my understanding of what I read of Acme’s privacy policy” (M = 4.7, s.d. = 1.6) we found no significant differences between companies31 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privacy Finder formats slightly more than other formats . we found significant effects for both company35 and format.36 . the lowest score of all eight psychologi- cal acceptability questions.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companies with identical practices convey different information . standardized formats still offer quite a bit of leeway . privacy policies and the Privacy Finder report format supported faster deci- sion making 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layered policies were no better than natural language for accuracy . participants appeared not to go beyond the initial layer which often left them with in-correct impressions of the company’s privacy practices 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privacy policies should be dra- matically different from other types of textual analysis . even the most readable policies are too difficult for most people to understand them . standardized formats should become more useful once readers understand where to find information 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&amp; privacy Magazine, IEEE 3, 1 (january-February 2005), 26–33 . future formats will identify problems with existing approaches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 2009 (Boston, MA, USA, April 2009) . graber, M. A., D’Alessandro, D. M., and Johnson-West, J. reading level of privacy policies on internet health web sites 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OUT-LAW News. Drop the jargon from privacy policies, says privacy chief, September 2005 . a user study of the expandable grid applied to P3P privacy policy visualization 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I/S - A Journal of Law and Policy for the Information Society 2, 3 (Fall 2006), 943–980. 22. The Center for Information Policy Leadership, H. W. L. Multi-layered notices 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no- tices make it easier for consumers to understand, compare policies, 2005 . eu issues guidance on privacy notices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visualizations to promote understanding of online privacy policies . results to date are mixed . a recent set of icons modeled after Creative Commons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privacy report was designed to avoid many of the problems that stem from free-form natural language policies by generating standardized text from P3P policies . the privacy report is formally recommended by the world wide web Con- sortium [26]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first layer provides a brief overview with required standardized headings . the second layer omits many details and links to the second, which is a full natural language policy . by 2005, several large companies deployed layered policies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privacy commissioners in EU countries supported layered policies . in australia, the Privacy Commissioner released a layered policy for their own office . natural language policies are long, require college-level reading skills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presented a privacy policy to participants and asked them to answer questions about it . we offered a lottery for a chance to win one of several $75 Amazon gift certificates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