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19.png" ContentType="image/png"/>
  <Override PartName="/ppt/media/image1.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8C4BC3C-22C7-4221-B095-4685A088DEF5}"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27"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8"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7348D82-A74B-48AC-973C-AC8F1170630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0"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2"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3"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5477933-6E21-4D41-AA74-35DC1EE0EB3B}"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5"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6"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7"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8"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9"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0"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A110FCE-F249-4050-8C44-1D2EAD1441E2}"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53B6FB3-EE9F-4AD9-AF67-88C803EF2DE5}"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47"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0A4769A-68DA-47E9-92BB-3D4CF144E31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49"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74DC2C0-87D2-4997-B79E-FC3DFE49A12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5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2"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084EC59-D99A-4FA4-8E6C-9EF34B2745D5}"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FA6BD61-6229-44A5-8EC3-CA675A24118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2664A96-6C4B-4806-A7FA-5165F0292C1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5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7"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8"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F8ABFFF-37BE-4DB3-937C-1992411608A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885A7F7-FB3D-426D-912B-26D5CC184AB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2"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E885286-41AB-493B-9893-665A6AB8A0D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4"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5"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6"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4DB5300-BA38-47AD-8A4D-DFBDF82B93C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8"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9"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5965196-F675-498E-94BE-5CB7D0FA7574}"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71"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3"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4"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8D4EF2B-E6B5-46D3-99C6-1A781D3D0E4B}"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76"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7"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8"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9"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80"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81"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F9C5AC2A-8C4B-4375-8BE7-A38979339CB6}"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8C336D58-87E4-4B5E-BFC9-38B8D13F6F18}"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88"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C42D2C7-5436-47F4-958A-7270A6B39806}"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90"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E68B66D5-2C2A-4A4E-A62B-DA2D23A3A0A0}"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9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3"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E38990E-C080-4336-9972-E20FBFDC9EE3}"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FC973DF-E93C-45CA-A669-415E16EB58B3}"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8"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A3D14D1-7F9B-4922-ADF4-5557DFF1441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F7E24F8-2391-457D-A49B-FB2521960F65}"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97"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8"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9"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D3D907A-1BAB-449E-A0A8-24C916C0EFDD}"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3"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8167289-A11E-45CC-919B-971350009635}"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6"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7"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61D0DD0-EF58-47F5-A973-7D64F71C265C}"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9"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0"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DEEBDF1-CBEF-4C21-8078-64870C219958}"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12"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4"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5"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0F03454E-B806-47AF-87FA-AE2D0AAFE20E}"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17"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8"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9"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0"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1"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2"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75EB5E04-3BFD-42C4-9BFE-CE7759EE02A9}"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B0588862-496B-4D71-8244-C04DDF639E99}"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29"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2252C99-13BC-4A65-85C6-72105DF382B7}"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31"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C52D6D26-8D8D-46E0-96A8-88EEE83FD441}"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202EA6D-FE13-4C89-9FB1-3D85FDB428E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33"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34"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BDB33EE2-6F33-43BA-AB6C-930853DEDCCB}"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77CE6397-1438-400F-951B-D4F816C93B8C}"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31FC9EAA-F8F7-4D7D-8679-5C901B4608CC}"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38"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39"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0"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9E84C628-EEEA-4AC6-8266-B3162C088EFB}"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4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4"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013CB10D-B2AF-4F14-88EF-B8EFEE250691}"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4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7"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8"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DB6C22A-850A-4915-B368-1B5572B08ADB}"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0"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1"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4F1A3E19-22D2-4546-B6F0-25F841ED5AED}"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5"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6"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F735EFF9-C235-438D-956F-9F84E1C63EB8}"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8"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9"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0"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1"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2"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3"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341C7CE9-F77D-4FF4-89E8-025A189D44DB}"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6B84A82-6B62-4377-98A7-75BCDCC0211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9324CA1-FA52-4728-93D6-2E5E5EF217B3}"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7"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6113579-BEC8-41BC-936A-8CB06EB001A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9"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0"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1"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5E1293E-5AAD-4D89-86DA-0A4CBDFC9F3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2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5"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7B49124-3C3A-4B91-A8EB-FB5775DA19E3}"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1"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2" name="PlaceHolder 3"/>
          <p:cNvSpPr>
            <a:spLocks noGrp="1"/>
          </p:cNvSpPr>
          <p:nvPr>
            <p:ph type="dt" idx="1"/>
          </p:nvPr>
        </p:nvSpPr>
        <p:spPr>
          <a:xfrm>
            <a:off x="504000" y="5164920"/>
            <a:ext cx="2348280" cy="390600"/>
          </a:xfrm>
          <a:prstGeom prst="rect">
            <a:avLst/>
          </a:prstGeom>
          <a:noFill/>
          <a:ln w="0">
            <a:noFill/>
          </a:ln>
        </p:spPr>
        <p:txBody>
          <a:bodyPr lIns="0" rIns="0" tIns="0" bIns="0" anchor="t">
            <a:noAutofit/>
          </a:bodyPr>
          <a:lstStyle>
            <a:lvl1pPr>
              <a:defRPr b="0" lang="en-US" sz="1400" spc="-1" strike="noStrike">
                <a:solidFill>
                  <a:srgbClr val="ffffff"/>
                </a:solidFill>
                <a:latin typeface="Arial"/>
              </a:defRPr>
            </a:lvl1pPr>
          </a:lstStyle>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3" name="PlaceHolder 4"/>
          <p:cNvSpPr>
            <a:spLocks noGrp="1"/>
          </p:cNvSpPr>
          <p:nvPr>
            <p:ph type="ftr" idx="2"/>
          </p:nvPr>
        </p:nvSpPr>
        <p:spPr>
          <a:xfrm>
            <a:off x="3447360" y="5164920"/>
            <a:ext cx="3195000" cy="390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Arial"/>
              </a:defRPr>
            </a:lvl1pPr>
          </a:lstStyle>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 name="PlaceHolder 5"/>
          <p:cNvSpPr>
            <a:spLocks noGrp="1"/>
          </p:cNvSpPr>
          <p:nvPr>
            <p:ph type="sldNum" idx="3"/>
          </p:nvPr>
        </p:nvSpPr>
        <p:spPr>
          <a:xfrm>
            <a:off x="7227360" y="5164920"/>
            <a:ext cx="2348280" cy="390600"/>
          </a:xfrm>
          <a:prstGeom prst="rect">
            <a:avLst/>
          </a:prstGeom>
          <a:noFill/>
          <a:ln w="0">
            <a:noFill/>
          </a:ln>
        </p:spPr>
        <p:txBody>
          <a:bodyPr lIns="0" rIns="0" tIns="0" bIns="0" anchor="t">
            <a:noAutofit/>
          </a:bodyPr>
          <a:lstStyle>
            <a:lvl1pPr algn="r">
              <a:buNone/>
              <a:defRPr b="0" lang="en-US" sz="1400" spc="-1" strike="noStrike">
                <a:solidFill>
                  <a:srgbClr val="ffffff"/>
                </a:solidFill>
                <a:latin typeface="Arial"/>
              </a:defRPr>
            </a:lvl1pPr>
          </a:lstStyle>
          <a:p>
            <a:pPr algn="r">
              <a:buNone/>
            </a:pPr>
            <a:fld id="{C8508650-E6EA-4525-94FB-2891E9CF8912}"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4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a:t>
            </a:r>
            <a:r>
              <a:rPr b="0" lang="en-US" sz="2400" spc="-1" strike="noStrike">
                <a:latin typeface="Arial"/>
              </a:rPr>
              <a:t>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a:t>
            </a:r>
            <a:r>
              <a:rPr b="0" lang="en-US" sz="1500" spc="-1" strike="noStrike">
                <a:latin typeface="Arial"/>
              </a:rPr>
              <a:t>Level</a:t>
            </a:r>
            <a:endParaRPr b="0" lang="en-US" sz="1500" spc="-1" strike="noStrike">
              <a:latin typeface="Arial"/>
            </a:endParaRPr>
          </a:p>
        </p:txBody>
      </p:sp>
      <p:sp>
        <p:nvSpPr>
          <p:cNvPr id="43" name="PlaceHolder 3"/>
          <p:cNvSpPr>
            <a:spLocks noGrp="1"/>
          </p:cNvSpPr>
          <p:nvPr>
            <p:ph type="dt" idx="4"/>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44" name="PlaceHolder 4"/>
          <p:cNvSpPr>
            <a:spLocks noGrp="1"/>
          </p:cNvSpPr>
          <p:nvPr>
            <p:ph type="ftr" idx="5"/>
          </p:nvPr>
        </p:nvSpPr>
        <p:spPr>
          <a:xfrm>
            <a:off x="3447360" y="5165280"/>
            <a:ext cx="3195000" cy="39096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45" name="PlaceHolder 5"/>
          <p:cNvSpPr>
            <a:spLocks noGrp="1"/>
          </p:cNvSpPr>
          <p:nvPr>
            <p:ph type="sldNum" idx="6"/>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ABE9919C-C20B-49EF-A1A3-C44F0ED72DBC}"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83"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a:t>
            </a:r>
            <a:r>
              <a:rPr b="0" lang="en-US" sz="3150" spc="-1" strike="noStrike">
                <a:solidFill>
                  <a:srgbClr val="ffffff"/>
                </a:solidFill>
                <a:latin typeface="Arial"/>
              </a:rPr>
              <a:t>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a:t>
            </a:r>
            <a:r>
              <a:rPr b="0" lang="en-US" sz="1500" spc="-1" strike="noStrike">
                <a:solidFill>
                  <a:srgbClr val="ffffff"/>
                </a:solidFill>
                <a:latin typeface="Arial"/>
              </a:rPr>
              <a:t>Level</a:t>
            </a:r>
            <a:endParaRPr b="0" lang="en-US" sz="1500" spc="-1" strike="noStrike">
              <a:solidFill>
                <a:srgbClr val="ffffff"/>
              </a:solidFill>
              <a:latin typeface="Arial"/>
            </a:endParaRPr>
          </a:p>
        </p:txBody>
      </p:sp>
      <p:sp>
        <p:nvSpPr>
          <p:cNvPr id="84" name="PlaceHolder 3"/>
          <p:cNvSpPr>
            <a:spLocks noGrp="1"/>
          </p:cNvSpPr>
          <p:nvPr>
            <p:ph type="dt" idx="7"/>
          </p:nvPr>
        </p:nvSpPr>
        <p:spPr>
          <a:xfrm>
            <a:off x="504000" y="5164920"/>
            <a:ext cx="2348280" cy="390600"/>
          </a:xfrm>
          <a:prstGeom prst="rect">
            <a:avLst/>
          </a:prstGeom>
          <a:noFill/>
          <a:ln w="0">
            <a:noFill/>
          </a:ln>
        </p:spPr>
        <p:txBody>
          <a:bodyPr lIns="0" rIns="0" tIns="0" bIns="0" anchor="t">
            <a:noAutofit/>
          </a:bodyPr>
          <a:lstStyle>
            <a:lvl1pPr>
              <a:defRPr b="0" lang="en-US" sz="1400" spc="-1" strike="noStrike">
                <a:solidFill>
                  <a:srgbClr val="ffffff"/>
                </a:solidFill>
                <a:latin typeface="Arial"/>
              </a:defRPr>
            </a:lvl1pPr>
          </a:lstStyle>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85" name="PlaceHolder 4"/>
          <p:cNvSpPr>
            <a:spLocks noGrp="1"/>
          </p:cNvSpPr>
          <p:nvPr>
            <p:ph type="ftr" idx="8"/>
          </p:nvPr>
        </p:nvSpPr>
        <p:spPr>
          <a:xfrm>
            <a:off x="3447360" y="5164920"/>
            <a:ext cx="3195000" cy="390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Arial"/>
              </a:defRPr>
            </a:lvl1pPr>
          </a:lstStyle>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86" name="PlaceHolder 5"/>
          <p:cNvSpPr>
            <a:spLocks noGrp="1"/>
          </p:cNvSpPr>
          <p:nvPr>
            <p:ph type="sldNum" idx="9"/>
          </p:nvPr>
        </p:nvSpPr>
        <p:spPr>
          <a:xfrm>
            <a:off x="7227360" y="5164920"/>
            <a:ext cx="2348280" cy="390600"/>
          </a:xfrm>
          <a:prstGeom prst="rect">
            <a:avLst/>
          </a:prstGeom>
          <a:noFill/>
          <a:ln w="0">
            <a:noFill/>
          </a:ln>
        </p:spPr>
        <p:txBody>
          <a:bodyPr lIns="0" rIns="0" tIns="0" bIns="0" anchor="t">
            <a:noAutofit/>
          </a:bodyPr>
          <a:lstStyle>
            <a:lvl1pPr algn="r">
              <a:buNone/>
              <a:defRPr b="0" lang="en-US" sz="1400" spc="-1" strike="noStrike">
                <a:solidFill>
                  <a:srgbClr val="ffffff"/>
                </a:solidFill>
                <a:latin typeface="Arial"/>
              </a:defRPr>
            </a:lvl1pPr>
          </a:lstStyle>
          <a:p>
            <a:pPr algn="r">
              <a:buNone/>
            </a:pPr>
            <a:fld id="{A22E4822-79C8-4604-B289-5FA87666EAB9}"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124"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125" name="PlaceHolder 3"/>
          <p:cNvSpPr>
            <a:spLocks noGrp="1"/>
          </p:cNvSpPr>
          <p:nvPr>
            <p:ph type="dt" idx="10"/>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126" name="PlaceHolder 4"/>
          <p:cNvSpPr>
            <a:spLocks noGrp="1"/>
          </p:cNvSpPr>
          <p:nvPr>
            <p:ph type="ftr" idx="11"/>
          </p:nvPr>
        </p:nvSpPr>
        <p:spPr>
          <a:xfrm>
            <a:off x="3447360" y="5165280"/>
            <a:ext cx="3195000" cy="39096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127" name="PlaceHolder 5"/>
          <p:cNvSpPr>
            <a:spLocks noGrp="1"/>
          </p:cNvSpPr>
          <p:nvPr>
            <p:ph type="sldNum" idx="12"/>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C6B24ACE-275D-4712-9A4A-A2E97EA1341C}"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hyperlink" Target="https://medium.com/@alexandragrosu03/distributed-systems-with-go-building-scalable-and-fault-tolerant-applications-4014003f8a4a" TargetMode="External"/><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All-to-all communication</a:t>
            </a:r>
            <a:endParaRPr b="0" lang="en-US" sz="4400" spc="-1" strike="noStrike">
              <a:solidFill>
                <a:srgbClr val="ffffff"/>
              </a:solidFill>
              <a:latin typeface="Arial"/>
            </a:endParaRPr>
          </a:p>
        </p:txBody>
      </p:sp>
      <p:sp>
        <p:nvSpPr>
          <p:cNvPr id="165"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r>
              <a:rPr b="0" lang="en-US" sz="2400" spc="-1" strike="noStrike">
                <a:solidFill>
                  <a:srgbClr val="ffffff"/>
                </a:solidFill>
                <a:latin typeface="Arial"/>
              </a:rPr>
              <a:t>Gorums</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marL="432000" indent="-324000" algn="ctr">
              <a:spcBef>
                <a:spcPts val="1060"/>
              </a:spcBef>
              <a:buClr>
                <a:srgbClr val="000000"/>
              </a:buClr>
              <a:buSzPct val="45000"/>
              <a:buFont typeface="Wingdings" charset="2"/>
              <a:buChar char=""/>
            </a:pPr>
            <a:r>
              <a:rPr b="0" lang="en-US" sz="3300" spc="-1" strike="noStrike">
                <a:latin typeface="Arial"/>
              </a:rPr>
              <a:t>Guarantee that a node broadcasts only once</a:t>
            </a:r>
            <a:endParaRPr b="0" lang="en-US" sz="3300" spc="-1" strike="noStrike">
              <a:latin typeface="Arial"/>
            </a:endParaRPr>
          </a:p>
        </p:txBody>
      </p:sp>
      <p:pic>
        <p:nvPicPr>
          <p:cNvPr id="188" name="" descr=""/>
          <p:cNvPicPr/>
          <p:nvPr/>
        </p:nvPicPr>
        <p:blipFill>
          <a:blip r:embed="rId1"/>
          <a:stretch/>
        </p:blipFill>
        <p:spPr>
          <a:xfrm>
            <a:off x="1600200" y="1172520"/>
            <a:ext cx="6858000" cy="4005720"/>
          </a:xfrm>
          <a:prstGeom prst="rect">
            <a:avLst/>
          </a:prstGeom>
          <a:ln w="180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marL="432000" indent="-324000" algn="ctr">
              <a:spcBef>
                <a:spcPts val="1060"/>
              </a:spcBef>
              <a:buClr>
                <a:srgbClr val="000000"/>
              </a:buClr>
              <a:buSzPct val="45000"/>
              <a:buFont typeface="Wingdings" charset="2"/>
              <a:buChar char=""/>
            </a:pPr>
            <a:r>
              <a:rPr b="0" lang="en-US" sz="3300" spc="-1" strike="noStrike">
                <a:latin typeface="Arial"/>
              </a:rPr>
              <a:t>We don’t want this</a:t>
            </a:r>
            <a:endParaRPr b="0" lang="en-US" sz="3300" spc="-1" strike="noStrike">
              <a:latin typeface="Arial"/>
            </a:endParaRPr>
          </a:p>
        </p:txBody>
      </p:sp>
      <p:pic>
        <p:nvPicPr>
          <p:cNvPr id="190" name="" descr=""/>
          <p:cNvPicPr/>
          <p:nvPr/>
        </p:nvPicPr>
        <p:blipFill>
          <a:blip r:embed="rId1"/>
          <a:stretch/>
        </p:blipFill>
        <p:spPr>
          <a:xfrm>
            <a:off x="1600200" y="1172520"/>
            <a:ext cx="6858000" cy="4005720"/>
          </a:xfrm>
          <a:prstGeom prst="rect">
            <a:avLst/>
          </a:prstGeom>
          <a:ln w="18000">
            <a:noFill/>
          </a:ln>
        </p:spPr>
      </p:pic>
      <p:pic>
        <p:nvPicPr>
          <p:cNvPr id="191" name="" descr=""/>
          <p:cNvPicPr/>
          <p:nvPr/>
        </p:nvPicPr>
        <p:blipFill>
          <a:blip r:embed="rId2"/>
          <a:stretch/>
        </p:blipFill>
        <p:spPr>
          <a:xfrm>
            <a:off x="1600200" y="1172520"/>
            <a:ext cx="6858000" cy="4005720"/>
          </a:xfrm>
          <a:prstGeom prst="rect">
            <a:avLst/>
          </a:prstGeom>
          <a:ln w="1800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marL="432000" indent="-324000" algn="ctr">
              <a:spcBef>
                <a:spcPts val="1060"/>
              </a:spcBef>
              <a:buClr>
                <a:srgbClr val="000000"/>
              </a:buClr>
              <a:buSzPct val="45000"/>
              <a:buFont typeface="Wingdings" charset="2"/>
              <a:buChar char=""/>
            </a:pPr>
            <a:r>
              <a:rPr b="0" lang="en-US" sz="3300" spc="-1" strike="noStrike">
                <a:latin typeface="Arial"/>
              </a:rPr>
              <a:t>Guarantee that a request is unique (duplicates are dropped at the receiver)</a:t>
            </a:r>
            <a:endParaRPr b="0" lang="en-US" sz="3300" spc="-1" strike="noStrike">
              <a:latin typeface="Arial"/>
            </a:endParaRPr>
          </a:p>
        </p:txBody>
      </p:sp>
      <p:pic>
        <p:nvPicPr>
          <p:cNvPr id="193" name="" descr=""/>
          <p:cNvPicPr/>
          <p:nvPr/>
        </p:nvPicPr>
        <p:blipFill>
          <a:blip r:embed="rId1"/>
          <a:stretch/>
        </p:blipFill>
        <p:spPr>
          <a:xfrm>
            <a:off x="1600200" y="1371600"/>
            <a:ext cx="6801120" cy="3915360"/>
          </a:xfrm>
          <a:prstGeom prst="rect">
            <a:avLst/>
          </a:prstGeom>
          <a:ln w="1800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marL="432000" indent="-324000" algn="ctr">
              <a:spcBef>
                <a:spcPts val="1060"/>
              </a:spcBef>
              <a:buClr>
                <a:srgbClr val="000000"/>
              </a:buClr>
              <a:buSzPct val="45000"/>
              <a:buFont typeface="Wingdings" charset="2"/>
              <a:buChar char=""/>
            </a:pPr>
            <a:r>
              <a:rPr b="0" lang="en-US" sz="3300" spc="-1" strike="noStrike">
                <a:latin typeface="Arial"/>
              </a:rPr>
              <a:t>Guarantee that a request is unique</a:t>
            </a:r>
            <a:endParaRPr b="0" lang="en-US" sz="3300" spc="-1" strike="noStrike">
              <a:latin typeface="Arial"/>
            </a:endParaRPr>
          </a:p>
        </p:txBody>
      </p:sp>
      <p:sp>
        <p:nvSpPr>
          <p:cNvPr id="195" name="PlaceHolder 2"/>
          <p:cNvSpPr>
            <a:spLocks noGrp="1"/>
          </p:cNvSpPr>
          <p:nvPr>
            <p:ph/>
          </p:nvPr>
        </p:nvSpPr>
        <p:spPr>
          <a:xfrm>
            <a:off x="504360" y="1326600"/>
            <a:ext cx="9071640" cy="3288240"/>
          </a:xfrm>
          <a:prstGeom prst="rect">
            <a:avLst/>
          </a:prstGeom>
          <a:noFill/>
          <a:ln w="0">
            <a:noFill/>
          </a:ln>
        </p:spPr>
        <p:txBody>
          <a:bodyPr lIns="0" rIns="0" tIns="0" bIns="0" anchor="t">
            <a:normAutofit fontScale="90000"/>
          </a:bodyPr>
          <a:p>
            <a:pPr marL="432000" indent="-324000">
              <a:spcBef>
                <a:spcPts val="1060"/>
              </a:spcBef>
              <a:buClr>
                <a:srgbClr val="000000"/>
              </a:buClr>
              <a:buSzPct val="45000"/>
              <a:buFont typeface="Wingdings" charset="2"/>
              <a:buChar char=""/>
            </a:pPr>
            <a:r>
              <a:rPr b="0" lang="en-US" sz="2400" spc="-1" strike="noStrike">
                <a:latin typeface="Arial"/>
              </a:rPr>
              <a:t>Note: </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m1 != message 1</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m1 = gRPC method 1</a:t>
            </a:r>
            <a:endParaRPr b="0" lang="en-US" sz="21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A request is defined as following:</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A client issues a gRPC call with a message request</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This message request is tagged with a unique ID</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All following broadcast messages will contain this ID</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Hence, all broadcasts can be seen as part of the initial client request</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This way, subsequent gRPC calls to the same method won’t be dropped</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marL="432000" indent="-324000" algn="ctr">
              <a:spcBef>
                <a:spcPts val="1060"/>
              </a:spcBef>
              <a:buClr>
                <a:srgbClr val="000000"/>
              </a:buClr>
              <a:buSzPct val="45000"/>
              <a:buFont typeface="Wingdings" charset="2"/>
              <a:buChar char=""/>
            </a:pPr>
            <a:r>
              <a:rPr b="0" lang="en-US" sz="3300" spc="-1" strike="noStrike">
                <a:latin typeface="Arial"/>
              </a:rPr>
              <a:t>Guarantee that a request is unique</a:t>
            </a:r>
            <a:endParaRPr b="0" lang="en-US" sz="3300" spc="-1" strike="noStrike">
              <a:latin typeface="Arial"/>
            </a:endParaRPr>
          </a:p>
        </p:txBody>
      </p:sp>
      <p:pic>
        <p:nvPicPr>
          <p:cNvPr id="197" name="" descr=""/>
          <p:cNvPicPr/>
          <p:nvPr/>
        </p:nvPicPr>
        <p:blipFill>
          <a:blip r:embed="rId1"/>
          <a:stretch/>
        </p:blipFill>
        <p:spPr>
          <a:xfrm>
            <a:off x="1828800" y="1172520"/>
            <a:ext cx="6391080" cy="4227120"/>
          </a:xfrm>
          <a:prstGeom prst="rect">
            <a:avLst/>
          </a:prstGeom>
          <a:ln w="1800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marL="432000" indent="-324000" algn="ctr">
              <a:spcBef>
                <a:spcPts val="1060"/>
              </a:spcBef>
              <a:buClr>
                <a:srgbClr val="000000"/>
              </a:buClr>
              <a:buSzPct val="45000"/>
              <a:buFont typeface="Wingdings" charset="2"/>
              <a:buChar char=""/>
            </a:pPr>
            <a:r>
              <a:rPr b="0" lang="en-US" sz="3300" spc="-1" strike="noStrike">
                <a:latin typeface="Arial"/>
              </a:rPr>
              <a:t>Paxos without all-to-all</a:t>
            </a:r>
            <a:endParaRPr b="0" lang="en-US" sz="3300" spc="-1" strike="noStrike">
              <a:latin typeface="Arial"/>
            </a:endParaRPr>
          </a:p>
        </p:txBody>
      </p:sp>
      <p:pic>
        <p:nvPicPr>
          <p:cNvPr id="199" name="" descr=""/>
          <p:cNvPicPr/>
          <p:nvPr/>
        </p:nvPicPr>
        <p:blipFill>
          <a:blip r:embed="rId1"/>
          <a:stretch/>
        </p:blipFill>
        <p:spPr>
          <a:xfrm>
            <a:off x="2286000" y="1086120"/>
            <a:ext cx="5261400" cy="3943080"/>
          </a:xfrm>
          <a:prstGeom prst="rect">
            <a:avLst/>
          </a:prstGeom>
          <a:ln w="1800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marL="432000" indent="-324000" algn="ctr">
              <a:spcBef>
                <a:spcPts val="1060"/>
              </a:spcBef>
              <a:buClr>
                <a:srgbClr val="000000"/>
              </a:buClr>
              <a:buSzPct val="45000"/>
              <a:buFont typeface="Wingdings" charset="2"/>
              <a:buChar char=""/>
            </a:pPr>
            <a:r>
              <a:rPr b="0" lang="en-US" sz="3300" spc="-1" strike="noStrike">
                <a:latin typeface="Arial"/>
              </a:rPr>
              <a:t>Paxos with all-to-all</a:t>
            </a:r>
            <a:endParaRPr b="0" lang="en-US" sz="3300" spc="-1" strike="noStrike">
              <a:latin typeface="Arial"/>
            </a:endParaRPr>
          </a:p>
        </p:txBody>
      </p:sp>
      <p:pic>
        <p:nvPicPr>
          <p:cNvPr id="201" name="" descr=""/>
          <p:cNvPicPr/>
          <p:nvPr/>
        </p:nvPicPr>
        <p:blipFill>
          <a:blip r:embed="rId1"/>
          <a:stretch/>
        </p:blipFill>
        <p:spPr>
          <a:xfrm>
            <a:off x="2286000" y="1085760"/>
            <a:ext cx="5262120" cy="3943440"/>
          </a:xfrm>
          <a:prstGeom prst="rect">
            <a:avLst/>
          </a:prstGeom>
          <a:ln w="1800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marL="432000" indent="-324000" algn="ctr">
              <a:spcBef>
                <a:spcPts val="1060"/>
              </a:spcBef>
              <a:buClr>
                <a:srgbClr val="000000"/>
              </a:buClr>
              <a:buSzPct val="45000"/>
              <a:buFont typeface="Wingdings" charset="2"/>
              <a:buChar char=""/>
            </a:pPr>
            <a:r>
              <a:rPr b="0" lang="en-US" sz="3300" spc="-1" strike="noStrike">
                <a:latin typeface="Arial"/>
              </a:rPr>
              <a:t>Paxos with all-to-all</a:t>
            </a:r>
            <a:endParaRPr b="0" lang="en-US" sz="3300" spc="-1" strike="noStrike">
              <a:latin typeface="Arial"/>
            </a:endParaRPr>
          </a:p>
        </p:txBody>
      </p:sp>
      <p:pic>
        <p:nvPicPr>
          <p:cNvPr id="203" name="" descr=""/>
          <p:cNvPicPr/>
          <p:nvPr/>
        </p:nvPicPr>
        <p:blipFill>
          <a:blip r:embed="rId1"/>
          <a:stretch/>
        </p:blipFill>
        <p:spPr>
          <a:xfrm>
            <a:off x="2286000" y="1085760"/>
            <a:ext cx="5262120" cy="3943440"/>
          </a:xfrm>
          <a:prstGeom prst="rect">
            <a:avLst/>
          </a:prstGeom>
          <a:ln w="18000">
            <a:noFill/>
          </a:ln>
        </p:spPr>
      </p:pic>
      <p:sp>
        <p:nvSpPr>
          <p:cNvPr id="204" name="PlaceHolder 2"/>
          <p:cNvSpPr>
            <a:spLocks noGrp="1"/>
          </p:cNvSpPr>
          <p:nvPr>
            <p:ph/>
          </p:nvPr>
        </p:nvSpPr>
        <p:spPr>
          <a:xfrm>
            <a:off x="986760" y="5029200"/>
            <a:ext cx="9071640" cy="4572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One less communication step needed (Commit)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marL="432000" indent="-324000" algn="ctr">
              <a:spcBef>
                <a:spcPts val="1060"/>
              </a:spcBef>
              <a:buClr>
                <a:srgbClr val="000000"/>
              </a:buClr>
              <a:buSzPct val="45000"/>
              <a:buFont typeface="Wingdings" charset="2"/>
              <a:buChar char=""/>
            </a:pPr>
            <a:r>
              <a:rPr b="0" lang="en-US" sz="3300" spc="-1" strike="noStrike">
                <a:latin typeface="Arial"/>
              </a:rPr>
              <a:t>Problematic Paxos?</a:t>
            </a:r>
            <a:endParaRPr b="0" lang="en-US" sz="3300" spc="-1" strike="noStrike">
              <a:latin typeface="Arial"/>
            </a:endParaRPr>
          </a:p>
        </p:txBody>
      </p:sp>
      <p:pic>
        <p:nvPicPr>
          <p:cNvPr id="206" name="" descr=""/>
          <p:cNvPicPr/>
          <p:nvPr/>
        </p:nvPicPr>
        <p:blipFill>
          <a:blip r:embed="rId1"/>
          <a:stretch/>
        </p:blipFill>
        <p:spPr>
          <a:xfrm>
            <a:off x="856080" y="1009080"/>
            <a:ext cx="8287920" cy="4477320"/>
          </a:xfrm>
          <a:prstGeom prst="rect">
            <a:avLst/>
          </a:prstGeom>
          <a:ln w="1800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marL="432000" indent="-324000" algn="ctr">
              <a:spcBef>
                <a:spcPts val="1060"/>
              </a:spcBef>
              <a:buClr>
                <a:srgbClr val="000000"/>
              </a:buClr>
              <a:buSzPct val="45000"/>
              <a:buFont typeface="Wingdings" charset="2"/>
              <a:buChar char=""/>
            </a:pPr>
            <a:r>
              <a:rPr b="0" lang="en-US" sz="3300" spc="-1" strike="noStrike">
                <a:latin typeface="Arial"/>
              </a:rPr>
              <a:t>Problematic Paxos?</a:t>
            </a:r>
            <a:endParaRPr b="0" lang="en-US" sz="3300" spc="-1" strike="noStrike">
              <a:latin typeface="Arial"/>
            </a:endParaRPr>
          </a:p>
        </p:txBody>
      </p:sp>
      <p:sp>
        <p:nvSpPr>
          <p:cNvPr id="208" name="PlaceHolder 2"/>
          <p:cNvSpPr>
            <a:spLocks noGrp="1"/>
          </p:cNvSpPr>
          <p:nvPr>
            <p:ph/>
          </p:nvPr>
        </p:nvSpPr>
        <p:spPr>
          <a:xfrm>
            <a:off x="504360" y="1326600"/>
            <a:ext cx="9071640" cy="3288240"/>
          </a:xfrm>
          <a:prstGeom prst="rect">
            <a:avLst/>
          </a:prstGeom>
          <a:noFill/>
          <a:ln w="0">
            <a:noFill/>
          </a:ln>
        </p:spPr>
        <p:txBody>
          <a:bodyPr lIns="0" rIns="0" tIns="0" bIns="0" anchor="t">
            <a:normAutofit fontScale="89000"/>
          </a:bodyPr>
          <a:p>
            <a:pPr marL="432000" indent="-324000">
              <a:spcBef>
                <a:spcPts val="1060"/>
              </a:spcBef>
              <a:buClr>
                <a:srgbClr val="000000"/>
              </a:buClr>
              <a:buSzPct val="45000"/>
              <a:buFont typeface="Wingdings" charset="2"/>
              <a:buChar char=""/>
            </a:pPr>
            <a:r>
              <a:rPr b="0" lang="en-US" sz="2400" spc="-1" strike="noStrike">
                <a:latin typeface="Arial"/>
              </a:rPr>
              <a:t>Will S2 be inconsistent since it has commited m1?</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Possible remedies:</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All servers respond to the client. The client only confirms when majority is reached.</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What happens after S2 rejoins the network? m1 is commited in S2, but the client will never confirm that the message was stored. When S2 rejoins the network it will still have m1 commited, but the first client haven’t confirmed that it was actually stored. </a:t>
            </a:r>
            <a:endParaRPr b="0" lang="en-US" sz="18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m1 is commited in a slot prior to the slot m2 is commited in. Hence, the leader needs to request the values for all missing slots.</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This could still lead to inconsistency. S2 could fail before joining the network again (meaning m1 would be lost).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Distributed systems</a:t>
            </a:r>
            <a:endParaRPr b="0" lang="en-US" sz="3300" spc="-1" strike="noStrike">
              <a:latin typeface="Arial"/>
            </a:endParaRPr>
          </a:p>
        </p:txBody>
      </p:sp>
      <p:sp>
        <p:nvSpPr>
          <p:cNvPr id="167" name="PlaceHolder 2"/>
          <p:cNvSpPr>
            <a:spLocks noGrp="1"/>
          </p:cNvSpPr>
          <p:nvPr>
            <p:ph/>
          </p:nvPr>
        </p:nvSpPr>
        <p:spPr>
          <a:xfrm>
            <a:off x="504000" y="4926600"/>
            <a:ext cx="9071640" cy="342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hlinkClick r:id="rId1"/>
              </a:rPr>
              <a:t>source</a:t>
            </a:r>
            <a:endParaRPr b="0" lang="en-US" sz="2400" spc="-1" strike="noStrike">
              <a:latin typeface="Arial"/>
            </a:endParaRPr>
          </a:p>
        </p:txBody>
      </p:sp>
      <p:sp>
        <p:nvSpPr>
          <p:cNvPr id="168" name="PlaceHolder 3"/>
          <p:cNvSpPr>
            <a:spLocks noGrp="1"/>
          </p:cNvSpPr>
          <p:nvPr>
            <p:ph/>
          </p:nvPr>
        </p:nvSpPr>
        <p:spPr>
          <a:xfrm>
            <a:off x="5029200" y="1326600"/>
            <a:ext cx="454680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Challenges:</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Coordination</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Communication</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Fault-tolerance</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Complexity</a:t>
            </a:r>
            <a:endParaRPr b="0" lang="en-US" sz="2100" spc="-1" strike="noStrike">
              <a:latin typeface="Arial"/>
            </a:endParaRPr>
          </a:p>
          <a:p>
            <a:pPr marL="432000" indent="-324000">
              <a:spcBef>
                <a:spcPts val="1060"/>
              </a:spcBef>
              <a:buClr>
                <a:srgbClr val="000000"/>
              </a:buClr>
              <a:buSzPct val="45000"/>
              <a:buFont typeface="Wingdings" charset="2"/>
              <a:buChar char=""/>
            </a:pPr>
            <a:endParaRPr b="0" lang="en-US" sz="2400" spc="-1" strike="noStrike">
              <a:latin typeface="Arial"/>
            </a:endParaRPr>
          </a:p>
          <a:p>
            <a:pPr marL="432000" indent="-324000">
              <a:spcBef>
                <a:spcPts val="1060"/>
              </a:spcBef>
              <a:buClr>
                <a:srgbClr val="000000"/>
              </a:buClr>
              <a:buSzPct val="45000"/>
              <a:buFont typeface="Wingdings" charset="2"/>
              <a:buChar char=""/>
            </a:pPr>
            <a:endParaRPr b="0" lang="en-US" sz="2400" spc="-1" strike="noStrike">
              <a:latin typeface="Arial"/>
            </a:endParaRPr>
          </a:p>
        </p:txBody>
      </p:sp>
      <p:sp>
        <p:nvSpPr>
          <p:cNvPr id="169" name="PlaceHolder 4"/>
          <p:cNvSpPr>
            <a:spLocks noGrp="1"/>
          </p:cNvSpPr>
          <p:nvPr>
            <p:ph/>
          </p:nvPr>
        </p:nvSpPr>
        <p:spPr>
          <a:xfrm>
            <a:off x="504360" y="1326600"/>
            <a:ext cx="45248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Benefits:</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Scalability</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Availability</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Performance</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Modularity</a:t>
            </a:r>
            <a:endParaRPr b="0" lang="en-US" sz="2100" spc="-1" strike="noStrike">
              <a:latin typeface="Arial"/>
            </a:endParaRPr>
          </a:p>
          <a:p>
            <a:pPr marL="432000" indent="-324000">
              <a:spcBef>
                <a:spcPts val="1060"/>
              </a:spcBef>
              <a:buClr>
                <a:srgbClr val="000000"/>
              </a:buClr>
              <a:buSzPct val="45000"/>
              <a:buFont typeface="Wingdings" charset="2"/>
              <a:buChar char=""/>
            </a:pPr>
            <a:endParaRPr b="0" lang="en-US" sz="2400" spc="-1" strike="noStrike">
              <a:latin typeface="Arial"/>
            </a:endParaRPr>
          </a:p>
        </p:txBody>
      </p:sp>
      <p:sp>
        <p:nvSpPr>
          <p:cNvPr id="170" name="PlaceHolder 5"/>
          <p:cNvSpPr>
            <a:spLocks noGrp="1"/>
          </p:cNvSpPr>
          <p:nvPr>
            <p:ph/>
          </p:nvPr>
        </p:nvSpPr>
        <p:spPr>
          <a:xfrm>
            <a:off x="504360" y="4134600"/>
            <a:ext cx="9071640" cy="342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Gorums should offer the benefits and mitigate the challenges.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Configuration problems</a:t>
            </a:r>
            <a:endParaRPr b="0" lang="en-US" sz="3300" spc="-1" strike="noStrike">
              <a:latin typeface="Arial"/>
            </a:endParaRPr>
          </a:p>
        </p:txBody>
      </p:sp>
      <p:sp>
        <p:nvSpPr>
          <p:cNvPr id="210"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9000"/>
          </a:bodyPr>
          <a:p>
            <a:pPr marL="432000" indent="-324000">
              <a:spcBef>
                <a:spcPts val="1060"/>
              </a:spcBef>
              <a:buClr>
                <a:srgbClr val="000000"/>
              </a:buClr>
              <a:buSzPct val="45000"/>
              <a:buFont typeface="Wingdings" charset="2"/>
              <a:buChar char=""/>
            </a:pPr>
            <a:r>
              <a:rPr b="0" lang="en-US" sz="2400" spc="-1" strike="noStrike">
                <a:latin typeface="Arial"/>
              </a:rPr>
              <a:t>How to change configuration?</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Adding and removing nodes</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Views?</a:t>
            </a:r>
            <a:endParaRPr b="0" lang="en-US" sz="21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How to configure gossiping?</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How should adding and removing of nodes be handled?</a:t>
            </a:r>
            <a:endParaRPr b="0" lang="en-US" sz="21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Autoconfiguration?</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Other problems?</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Maybe a nearest neighbours configuration (e.g. swarm networks) should be implemented?</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Library functions</a:t>
            </a:r>
            <a:endParaRPr b="0" lang="en-US" sz="3300" spc="-1" strike="noStrike">
              <a:latin typeface="Arial"/>
            </a:endParaRPr>
          </a:p>
        </p:txBody>
      </p:sp>
      <p:sp>
        <p:nvSpPr>
          <p:cNvPr id="21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Implement a set of broadcast functions?</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Best effort broadcast</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Reliable broadcast</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Uniform broadcast</a:t>
            </a:r>
            <a:endParaRPr b="0" lang="en-US" sz="21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Others suggestions?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1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Support streaming? Use cases?</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Implement leader election?</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What about response values?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Gossiping</a:t>
            </a:r>
            <a:endParaRPr b="0" lang="en-US" sz="3300" spc="-1" strike="noStrike">
              <a:latin typeface="Arial"/>
            </a:endParaRPr>
          </a:p>
        </p:txBody>
      </p:sp>
      <p:sp>
        <p:nvSpPr>
          <p:cNvPr id="21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2400" spc="-1" strike="noStrike">
              <a:latin typeface="Arial"/>
            </a:endParaRPr>
          </a:p>
        </p:txBody>
      </p:sp>
      <p:pic>
        <p:nvPicPr>
          <p:cNvPr id="217" name="" descr=""/>
          <p:cNvPicPr/>
          <p:nvPr/>
        </p:nvPicPr>
        <p:blipFill>
          <a:blip r:embed="rId1"/>
          <a:stretch/>
        </p:blipFill>
        <p:spPr>
          <a:xfrm>
            <a:off x="1828800" y="1326600"/>
            <a:ext cx="6400800" cy="4167000"/>
          </a:xfrm>
          <a:prstGeom prst="rect">
            <a:avLst/>
          </a:prstGeom>
          <a:ln w="1800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2376000" y="2224440"/>
            <a:ext cx="7199640" cy="1250280"/>
          </a:xfrm>
          <a:prstGeom prst="rect">
            <a:avLst/>
          </a:prstGeom>
          <a:noFill/>
          <a:ln w="0">
            <a:noFill/>
          </a:ln>
        </p:spPr>
        <p:txBody>
          <a:bodyPr lIns="0" rIns="0" tIns="0" bIns="0" anchor="ctr">
            <a:noAutofit/>
          </a:bodyPr>
          <a:p>
            <a:pPr algn="ctr">
              <a:buNone/>
            </a:pPr>
            <a:r>
              <a:rPr b="0" lang="en-US" sz="2200" spc="-1" strike="noStrike">
                <a:solidFill>
                  <a:srgbClr val="ffffff"/>
                </a:solidFill>
                <a:latin typeface="Arial"/>
              </a:rPr>
              <a:t>“</a:t>
            </a:r>
            <a:r>
              <a:rPr b="0" lang="en-US" sz="2200" spc="-1" strike="noStrike">
                <a:solidFill>
                  <a:srgbClr val="ffffff"/>
                </a:solidFill>
                <a:latin typeface="Arial"/>
              </a:rPr>
              <a:t>A distributed system is one in which the failure of a computer you did not even know existed can render your own computer unusable.”</a:t>
            </a:r>
            <a:br>
              <a:rPr sz="2200"/>
            </a:br>
            <a:r>
              <a:rPr b="0" lang="en-US" sz="2200" spc="-1" strike="noStrike">
                <a:solidFill>
                  <a:srgbClr val="ffffff"/>
                </a:solidFill>
                <a:latin typeface="Arial"/>
              </a:rPr>
              <a:t>- Leslie Lamport</a:t>
            </a:r>
            <a:endParaRPr b="0" lang="en-US" sz="2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Gorums</a:t>
            </a:r>
            <a:endParaRPr b="0" lang="en-US" sz="3300" spc="-1" strike="noStrike">
              <a:latin typeface="Arial"/>
            </a:endParaRPr>
          </a:p>
        </p:txBody>
      </p:sp>
      <p:sp>
        <p:nvSpPr>
          <p:cNvPr id="172" name="PlaceHolder 2"/>
          <p:cNvSpPr>
            <a:spLocks noGrp="1"/>
          </p:cNvSpPr>
          <p:nvPr>
            <p:ph/>
          </p:nvPr>
        </p:nvSpPr>
        <p:spPr>
          <a:xfrm>
            <a:off x="50436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Specifically, Gorums should act as the communication layer for a distributed system.</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Distributed system algorithms such as Paxos, Raft, etc. can be implemented on top of Gorums.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Preliminary</a:t>
            </a:r>
            <a:endParaRPr b="0" lang="en-US" sz="3300" spc="-1" strike="noStrike">
              <a:latin typeface="Arial"/>
            </a:endParaRPr>
          </a:p>
        </p:txBody>
      </p:sp>
      <p:sp>
        <p:nvSpPr>
          <p:cNvPr id="17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Request-response (QuorumCall) ← </a:t>
            </a:r>
            <a:r>
              <a:rPr b="1" lang="en-US" sz="2400" spc="-1" strike="noStrike">
                <a:latin typeface="Arial"/>
              </a:rPr>
              <a:t>Currently uses this</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Push (Multicast)</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It is assumed that all nodes know about each other in advance (more on this later)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Code</a:t>
            </a:r>
            <a:endParaRPr b="0" lang="en-US" sz="3300" spc="-1" strike="noStrike">
              <a:latin typeface="Arial"/>
            </a:endParaRPr>
          </a:p>
        </p:txBody>
      </p:sp>
      <p:pic>
        <p:nvPicPr>
          <p:cNvPr id="176" name="" descr=""/>
          <p:cNvPicPr/>
          <p:nvPr/>
        </p:nvPicPr>
        <p:blipFill>
          <a:blip r:embed="rId1"/>
          <a:stretch/>
        </p:blipFill>
        <p:spPr>
          <a:xfrm>
            <a:off x="457200" y="1762920"/>
            <a:ext cx="8915400" cy="2123280"/>
          </a:xfrm>
          <a:prstGeom prst="rect">
            <a:avLst/>
          </a:prstGeom>
          <a:ln w="180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Code</a:t>
            </a:r>
            <a:endParaRPr b="0" lang="en-US" sz="3300" spc="-1" strike="noStrike">
              <a:latin typeface="Arial"/>
            </a:endParaRPr>
          </a:p>
        </p:txBody>
      </p:sp>
      <p:pic>
        <p:nvPicPr>
          <p:cNvPr id="178" name="" descr=""/>
          <p:cNvPicPr/>
          <p:nvPr/>
        </p:nvPicPr>
        <p:blipFill>
          <a:blip r:embed="rId1"/>
          <a:stretch/>
        </p:blipFill>
        <p:spPr>
          <a:xfrm>
            <a:off x="457200" y="1600200"/>
            <a:ext cx="9144000" cy="2363040"/>
          </a:xfrm>
          <a:prstGeom prst="rect">
            <a:avLst/>
          </a:prstGeom>
          <a:ln w="180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marL="432000" indent="-324000" algn="ctr">
              <a:spcBef>
                <a:spcPts val="1060"/>
              </a:spcBef>
              <a:buClr>
                <a:srgbClr val="000000"/>
              </a:buClr>
              <a:buSzPct val="45000"/>
              <a:buFont typeface="Wingdings" charset="2"/>
              <a:buChar char=""/>
            </a:pPr>
            <a:r>
              <a:rPr b="0" lang="en-US" sz="3300" spc="-1" strike="noStrike">
                <a:latin typeface="Arial"/>
              </a:rPr>
              <a:t>All-to-all invoking same method</a:t>
            </a:r>
            <a:endParaRPr b="0" lang="en-US" sz="3300" spc="-1" strike="noStrike">
              <a:latin typeface="Arial"/>
            </a:endParaRPr>
          </a:p>
        </p:txBody>
      </p:sp>
      <p:pic>
        <p:nvPicPr>
          <p:cNvPr id="180" name="" descr=""/>
          <p:cNvPicPr/>
          <p:nvPr/>
        </p:nvPicPr>
        <p:blipFill>
          <a:blip r:embed="rId1"/>
          <a:stretch/>
        </p:blipFill>
        <p:spPr>
          <a:xfrm>
            <a:off x="1600200" y="1172520"/>
            <a:ext cx="6592680" cy="3962880"/>
          </a:xfrm>
          <a:prstGeom prst="rect">
            <a:avLst/>
          </a:prstGeom>
          <a:ln w="180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marL="432000" indent="-324000" algn="ctr">
              <a:spcBef>
                <a:spcPts val="1060"/>
              </a:spcBef>
              <a:buClr>
                <a:srgbClr val="000000"/>
              </a:buClr>
              <a:buSzPct val="45000"/>
              <a:buFont typeface="Wingdings" charset="2"/>
              <a:buChar char=""/>
            </a:pPr>
            <a:r>
              <a:rPr b="0" lang="en-US" sz="3300" spc="-1" strike="noStrike">
                <a:latin typeface="Arial"/>
              </a:rPr>
              <a:t>All-to-all invoking another method</a:t>
            </a:r>
            <a:endParaRPr b="0" lang="en-US" sz="3300" spc="-1" strike="noStrike">
              <a:latin typeface="Arial"/>
            </a:endParaRPr>
          </a:p>
        </p:txBody>
      </p:sp>
      <p:pic>
        <p:nvPicPr>
          <p:cNvPr id="182" name="" descr=""/>
          <p:cNvPicPr/>
          <p:nvPr/>
        </p:nvPicPr>
        <p:blipFill>
          <a:blip r:embed="rId1"/>
          <a:stretch/>
        </p:blipFill>
        <p:spPr>
          <a:xfrm>
            <a:off x="1828800" y="1353600"/>
            <a:ext cx="6017040" cy="3904200"/>
          </a:xfrm>
          <a:prstGeom prst="rect">
            <a:avLst/>
          </a:prstGeom>
          <a:ln w="180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marL="432000" indent="-324000" algn="ctr">
              <a:spcBef>
                <a:spcPts val="1060"/>
              </a:spcBef>
              <a:buClr>
                <a:srgbClr val="000000"/>
              </a:buClr>
              <a:buSzPct val="45000"/>
              <a:buFont typeface="Wingdings" charset="2"/>
              <a:buChar char=""/>
            </a:pPr>
            <a:r>
              <a:rPr b="0" lang="en-US" sz="3300" spc="-1" strike="noStrike">
                <a:latin typeface="Arial"/>
              </a:rPr>
              <a:t>All-to-all invoking another function</a:t>
            </a:r>
            <a:endParaRPr b="0" lang="en-US" sz="3300" spc="-1" strike="noStrike">
              <a:latin typeface="Arial"/>
            </a:endParaRPr>
          </a:p>
        </p:txBody>
      </p:sp>
      <p:pic>
        <p:nvPicPr>
          <p:cNvPr id="184" name="" descr=""/>
          <p:cNvPicPr/>
          <p:nvPr/>
        </p:nvPicPr>
        <p:blipFill>
          <a:blip r:embed="rId1"/>
          <a:stretch/>
        </p:blipFill>
        <p:spPr>
          <a:xfrm>
            <a:off x="1828800" y="1353600"/>
            <a:ext cx="6017040" cy="3904200"/>
          </a:xfrm>
          <a:prstGeom prst="rect">
            <a:avLst/>
          </a:prstGeom>
          <a:ln w="18000">
            <a:noFill/>
          </a:ln>
        </p:spPr>
      </p:pic>
      <p:sp>
        <p:nvSpPr>
          <p:cNvPr id="185" name=""/>
          <p:cNvSpPr/>
          <p:nvPr/>
        </p:nvSpPr>
        <p:spPr>
          <a:xfrm flipH="1">
            <a:off x="4800600" y="1371600"/>
            <a:ext cx="457200" cy="685800"/>
          </a:xfrm>
          <a:prstGeom prst="line">
            <a:avLst/>
          </a:prstGeom>
          <a:ln w="18000">
            <a:solidFill>
              <a:srgbClr val="ff4000"/>
            </a:solidFill>
            <a:round/>
            <a:tailEnd len="med" type="triangle" w="med"/>
          </a:ln>
        </p:spPr>
        <p:style>
          <a:lnRef idx="0"/>
          <a:fillRef idx="0"/>
          <a:effectRef idx="0"/>
          <a:fontRef idx="minor"/>
        </p:style>
      </p:sp>
      <p:sp>
        <p:nvSpPr>
          <p:cNvPr id="186" name="PlaceHolder 2"/>
          <p:cNvSpPr>
            <a:spLocks noGrp="1"/>
          </p:cNvSpPr>
          <p:nvPr>
            <p:ph/>
          </p:nvPr>
        </p:nvSpPr>
        <p:spPr>
          <a:xfrm>
            <a:off x="3247560" y="1080000"/>
            <a:ext cx="3610440" cy="2736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1600" spc="-1" strike="noStrike">
                <a:latin typeface="Arial"/>
              </a:rPr>
              <a:t>Note: Server broadcasting to itself</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2906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2024-01-19T17:55:01Z</dcterms:created>
  <dc:creator/>
  <dc:description/>
  <dc:language>en-US</dc:language>
  <cp:lastModifiedBy/>
  <dcterms:modified xsi:type="dcterms:W3CDTF">2024-01-22T12:28:42Z</dcterms:modified>
  <cp:revision>37</cp:revision>
  <dc:subject/>
  <dc:title>Blueprint Plans</dc:title>
</cp:coreProperties>
</file>