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8" r:id="rId4"/>
    <p:sldId id="287" r:id="rId5"/>
    <p:sldId id="291" r:id="rId6"/>
    <p:sldId id="258" r:id="rId7"/>
    <p:sldId id="270" r:id="rId8"/>
    <p:sldId id="272" r:id="rId9"/>
    <p:sldId id="259" r:id="rId10"/>
    <p:sldId id="289" r:id="rId11"/>
    <p:sldId id="264" r:id="rId12"/>
    <p:sldId id="260" r:id="rId13"/>
    <p:sldId id="290" r:id="rId14"/>
    <p:sldId id="277" r:id="rId15"/>
    <p:sldId id="278" r:id="rId16"/>
    <p:sldId id="284" r:id="rId17"/>
    <p:sldId id="285" r:id="rId18"/>
    <p:sldId id="283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>
        <p:scale>
          <a:sx n="100" d="100"/>
          <a:sy n="100" d="100"/>
        </p:scale>
        <p:origin x="25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EC872A-F353-4D73-B089-8A41418A2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Bazy Danych i big data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8063B09-2BE3-40A3-B3B9-6E643D5471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sz="2400" dirty="0">
                <a:solidFill>
                  <a:schemeClr val="tx1"/>
                </a:solidFill>
              </a:rPr>
              <a:t>Temat: Big Data</a:t>
            </a:r>
            <a:endParaRPr lang="pl-PL" dirty="0"/>
          </a:p>
          <a:p>
            <a:r>
              <a:rPr lang="pl-PL" dirty="0">
                <a:solidFill>
                  <a:schemeClr val="tx1"/>
                </a:solidFill>
              </a:rPr>
              <a:t>Autor: Bartłomiej Parowicz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Prowadzący</a:t>
            </a:r>
            <a:r>
              <a:rPr lang="en-US" dirty="0">
                <a:solidFill>
                  <a:schemeClr val="tx1"/>
                </a:solidFill>
              </a:rPr>
              <a:t>: Aleksander Buczek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pl-PL" dirty="0">
                <a:solidFill>
                  <a:schemeClr val="tx1"/>
                </a:solidFill>
              </a:rPr>
              <a:t>Kontakt: </a:t>
            </a:r>
            <a:r>
              <a:rPr lang="en-US" dirty="0" err="1">
                <a:solidFill>
                  <a:schemeClr val="tx1"/>
                </a:solidFill>
              </a:rPr>
              <a:t>aleksander.buczek</a:t>
            </a:r>
            <a:r>
              <a:rPr lang="pl-PL" dirty="0">
                <a:solidFill>
                  <a:schemeClr val="tx1"/>
                </a:solidFill>
              </a:rPr>
              <a:t>@wroclaw.wsb.pl</a:t>
            </a:r>
          </a:p>
        </p:txBody>
      </p:sp>
    </p:spTree>
    <p:extLst>
      <p:ext uri="{BB962C8B-B14F-4D97-AF65-F5344CB8AC3E}">
        <p14:creationId xmlns:p14="http://schemas.microsoft.com/office/powerpoint/2010/main" val="1309279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688BC0-6A2B-45DD-8099-5D8E464DE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GFS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6BB9BC-9845-4D88-9B48-C48617082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525" y="837567"/>
            <a:ext cx="8332220" cy="33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018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58A973E8-C2D4-4C81-8ADE-C5C021A61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1688BC0-6A2B-45DD-8099-5D8E464DE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MapReduce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08E251A-5371-4E82-A0F3-2CA0C15AB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1AC21F-237B-4CA8-BC96-29F3607F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959094C-A1B3-4AD4-9AAE-0FCDDD798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5EC0EFA-8A7F-4299-A623-3EE741461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65D7216-F9AF-42BE-99AD-1904DEF6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DE3349B-AD7F-48C8-9300-D81D69436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Snip Diagonal Corner Rectangle 12">
            <a:extLst>
              <a:ext uri="{FF2B5EF4-FFF2-40B4-BE49-F238E27FC236}">
                <a16:creationId xmlns:a16="http://schemas.microsoft.com/office/drawing/2014/main" id="{E05CABE9-5E7C-4773-BFCD-24B199FA1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607302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54DA11-F490-4E9E-8D46-A60EF989D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078" y="802254"/>
            <a:ext cx="6537957" cy="331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26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0EBEAE7-A072-4094-865A-EA3916BE5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49" y="869948"/>
            <a:ext cx="5245301" cy="1514031"/>
          </a:xfrm>
        </p:spPr>
        <p:txBody>
          <a:bodyPr>
            <a:normAutofit/>
          </a:bodyPr>
          <a:lstStyle/>
          <a:p>
            <a:pPr algn="r"/>
            <a:r>
              <a:rPr lang="pl-PL" dirty="0"/>
              <a:t>Czym jest </a:t>
            </a:r>
            <a:r>
              <a:rPr lang="pl-PL" dirty="0" err="1"/>
              <a:t>Hadoop</a:t>
            </a:r>
            <a:r>
              <a:rPr lang="pl-PL" dirty="0"/>
              <a:t>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4776534-6CFE-43BC-85A4-966D13D03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Stos</a:t>
            </a:r>
            <a:r>
              <a:rPr lang="en-US" b="1" dirty="0">
                <a:solidFill>
                  <a:schemeClr val="tx1"/>
                </a:solidFill>
              </a:rPr>
              <a:t> open source </a:t>
            </a:r>
            <a:r>
              <a:rPr lang="en-US" b="1" dirty="0" err="1">
                <a:solidFill>
                  <a:schemeClr val="tx1"/>
                </a:solidFill>
              </a:rPr>
              <a:t>firmy</a:t>
            </a:r>
            <a:r>
              <a:rPr lang="en-US" b="1" dirty="0">
                <a:solidFill>
                  <a:schemeClr val="tx1"/>
                </a:solidFill>
              </a:rPr>
              <a:t> Google</a:t>
            </a:r>
            <a:endParaRPr lang="pl-PL" b="1" dirty="0">
              <a:solidFill>
                <a:schemeClr val="tx1"/>
              </a:solidFill>
            </a:endParaRPr>
          </a:p>
          <a:p>
            <a:r>
              <a:rPr lang="pl-PL" dirty="0">
                <a:solidFill>
                  <a:schemeClr val="tx1"/>
                </a:solidFill>
              </a:rPr>
              <a:t>Otwarta platforma programistyczna napisana w języku Java przeznaczona do rozproszonego składowania i przetwarzania wielkich zbiorów danych przy pomocy klastrów komputerowych</a:t>
            </a:r>
          </a:p>
        </p:txBody>
      </p:sp>
      <p:pic>
        <p:nvPicPr>
          <p:cNvPr id="11" name="Obraz 10" descr="Obraz zawierający rysunek&#10;&#10;Opis wygenerowany automatycznie">
            <a:extLst>
              <a:ext uri="{FF2B5EF4-FFF2-40B4-BE49-F238E27FC236}">
                <a16:creationId xmlns:a16="http://schemas.microsoft.com/office/drawing/2014/main" id="{DF1E461C-683C-4494-B73A-4EE938D3A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163" y="2383979"/>
            <a:ext cx="3185108" cy="2492347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952176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D4256A-874A-4B6E-ADB7-27A6E397A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336" y="1578776"/>
            <a:ext cx="5405718" cy="3370729"/>
          </a:xfrm>
        </p:spPr>
      </p:pic>
      <p:sp>
        <p:nvSpPr>
          <p:cNvPr id="21" name="Tytuł 1">
            <a:extLst>
              <a:ext uri="{FF2B5EF4-FFF2-40B4-BE49-F238E27FC236}">
                <a16:creationId xmlns:a16="http://schemas.microsoft.com/office/drawing/2014/main" id="{00203339-9F5C-42AA-BEEC-EEA509107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anchor="b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GOOGLE vs HADOOP</a:t>
            </a:r>
            <a:endParaRPr lang="pl-PL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60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2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D883776-8E8A-4C4E-95F3-3B27A947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HADOOP v1.0</a:t>
            </a:r>
          </a:p>
        </p:txBody>
      </p:sp>
      <p:sp useBgFill="1">
        <p:nvSpPr>
          <p:cNvPr id="41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161629-17D6-4AA8-9BBC-436809958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2613" y="951388"/>
            <a:ext cx="3392157" cy="466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30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2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D883776-8E8A-4C4E-95F3-3B27A947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09" y="628617"/>
            <a:ext cx="4465967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HADOOP v2.0 (YARN)</a:t>
            </a:r>
          </a:p>
        </p:txBody>
      </p:sp>
      <p:sp useBgFill="1">
        <p:nvSpPr>
          <p:cNvPr id="41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6CCE7-408C-42A2-A9D8-B0D482870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Google, Big Data, and Hadoop | SpringerLink">
            <a:extLst>
              <a:ext uri="{FF2B5EF4-FFF2-40B4-BE49-F238E27FC236}">
                <a16:creationId xmlns:a16="http://schemas.microsoft.com/office/drawing/2014/main" id="{FD5B64A6-613B-492F-A91E-531B87153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834" y="808567"/>
            <a:ext cx="4136672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794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2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D883776-8E8A-4C4E-95F3-3B27A947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09" y="628617"/>
            <a:ext cx="4465967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HADOOP v2.0 (YARN)</a:t>
            </a:r>
          </a:p>
        </p:txBody>
      </p:sp>
      <p:sp useBgFill="1">
        <p:nvSpPr>
          <p:cNvPr id="41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C5259D-AF39-4A4D-8E24-9320EF96D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632" y="1430824"/>
            <a:ext cx="5776233" cy="3249131"/>
          </a:xfrm>
        </p:spPr>
      </p:pic>
    </p:spTree>
    <p:extLst>
      <p:ext uri="{BB962C8B-B14F-4D97-AF65-F5344CB8AC3E}">
        <p14:creationId xmlns:p14="http://schemas.microsoft.com/office/powerpoint/2010/main" val="2727050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2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D883776-8E8A-4C4E-95F3-3B27A947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09" y="628617"/>
            <a:ext cx="4465967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HADOOP v2.0 (YARN) – DIAGRAM SEKWENCJI</a:t>
            </a:r>
          </a:p>
        </p:txBody>
      </p:sp>
      <p:sp useBgFill="1">
        <p:nvSpPr>
          <p:cNvPr id="41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547FE6-FF57-487C-8D11-43AF50CCA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592" y="1421066"/>
            <a:ext cx="6080050" cy="3420028"/>
          </a:xfrm>
        </p:spPr>
      </p:pic>
    </p:spTree>
    <p:extLst>
      <p:ext uri="{BB962C8B-B14F-4D97-AF65-F5344CB8AC3E}">
        <p14:creationId xmlns:p14="http://schemas.microsoft.com/office/powerpoint/2010/main" val="541715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CB64DE-FB3A-4D83-9241-A0D26824B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50A20C-0C02-46FD-AA7C-CC225819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0" y="4414687"/>
            <a:ext cx="10250013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HADOOP V1 vs V2</a:t>
            </a:r>
          </a:p>
        </p:txBody>
      </p:sp>
      <p:sp useBgFill="1">
        <p:nvSpPr>
          <p:cNvPr id="21" name="Snip Diagonal Corner Rectangle 6">
            <a:extLst>
              <a:ext uri="{FF2B5EF4-FFF2-40B4-BE49-F238E27FC236}">
                <a16:creationId xmlns:a16="http://schemas.microsoft.com/office/drawing/2014/main" id="{5E94C64B-831C-45FA-B484-591F4D57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02" y="606367"/>
            <a:ext cx="10948124" cy="3546637"/>
          </a:xfrm>
          <a:prstGeom prst="snip2DiagRect">
            <a:avLst>
              <a:gd name="adj1" fmla="val 1362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C96E397-7705-43C9-AC81-FA8EF195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3610BCA-0EBE-4357-AAC0-13841E7C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60E1E24-3D98-4A53-A3AD-CBD84D94F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67E51D9-454B-4095-9718-C6B1CDED9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8E8BDB-294C-4025-A6C1-2FFDDA36F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0D27BDE-F887-4341-B91A-3145A6142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643F30-2410-4F0D-9352-EF921C850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844" y="797611"/>
            <a:ext cx="8045073" cy="324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68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2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D883776-8E8A-4C4E-95F3-3B27A947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09" y="628617"/>
            <a:ext cx="4465967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HBASE</a:t>
            </a:r>
          </a:p>
        </p:txBody>
      </p:sp>
      <p:sp useBgFill="1">
        <p:nvSpPr>
          <p:cNvPr id="41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5F6A19-D778-4F9D-9ED7-684895D52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568" y="787400"/>
            <a:ext cx="3678437" cy="480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31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9298109-5B0B-4F5A-91EC-0F2AB455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en-US" sz="5200" dirty="0"/>
              <a:t>HISTORIA BAZ DANYCH</a:t>
            </a:r>
            <a:endParaRPr lang="pl-PL" sz="5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3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2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D883776-8E8A-4C4E-95F3-3B27A947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09" y="628617"/>
            <a:ext cx="4465967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HIVE</a:t>
            </a:r>
          </a:p>
        </p:txBody>
      </p:sp>
      <p:sp useBgFill="1">
        <p:nvSpPr>
          <p:cNvPr id="41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0D3F76-4BD1-447D-B211-B18FCE348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6146" y="1382975"/>
            <a:ext cx="4337685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73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2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D883776-8E8A-4C4E-95F3-3B27A947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09" y="628617"/>
            <a:ext cx="4465967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PIG vs HIVE</a:t>
            </a:r>
          </a:p>
        </p:txBody>
      </p:sp>
      <p:sp useBgFill="1">
        <p:nvSpPr>
          <p:cNvPr id="41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9912C6-8C84-4DAA-855A-39972A457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3091" y="1338262"/>
            <a:ext cx="4998335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8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0B1C50-74CC-41E1-AAC2-FE25859A8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anchor="b">
            <a:normAutofit fontScale="90000"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TRZY </a:t>
            </a:r>
            <a:r>
              <a:rPr lang="en-US" sz="2400" b="1" dirty="0" err="1">
                <a:solidFill>
                  <a:srgbClr val="FFFFFF"/>
                </a:solidFill>
              </a:rPr>
              <a:t>GENERACJe</a:t>
            </a:r>
            <a:r>
              <a:rPr lang="en-US" sz="2400" b="1" dirty="0">
                <a:solidFill>
                  <a:srgbClr val="FFFFFF"/>
                </a:solidFill>
              </a:rPr>
              <a:t> BAZ DANYCH</a:t>
            </a:r>
            <a:br>
              <a:rPr lang="en-US" sz="2400" b="1" dirty="0">
                <a:solidFill>
                  <a:srgbClr val="FFFFFF"/>
                </a:solidFill>
              </a:rPr>
            </a:br>
            <a:endParaRPr lang="pl-PL" sz="2400" b="1" dirty="0">
              <a:solidFill>
                <a:srgbClr val="FFFFFF"/>
              </a:solidFill>
            </a:endParaRP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684F480B-50F9-4088-88EE-D7EA60591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2922591"/>
          </a:xfrm>
        </p:spPr>
        <p:txBody>
          <a:bodyPr anchor="t"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System </a:t>
            </a:r>
            <a:r>
              <a:rPr lang="en-US" sz="1600" b="1" dirty="0" err="1">
                <a:solidFill>
                  <a:schemeClr val="bg1"/>
                </a:solidFill>
              </a:rPr>
              <a:t>hierarchiczny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pl-PL" sz="1600" b="1" dirty="0">
                <a:solidFill>
                  <a:schemeClr val="bg1"/>
                </a:solidFill>
              </a:rPr>
              <a:t>i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sieciow</a:t>
            </a:r>
            <a:r>
              <a:rPr lang="pl-PL" sz="1600" b="1" dirty="0">
                <a:solidFill>
                  <a:schemeClr val="bg1"/>
                </a:solidFill>
              </a:rPr>
              <a:t>y</a:t>
            </a:r>
            <a:endParaRPr lang="pl-PL" sz="1600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System </a:t>
            </a:r>
            <a:r>
              <a:rPr lang="en-US" sz="1600" b="1" dirty="0" err="1">
                <a:solidFill>
                  <a:schemeClr val="bg1"/>
                </a:solidFill>
              </a:rPr>
              <a:t>relacyjny</a:t>
            </a:r>
            <a:endParaRPr lang="pl-PL" sz="1600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NewSQL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BC66E-8981-4550-9482-8FD4438C9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866" y="1363301"/>
            <a:ext cx="5436378" cy="433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64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B0B1C50-74CC-41E1-AAC2-FE25859A8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anchor="b">
            <a:normAutofit fontScale="90000"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PIERWSZA GENERACJA BAZ DANYCH</a:t>
            </a:r>
            <a:br>
              <a:rPr lang="en-US" sz="2400" b="1" dirty="0">
                <a:solidFill>
                  <a:srgbClr val="FFFFFF"/>
                </a:solidFill>
              </a:rPr>
            </a:br>
            <a:endParaRPr lang="pl-PL" sz="2400" b="1" dirty="0">
              <a:solidFill>
                <a:srgbClr val="FFFFFF"/>
              </a:solidFill>
            </a:endParaRPr>
          </a:p>
        </p:txBody>
      </p:sp>
      <p:sp useBgFill="1">
        <p:nvSpPr>
          <p:cNvPr id="14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684F480B-50F9-4088-88EE-D7EA60591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2922591"/>
          </a:xfrm>
        </p:spPr>
        <p:txBody>
          <a:bodyPr anchor="t"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Model </a:t>
            </a:r>
            <a:r>
              <a:rPr lang="en-US" sz="1600" b="1" dirty="0" err="1">
                <a:solidFill>
                  <a:schemeClr val="bg1"/>
                </a:solidFill>
              </a:rPr>
              <a:t>hierarchiczny</a:t>
            </a:r>
            <a:endParaRPr lang="pl-PL" sz="1600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Model </a:t>
            </a:r>
            <a:r>
              <a:rPr lang="en-US" sz="1600" b="1" dirty="0" err="1">
                <a:solidFill>
                  <a:schemeClr val="bg1"/>
                </a:solidFill>
              </a:rPr>
              <a:t>sieciowej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bazy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danych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0C1546-438F-4C71-AA14-42B567CC4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18" y="1146188"/>
            <a:ext cx="5871475" cy="396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86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0B1C50-74CC-41E1-AAC2-FE25859A8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anchor="b">
            <a:normAutofit fontScale="90000"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DRUGA GENERACJA BAZ DANYCH</a:t>
            </a:r>
            <a:br>
              <a:rPr lang="en-US" sz="2400" b="1" dirty="0">
                <a:solidFill>
                  <a:srgbClr val="FFFFFF"/>
                </a:solidFill>
              </a:rPr>
            </a:br>
            <a:endParaRPr lang="pl-PL" sz="2400" b="1" dirty="0">
              <a:solidFill>
                <a:srgbClr val="FFFFFF"/>
              </a:solidFill>
            </a:endParaRP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684F480B-50F9-4088-88EE-D7EA60591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2922591"/>
          </a:xfrm>
        </p:spPr>
        <p:txBody>
          <a:bodyPr anchor="t"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Model </a:t>
            </a:r>
            <a:r>
              <a:rPr lang="en-US" sz="1600" b="1" dirty="0" err="1">
                <a:solidFill>
                  <a:schemeClr val="bg1"/>
                </a:solidFill>
              </a:rPr>
              <a:t>relacyjny</a:t>
            </a:r>
            <a:endParaRPr lang="pl-PL" sz="16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69C66B-BD5E-4EE2-BA21-5611158F0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502444"/>
            <a:ext cx="44577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3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B0B1C50-74CC-41E1-AAC2-FE25859A8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anchor="b">
            <a:normAutofit/>
          </a:bodyPr>
          <a:lstStyle/>
          <a:p>
            <a:r>
              <a:rPr lang="pl-PL" sz="2400" b="1" dirty="0">
                <a:solidFill>
                  <a:srgbClr val="FFFFFF"/>
                </a:solidFill>
              </a:rPr>
              <a:t>Charakterystyka danych Big Data</a:t>
            </a:r>
          </a:p>
        </p:txBody>
      </p:sp>
      <p:sp useBgFill="1">
        <p:nvSpPr>
          <p:cNvPr id="14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94439D4-B265-44DD-804E-F664E0551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36" y="1097060"/>
            <a:ext cx="4414424" cy="4334162"/>
          </a:xfrm>
          <a:prstGeom prst="rect">
            <a:avLst/>
          </a:prstGeom>
        </p:spPr>
      </p:pic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57514679-3D9F-4E62-B8DC-2C7A198D8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2922591"/>
          </a:xfrm>
        </p:spPr>
        <p:txBody>
          <a:bodyPr anchor="t">
            <a:normAutofit/>
          </a:bodyPr>
          <a:lstStyle/>
          <a:p>
            <a:r>
              <a:rPr lang="pl-PL" sz="1600" b="1" dirty="0">
                <a:solidFill>
                  <a:schemeClr val="bg1"/>
                </a:solidFill>
              </a:rPr>
              <a:t>Volume</a:t>
            </a:r>
            <a:r>
              <a:rPr lang="pl-PL" sz="1600" dirty="0">
                <a:solidFill>
                  <a:schemeClr val="bg1"/>
                </a:solidFill>
              </a:rPr>
              <a:t> – objętość danych</a:t>
            </a:r>
          </a:p>
          <a:p>
            <a:r>
              <a:rPr lang="pl-PL" sz="1600" b="1" dirty="0" err="1">
                <a:solidFill>
                  <a:schemeClr val="bg1"/>
                </a:solidFill>
              </a:rPr>
              <a:t>Velocity</a:t>
            </a:r>
            <a:r>
              <a:rPr lang="pl-PL" sz="1600" b="1" dirty="0">
                <a:solidFill>
                  <a:schemeClr val="bg1"/>
                </a:solidFill>
              </a:rPr>
              <a:t> </a:t>
            </a:r>
            <a:r>
              <a:rPr lang="pl-PL" sz="1600" dirty="0">
                <a:solidFill>
                  <a:schemeClr val="bg1"/>
                </a:solidFill>
              </a:rPr>
              <a:t>– prędkość przetwarzania</a:t>
            </a:r>
          </a:p>
          <a:p>
            <a:r>
              <a:rPr lang="pl-PL" sz="1600" b="1" dirty="0" err="1">
                <a:solidFill>
                  <a:schemeClr val="bg1"/>
                </a:solidFill>
              </a:rPr>
              <a:t>Variety</a:t>
            </a:r>
            <a:r>
              <a:rPr lang="pl-PL" sz="1600" dirty="0">
                <a:solidFill>
                  <a:schemeClr val="bg1"/>
                </a:solidFill>
              </a:rPr>
              <a:t> – duża </a:t>
            </a:r>
            <a:r>
              <a:rPr lang="pl-PL" sz="1600" dirty="0" err="1">
                <a:solidFill>
                  <a:schemeClr val="bg1"/>
                </a:solidFill>
              </a:rPr>
              <a:t>rożnorodność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4093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B0B1C50-74CC-41E1-AAC2-FE25859A8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anchor="b">
            <a:norm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CYKL </a:t>
            </a:r>
            <a:r>
              <a:rPr lang="pl-PL" sz="2400" b="1" dirty="0">
                <a:solidFill>
                  <a:srgbClr val="FFFFFF"/>
                </a:solidFill>
              </a:rPr>
              <a:t>Big Data</a:t>
            </a:r>
          </a:p>
        </p:txBody>
      </p:sp>
      <p:sp useBgFill="1">
        <p:nvSpPr>
          <p:cNvPr id="14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57514679-3D9F-4E62-B8DC-2C7A198D8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2922591"/>
          </a:xfrm>
        </p:spPr>
        <p:txBody>
          <a:bodyPr anchor="t">
            <a:norm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Większa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ilość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danych</a:t>
            </a:r>
            <a:endParaRPr lang="pl-PL" sz="1600" dirty="0">
              <a:solidFill>
                <a:schemeClr val="bg1"/>
              </a:solidFill>
            </a:endParaRPr>
          </a:p>
          <a:p>
            <a:r>
              <a:rPr lang="en-US" sz="1600" b="1" dirty="0" err="1">
                <a:solidFill>
                  <a:schemeClr val="bg1"/>
                </a:solidFill>
              </a:rPr>
              <a:t>Lepsze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algorytmy</a:t>
            </a:r>
            <a:endParaRPr lang="pl-PL" sz="1600" dirty="0">
              <a:solidFill>
                <a:schemeClr val="bg1"/>
              </a:solidFill>
            </a:endParaRPr>
          </a:p>
          <a:p>
            <a:r>
              <a:rPr lang="en-US" sz="1600" b="1" dirty="0" err="1">
                <a:solidFill>
                  <a:schemeClr val="bg1"/>
                </a:solidFill>
              </a:rPr>
              <a:t>Lepszy</a:t>
            </a:r>
            <a:r>
              <a:rPr lang="en-US" sz="1600" b="1" dirty="0">
                <a:solidFill>
                  <a:schemeClr val="bg1"/>
                </a:solidFill>
              </a:rPr>
              <a:t> UX</a:t>
            </a:r>
          </a:p>
          <a:p>
            <a:r>
              <a:rPr lang="en-US" sz="1600" b="1" dirty="0" err="1">
                <a:solidFill>
                  <a:schemeClr val="bg1"/>
                </a:solidFill>
              </a:rPr>
              <a:t>Większa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liczba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użytkowników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9D00E5B-0094-4D7E-AFF2-77197DB79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8" y="929514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90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298109-5B0B-4F5A-91EC-0F2AB455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en-US" sz="5200" dirty="0"/>
              <a:t>GOOGLE</a:t>
            </a:r>
            <a:endParaRPr lang="pl-PL" sz="52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E70AB9D-DD05-46FB-90FB-4F8521299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pl-PL" b="1" dirty="0">
                <a:solidFill>
                  <a:schemeClr val="tx1"/>
                </a:solidFill>
              </a:rPr>
              <a:t>Pionier koncepcji BIG DATA</a:t>
            </a:r>
          </a:p>
        </p:txBody>
      </p:sp>
    </p:spTree>
    <p:extLst>
      <p:ext uri="{BB962C8B-B14F-4D97-AF65-F5344CB8AC3E}">
        <p14:creationId xmlns:p14="http://schemas.microsoft.com/office/powerpoint/2010/main" val="153580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ytuł 1">
            <a:extLst>
              <a:ext uri="{FF2B5EF4-FFF2-40B4-BE49-F238E27FC236}">
                <a16:creationId xmlns:a16="http://schemas.microsoft.com/office/drawing/2014/main" id="{00203339-9F5C-42AA-BEEC-EEA509107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anchor="b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MODULAR DATA CENTER</a:t>
            </a:r>
            <a:endParaRPr lang="pl-PL" sz="2400" dirty="0">
              <a:solidFill>
                <a:srgbClr val="FFFFFF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E889E45-3CB4-487A-BDE9-99087F004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736" y="1404061"/>
            <a:ext cx="4950381" cy="35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76036"/>
      </p:ext>
    </p:extLst>
  </p:cSld>
  <p:clrMapOvr>
    <a:masterClrMapping/>
  </p:clrMapOvr>
</p:sld>
</file>

<file path=ppt/theme/theme1.xml><?xml version="1.0" encoding="utf-8"?>
<a:theme xmlns:a="http://schemas.openxmlformats.org/drawingml/2006/main" name="Wycinek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4528</TotalTime>
  <Words>163</Words>
  <Application>Microsoft Office PowerPoint</Application>
  <PresentationFormat>Widescreen</PresentationFormat>
  <Paragraphs>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Century Gothic</vt:lpstr>
      <vt:lpstr>Wingdings 3</vt:lpstr>
      <vt:lpstr>Wycinek</vt:lpstr>
      <vt:lpstr>Bazy Danych i big data</vt:lpstr>
      <vt:lpstr>HISTORIA BAZ DANYCH</vt:lpstr>
      <vt:lpstr>TRZY GENERACJe BAZ DANYCH </vt:lpstr>
      <vt:lpstr>PIERWSZA GENERACJA BAZ DANYCH </vt:lpstr>
      <vt:lpstr>DRUGA GENERACJA BAZ DANYCH </vt:lpstr>
      <vt:lpstr>Charakterystyka danych Big Data</vt:lpstr>
      <vt:lpstr>CYKL Big Data</vt:lpstr>
      <vt:lpstr>GOOGLE</vt:lpstr>
      <vt:lpstr>MODULAR DATA CENTER</vt:lpstr>
      <vt:lpstr>GFS</vt:lpstr>
      <vt:lpstr>MapReduce</vt:lpstr>
      <vt:lpstr>Czym jest Hadoop ?</vt:lpstr>
      <vt:lpstr>GOOGLE vs HADOOP</vt:lpstr>
      <vt:lpstr>HADOOP v1.0</vt:lpstr>
      <vt:lpstr>HADOOP v2.0 (YARN)</vt:lpstr>
      <vt:lpstr>HADOOP v2.0 (YARN)</vt:lpstr>
      <vt:lpstr>HADOOP v2.0 (YARN) – DIAGRAM SEKWENCJI</vt:lpstr>
      <vt:lpstr>HADOOP V1 vs V2</vt:lpstr>
      <vt:lpstr>HBASE</vt:lpstr>
      <vt:lpstr>HIVE</vt:lpstr>
      <vt:lpstr>PIG vs HIVE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Bazy Danych i big data</dc:title>
  <dc:creator>Bartłomiej Parowicz</dc:creator>
  <cp:lastModifiedBy>Aleksander Buczek (ext)</cp:lastModifiedBy>
  <cp:revision>25</cp:revision>
  <dcterms:created xsi:type="dcterms:W3CDTF">2019-11-28T17:14:44Z</dcterms:created>
  <dcterms:modified xsi:type="dcterms:W3CDTF">2022-12-09T08:50:52Z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2021-12-02T13:04:39Z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4c3beb46-1e0d-45e1-94ab-a3b60629618c</vt:lpwstr>
  </property>
  <property fmtid="{D5CDD505-2E9C-101B-9397-08002B2CF9AE}" pid="8" name="MSIP_Label_e463cba9-5f6c-478d-9329-7b2295e4e8ed_ContentBits">
    <vt:lpwstr>0</vt:lpwstr>
  </property>
</Properties>
</file>