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86" r:id="rId5"/>
    <p:sldId id="258" r:id="rId6"/>
    <p:sldId id="270" r:id="rId7"/>
    <p:sldId id="276" r:id="rId8"/>
    <p:sldId id="265" r:id="rId9"/>
    <p:sldId id="266" r:id="rId10"/>
    <p:sldId id="267" r:id="rId11"/>
    <p:sldId id="272" r:id="rId12"/>
    <p:sldId id="274" r:id="rId13"/>
    <p:sldId id="264" r:id="rId14"/>
    <p:sldId id="260" r:id="rId15"/>
    <p:sldId id="259" r:id="rId16"/>
    <p:sldId id="261" r:id="rId17"/>
    <p:sldId id="262" r:id="rId18"/>
    <p:sldId id="277" r:id="rId19"/>
    <p:sldId id="278" r:id="rId20"/>
    <p:sldId id="284" r:id="rId21"/>
    <p:sldId id="285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endParaRPr lang="pl-PL" dirty="0"/>
          </a:p>
          <a:p>
            <a:r>
              <a:rPr lang="pl-PL" dirty="0">
                <a:solidFill>
                  <a:schemeClr val="tx1"/>
                </a:solidFill>
              </a:rPr>
              <a:t>Autor: Bartłomiej Parowicz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Prowadzący</a:t>
            </a:r>
            <a:r>
              <a:rPr lang="en-US" dirty="0">
                <a:solidFill>
                  <a:schemeClr val="tx1"/>
                </a:solidFill>
              </a:rPr>
              <a:t>: Aleksander Buczek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Kontakt: </a:t>
            </a:r>
            <a:r>
              <a:rPr lang="en-US" dirty="0" err="1">
                <a:solidFill>
                  <a:schemeClr val="tx1"/>
                </a:solidFill>
              </a:rPr>
              <a:t>aleksander.buczek</a:t>
            </a:r>
            <a:r>
              <a:rPr lang="pl-PL" dirty="0">
                <a:solidFill>
                  <a:schemeClr val="tx1"/>
                </a:solidFill>
              </a:rPr>
              <a:t>@wroclaw.wsb.pl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Predicitive Analytics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30C3C3-32A4-48CD-875B-716F660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GOOGLE</a:t>
            </a:r>
            <a:endParaRPr lang="pl-PL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Pionier koncepcji BIG DATA</a:t>
            </a:r>
          </a:p>
        </p:txBody>
      </p:sp>
    </p:spTree>
    <p:extLst>
      <p:ext uri="{BB962C8B-B14F-4D97-AF65-F5344CB8AC3E}">
        <p14:creationId xmlns:p14="http://schemas.microsoft.com/office/powerpoint/2010/main" val="153580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GFS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BB9BC-9845-4D88-9B48-C48617082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25" y="837567"/>
            <a:ext cx="8332220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1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4DA11-F490-4E9E-8D46-A60EF989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78" y="802254"/>
            <a:ext cx="6537957" cy="33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Stos</a:t>
            </a:r>
            <a:r>
              <a:rPr lang="en-US" b="1" dirty="0">
                <a:solidFill>
                  <a:schemeClr val="tx1"/>
                </a:solidFill>
              </a:rPr>
              <a:t> open source </a:t>
            </a:r>
            <a:r>
              <a:rPr lang="en-US" b="1" dirty="0" err="1">
                <a:solidFill>
                  <a:schemeClr val="tx1"/>
                </a:solidFill>
              </a:rPr>
              <a:t>firmy</a:t>
            </a:r>
            <a:r>
              <a:rPr lang="en-US" b="1" dirty="0">
                <a:solidFill>
                  <a:schemeClr val="tx1"/>
                </a:solidFill>
              </a:rPr>
              <a:t> Google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4256A-874A-4B6E-ADB7-27A6E397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6" y="1578776"/>
            <a:ext cx="5405718" cy="3370729"/>
          </a:xfr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00203339-9F5C-42AA-BEEC-EEA5091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GOOGLE vs HADOOP</a:t>
            </a:r>
            <a:endParaRPr lang="pl-P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4008FC-39B6-4171-9220-602224E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dirty="0">
                <a:solidFill>
                  <a:srgbClr val="FFFFFF"/>
                </a:solidFill>
              </a:rPr>
              <a:t>Architektura Hadoopa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015D2D8-4740-48F7-B162-203DEA8A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670541"/>
            <a:ext cx="5641063" cy="318720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63F1BC46-7385-435F-85FC-0E2948C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3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HDFS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egar, zamontowane, czarny, monitor&#10;&#10;Opis wygenerowany automatycznie">
            <a:extLst>
              <a:ext uri="{FF2B5EF4-FFF2-40B4-BE49-F238E27FC236}">
                <a16:creationId xmlns:a16="http://schemas.microsoft.com/office/drawing/2014/main" id="{5CFAB63C-E69D-400F-95ED-BDCE193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840214"/>
            <a:ext cx="5450437" cy="284785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38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v1.0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61629-17D6-4AA8-9BBC-43680995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613" y="951388"/>
            <a:ext cx="3392157" cy="4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CCE7-408C-42A2-A9D8-B0D4828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oogle, Big Data, and Hadoop | SpringerLink">
            <a:extLst>
              <a:ext uri="{FF2B5EF4-FFF2-40B4-BE49-F238E27FC236}">
                <a16:creationId xmlns:a16="http://schemas.microsoft.com/office/drawing/2014/main" id="{FD5B64A6-613B-492F-A91E-531B8715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34" y="808567"/>
            <a:ext cx="41366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9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HISTORIA BAZ DANYCH</a:t>
            </a:r>
            <a:endParaRPr lang="pl-PL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5259D-AF39-4A4D-8E24-9320EF96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32" y="1430824"/>
            <a:ext cx="5776233" cy="3249131"/>
          </a:xfrm>
        </p:spPr>
      </p:pic>
    </p:spTree>
    <p:extLst>
      <p:ext uri="{BB962C8B-B14F-4D97-AF65-F5344CB8AC3E}">
        <p14:creationId xmlns:p14="http://schemas.microsoft.com/office/powerpoint/2010/main" val="272705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 – DIAGRAM SEKWENCJI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47FE6-FF57-487C-8D11-43AF50CC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92" y="1421066"/>
            <a:ext cx="6080050" cy="3420028"/>
          </a:xfrm>
        </p:spPr>
      </p:pic>
    </p:spTree>
    <p:extLst>
      <p:ext uri="{BB962C8B-B14F-4D97-AF65-F5344CB8AC3E}">
        <p14:creationId xmlns:p14="http://schemas.microsoft.com/office/powerpoint/2010/main" val="54171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 vs V2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643F30-2410-4F0D-9352-EF921C85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44" y="797611"/>
            <a:ext cx="8045073" cy="32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HBASE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F6A19-D778-4F9D-9ED7-684895D5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568" y="787400"/>
            <a:ext cx="3678437" cy="48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D3F76-4BD1-447D-B211-B18FCE348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46" y="1382975"/>
            <a:ext cx="433768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PIG vs 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912C6-8C84-4DAA-855A-39972A457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91" y="1338262"/>
            <a:ext cx="499833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TRZY </a:t>
            </a:r>
            <a:r>
              <a:rPr lang="en-US" sz="2400" b="1" dirty="0" err="1">
                <a:solidFill>
                  <a:srgbClr val="FFFFFF"/>
                </a:solidFill>
              </a:rPr>
              <a:t>GENERACJe</a:t>
            </a:r>
            <a:r>
              <a:rPr lang="en-US" sz="2400" b="1" dirty="0">
                <a:solidFill>
                  <a:srgbClr val="FFFFFF"/>
                </a:solidFill>
              </a:rPr>
              <a:t>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793721-CDCC-4EEF-82F9-CAE0556C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83" y="856482"/>
            <a:ext cx="3243670" cy="2597520"/>
          </a:xfrm>
          <a:prstGeom prst="rect">
            <a:avLst/>
          </a:prstGeom>
        </p:spPr>
      </p:pic>
      <p:pic>
        <p:nvPicPr>
          <p:cNvPr id="1026" name="Picture 2" descr="Three Database Revolutions | SpringerLink">
            <a:extLst>
              <a:ext uri="{FF2B5EF4-FFF2-40B4-BE49-F238E27FC236}">
                <a16:creationId xmlns:a16="http://schemas.microsoft.com/office/drawing/2014/main" id="{95EEFA70-5CBC-4DC0-87A0-236132FF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89" y="3458963"/>
            <a:ext cx="2826434" cy="218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hierarchiczny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sieciow</a:t>
            </a:r>
            <a:r>
              <a:rPr lang="pl-PL" sz="1600" b="1" dirty="0">
                <a:solidFill>
                  <a:schemeClr val="bg1"/>
                </a:solidFill>
              </a:rPr>
              <a:t>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relacyjny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NewSQL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l-PL" sz="5200" dirty="0"/>
              <a:t>Czym jest Big Data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Termin odnoszący się do dużych, zmiennych i różnorodnych zbiorów danych, których przetwarzanie i analiza jest trudna, ale jednocześnie wartościowa.</a:t>
            </a:r>
          </a:p>
        </p:txBody>
      </p:sp>
    </p:spTree>
    <p:extLst>
      <p:ext uri="{BB962C8B-B14F-4D97-AF65-F5344CB8AC3E}">
        <p14:creationId xmlns:p14="http://schemas.microsoft.com/office/powerpoint/2010/main" val="29983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CYKL </a:t>
            </a:r>
            <a:r>
              <a:rPr lang="pl-PL" sz="2400" b="1" dirty="0">
                <a:solidFill>
                  <a:srgbClr val="FFFFFF"/>
                </a:solidFill>
              </a:rPr>
              <a:t>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ilość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danych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algorytmy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Lepszy</a:t>
            </a:r>
            <a:r>
              <a:rPr lang="en-US" sz="1600" b="1" dirty="0">
                <a:solidFill>
                  <a:schemeClr val="bg1"/>
                </a:solidFill>
              </a:rPr>
              <a:t> UX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liczba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użytkowników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D00E5B-0094-4D7E-AFF2-77197DB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92951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84879-7465-44F8-A03E-5C55ADA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Rodzaje</a:t>
            </a:r>
            <a:r>
              <a:rPr lang="en-US" sz="4800" dirty="0"/>
              <a:t> </a:t>
            </a:r>
            <a:r>
              <a:rPr lang="en-US" sz="4800" dirty="0" err="1"/>
              <a:t>Aplikacji</a:t>
            </a:r>
            <a:r>
              <a:rPr lang="en-US" sz="4800" dirty="0"/>
              <a:t> Big Data</a:t>
            </a:r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1353302-128F-40C8-A824-FFA7F6E3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490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33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27FF77-8005-4801-9730-C22A2C8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Batch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FF1123D-4F95-4718-8381-36D43578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28" y="1105355"/>
            <a:ext cx="7937119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1344FE-09AE-48C7-99BE-038EF7A6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RealTime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5D077F-5D69-42B9-9FF3-EE4876B9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59" y="1105355"/>
            <a:ext cx="9141856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183</Words>
  <Application>Microsoft Office PowerPoint</Application>
  <PresentationFormat>Widescreen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Wingdings 3</vt:lpstr>
      <vt:lpstr>Wycinek</vt:lpstr>
      <vt:lpstr>Bazy Danych i big data</vt:lpstr>
      <vt:lpstr>HISTORIA BAZ DANYCH</vt:lpstr>
      <vt:lpstr>TRZY GENERACJe BAZ DANYCH </vt:lpstr>
      <vt:lpstr>Czym jest Big Data ?</vt:lpstr>
      <vt:lpstr>Charakterystyka danych Big Data</vt:lpstr>
      <vt:lpstr>CYKL Big Data</vt:lpstr>
      <vt:lpstr>Rodzaje Aplikacji Big Data</vt:lpstr>
      <vt:lpstr>Batch Processing</vt:lpstr>
      <vt:lpstr>RealTime Processing</vt:lpstr>
      <vt:lpstr>Predicitive Analytics</vt:lpstr>
      <vt:lpstr>GOOGLE</vt:lpstr>
      <vt:lpstr>GFS</vt:lpstr>
      <vt:lpstr>MapReduce</vt:lpstr>
      <vt:lpstr>Czym jest Hadoop ?</vt:lpstr>
      <vt:lpstr>GOOGLE vs HADOOP</vt:lpstr>
      <vt:lpstr>Architektura Hadoopa</vt:lpstr>
      <vt:lpstr>HDFS</vt:lpstr>
      <vt:lpstr>HADOOP v1.0</vt:lpstr>
      <vt:lpstr>HADOOP v2.0 (YARN)</vt:lpstr>
      <vt:lpstr>HADOOP v2.0 (YARN)</vt:lpstr>
      <vt:lpstr>HADOOP v2.0 (YARN) – DIAGRAM SEKWENCJI</vt:lpstr>
      <vt:lpstr>HADOOP V1 vs V2</vt:lpstr>
      <vt:lpstr>HBASE</vt:lpstr>
      <vt:lpstr>HIVE</vt:lpstr>
      <vt:lpstr>PIG vs HIVE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22</cp:revision>
  <dcterms:created xsi:type="dcterms:W3CDTF">2019-11-28T17:14:44Z</dcterms:created>
  <dcterms:modified xsi:type="dcterms:W3CDTF">2022-02-05T17:51:36Z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