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1" r:id="rId6"/>
    <p:sldId id="292" r:id="rId7"/>
    <p:sldId id="259" r:id="rId8"/>
    <p:sldId id="290" r:id="rId9"/>
    <p:sldId id="284" r:id="rId10"/>
    <p:sldId id="285" r:id="rId11"/>
    <p:sldId id="264" r:id="rId12"/>
    <p:sldId id="294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1456" autoAdjust="0"/>
  </p:normalViewPr>
  <p:slideViewPr>
    <p:cSldViewPr snapToGrid="0">
      <p:cViewPr varScale="1">
        <p:scale>
          <a:sx n="71" d="100"/>
          <a:sy n="71" d="100"/>
        </p:scale>
        <p:origin x="2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72436-D38D-4C83-AF19-AFA798B04AF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E91FA3-CB0E-476E-9FE0-70704A9AEFB6}">
      <dgm:prSet/>
      <dgm:spPr/>
      <dgm:t>
        <a:bodyPr/>
        <a:lstStyle/>
        <a:p>
          <a:r>
            <a:rPr lang="en-US" dirty="0" err="1"/>
            <a:t>Złożoność</a:t>
          </a:r>
          <a:r>
            <a:rPr lang="en-US" dirty="0"/>
            <a:t> </a:t>
          </a:r>
          <a:r>
            <a:rPr lang="en-US" dirty="0" err="1"/>
            <a:t>aplikacji</a:t>
          </a:r>
          <a:endParaRPr lang="en-US" dirty="0"/>
        </a:p>
      </dgm:t>
    </dgm:pt>
    <dgm:pt modelId="{1941A0EE-971F-4332-B77D-0EF1015C5A5F}" type="parTrans" cxnId="{ECC16A4E-D81D-431A-81DC-51FA2AA06DFE}">
      <dgm:prSet/>
      <dgm:spPr/>
      <dgm:t>
        <a:bodyPr/>
        <a:lstStyle/>
        <a:p>
          <a:endParaRPr lang="en-US"/>
        </a:p>
      </dgm:t>
    </dgm:pt>
    <dgm:pt modelId="{1A9990F9-5DEE-408B-866D-86E73BA6D864}" type="sibTrans" cxnId="{ECC16A4E-D81D-431A-81DC-51FA2AA06DFE}">
      <dgm:prSet/>
      <dgm:spPr/>
      <dgm:t>
        <a:bodyPr/>
        <a:lstStyle/>
        <a:p>
          <a:endParaRPr lang="en-US"/>
        </a:p>
      </dgm:t>
    </dgm:pt>
    <dgm:pt modelId="{D70200FA-9866-4891-8A6D-0D9FA264F724}">
      <dgm:prSet/>
      <dgm:spPr/>
      <dgm:t>
        <a:bodyPr/>
        <a:lstStyle/>
        <a:p>
          <a:r>
            <a:rPr lang="en-US" dirty="0" err="1"/>
            <a:t>Ograniczone</a:t>
          </a:r>
          <a:r>
            <a:rPr lang="en-US" dirty="0"/>
            <a:t> </a:t>
          </a:r>
          <a:r>
            <a:rPr lang="en-US" dirty="0" err="1"/>
            <a:t>użycie</a:t>
          </a:r>
          <a:r>
            <a:rPr lang="en-US" dirty="0"/>
            <a:t> </a:t>
          </a:r>
          <a:r>
            <a:rPr lang="en-US" dirty="0" err="1"/>
            <a:t>kodu</a:t>
          </a:r>
          <a:r>
            <a:rPr lang="en-US" dirty="0"/>
            <a:t> SQL</a:t>
          </a:r>
        </a:p>
      </dgm:t>
    </dgm:pt>
    <dgm:pt modelId="{3998F2E1-9DE4-4B38-B329-9A3B110721E6}" type="parTrans" cxnId="{12B7B9C7-B4AC-4418-B7F3-53F54A923C1B}">
      <dgm:prSet/>
      <dgm:spPr/>
      <dgm:t>
        <a:bodyPr/>
        <a:lstStyle/>
        <a:p>
          <a:endParaRPr lang="en-US"/>
        </a:p>
      </dgm:t>
    </dgm:pt>
    <dgm:pt modelId="{8B6CF5BD-A338-44B8-86F1-A129899E46DF}" type="sibTrans" cxnId="{12B7B9C7-B4AC-4418-B7F3-53F54A923C1B}">
      <dgm:prSet/>
      <dgm:spPr/>
      <dgm:t>
        <a:bodyPr/>
        <a:lstStyle/>
        <a:p>
          <a:endParaRPr lang="en-US"/>
        </a:p>
      </dgm:t>
    </dgm:pt>
    <dgm:pt modelId="{790EFA16-77BC-4516-9DC9-3339B314A921}">
      <dgm:prSet/>
      <dgm:spPr/>
      <dgm:t>
        <a:bodyPr/>
        <a:lstStyle/>
        <a:p>
          <a:r>
            <a:rPr lang="en-US" dirty="0" err="1"/>
            <a:t>Utrata</a:t>
          </a:r>
          <a:r>
            <a:rPr lang="en-US" dirty="0"/>
            <a:t> </a:t>
          </a:r>
          <a:r>
            <a:rPr lang="en-US" dirty="0" err="1"/>
            <a:t>integralności</a:t>
          </a:r>
          <a:r>
            <a:rPr lang="en-US" dirty="0"/>
            <a:t> </a:t>
          </a:r>
          <a:r>
            <a:rPr lang="en-US" dirty="0" err="1"/>
            <a:t>transakcyjnej</a:t>
          </a:r>
          <a:endParaRPr lang="en-US" dirty="0"/>
        </a:p>
      </dgm:t>
    </dgm:pt>
    <dgm:pt modelId="{269D03CF-5D9E-4799-A7BF-3DC506794B16}" type="parTrans" cxnId="{324BBD64-B7FE-441C-A75B-6F5C1CCCA106}">
      <dgm:prSet/>
      <dgm:spPr/>
      <dgm:t>
        <a:bodyPr/>
        <a:lstStyle/>
        <a:p>
          <a:endParaRPr lang="en-US"/>
        </a:p>
      </dgm:t>
    </dgm:pt>
    <dgm:pt modelId="{478DDDBB-9218-4FD7-A19E-004BEFB4E3F7}" type="sibTrans" cxnId="{324BBD64-B7FE-441C-A75B-6F5C1CCCA106}">
      <dgm:prSet/>
      <dgm:spPr/>
      <dgm:t>
        <a:bodyPr/>
        <a:lstStyle/>
        <a:p>
          <a:endParaRPr lang="en-US"/>
        </a:p>
      </dgm:t>
    </dgm:pt>
    <dgm:pt modelId="{AE018249-354B-480B-8D0B-F4B83355CFBC}">
      <dgm:prSet/>
      <dgm:spPr/>
      <dgm:t>
        <a:bodyPr/>
        <a:lstStyle/>
        <a:p>
          <a:r>
            <a:rPr lang="en-US" dirty="0" err="1"/>
            <a:t>Złożoność</a:t>
          </a:r>
          <a:r>
            <a:rPr lang="en-US" dirty="0"/>
            <a:t> </a:t>
          </a:r>
          <a:r>
            <a:rPr lang="en-US" dirty="0" err="1"/>
            <a:t>operacyjna</a:t>
          </a:r>
          <a:endParaRPr lang="en-US" dirty="0"/>
        </a:p>
      </dgm:t>
    </dgm:pt>
    <dgm:pt modelId="{B9367958-2E88-4009-9343-3ACCBBB157A0}" type="parTrans" cxnId="{D89F588D-34CE-40DC-9E18-D2CA7F95B0F7}">
      <dgm:prSet/>
      <dgm:spPr/>
      <dgm:t>
        <a:bodyPr/>
        <a:lstStyle/>
        <a:p>
          <a:endParaRPr lang="en-US"/>
        </a:p>
      </dgm:t>
    </dgm:pt>
    <dgm:pt modelId="{E638B405-3293-4BC3-9327-AE8E43459CEE}" type="sibTrans" cxnId="{D89F588D-34CE-40DC-9E18-D2CA7F95B0F7}">
      <dgm:prSet/>
      <dgm:spPr/>
      <dgm:t>
        <a:bodyPr/>
        <a:lstStyle/>
        <a:p>
          <a:endParaRPr lang="en-US"/>
        </a:p>
      </dgm:t>
    </dgm:pt>
    <dgm:pt modelId="{8E71FC56-4A89-4C31-B097-60070385FDB6}" type="pres">
      <dgm:prSet presAssocID="{EC772436-D38D-4C83-AF19-AFA798B04AFB}" presName="matrix" presStyleCnt="0">
        <dgm:presLayoutVars>
          <dgm:chMax val="1"/>
          <dgm:dir/>
          <dgm:resizeHandles val="exact"/>
        </dgm:presLayoutVars>
      </dgm:prSet>
      <dgm:spPr/>
    </dgm:pt>
    <dgm:pt modelId="{8D362252-19B5-4BF3-84D8-8ABBF73DC973}" type="pres">
      <dgm:prSet presAssocID="{EC772436-D38D-4C83-AF19-AFA798B04AFB}" presName="diamond" presStyleLbl="bgShp" presStyleIdx="0" presStyleCnt="1"/>
      <dgm:spPr/>
    </dgm:pt>
    <dgm:pt modelId="{52B7186F-5154-47E0-B3D9-D8B8E63000F1}" type="pres">
      <dgm:prSet presAssocID="{EC772436-D38D-4C83-AF19-AFA798B04A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EA7C8D7-1525-48B2-9735-F55555D5E904}" type="pres">
      <dgm:prSet presAssocID="{EC772436-D38D-4C83-AF19-AFA798B04A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9379A1-3990-4731-AB8D-126D950EEB1C}" type="pres">
      <dgm:prSet presAssocID="{EC772436-D38D-4C83-AF19-AFA798B04A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A7284E-E5BF-4952-B6C0-762264AB6D27}" type="pres">
      <dgm:prSet presAssocID="{EC772436-D38D-4C83-AF19-AFA798B04A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4BBD64-B7FE-441C-A75B-6F5C1CCCA106}" srcId="{EC772436-D38D-4C83-AF19-AFA798B04AFB}" destId="{790EFA16-77BC-4516-9DC9-3339B314A921}" srcOrd="2" destOrd="0" parTransId="{269D03CF-5D9E-4799-A7BF-3DC506794B16}" sibTransId="{478DDDBB-9218-4FD7-A19E-004BEFB4E3F7}"/>
    <dgm:cxn modelId="{61F1ED46-04C7-4703-B625-8A322A4DC5D8}" type="presOf" srcId="{13E91FA3-CB0E-476E-9FE0-70704A9AEFB6}" destId="{52B7186F-5154-47E0-B3D9-D8B8E63000F1}" srcOrd="0" destOrd="0" presId="urn:microsoft.com/office/officeart/2005/8/layout/matrix3"/>
    <dgm:cxn modelId="{ECC16A4E-D81D-431A-81DC-51FA2AA06DFE}" srcId="{EC772436-D38D-4C83-AF19-AFA798B04AFB}" destId="{13E91FA3-CB0E-476E-9FE0-70704A9AEFB6}" srcOrd="0" destOrd="0" parTransId="{1941A0EE-971F-4332-B77D-0EF1015C5A5F}" sibTransId="{1A9990F9-5DEE-408B-866D-86E73BA6D864}"/>
    <dgm:cxn modelId="{2D162252-6742-4546-AE5D-DF881EC29879}" type="presOf" srcId="{EC772436-D38D-4C83-AF19-AFA798B04AFB}" destId="{8E71FC56-4A89-4C31-B097-60070385FDB6}" srcOrd="0" destOrd="0" presId="urn:microsoft.com/office/officeart/2005/8/layout/matrix3"/>
    <dgm:cxn modelId="{FBCD8B7B-E984-4AB5-B461-9A6116717A40}" type="presOf" srcId="{D70200FA-9866-4891-8A6D-0D9FA264F724}" destId="{2EA7C8D7-1525-48B2-9735-F55555D5E904}" srcOrd="0" destOrd="0" presId="urn:microsoft.com/office/officeart/2005/8/layout/matrix3"/>
    <dgm:cxn modelId="{95B6B47E-A56D-4E11-B8A3-66927083DE2E}" type="presOf" srcId="{AE018249-354B-480B-8D0B-F4B83355CFBC}" destId="{5DA7284E-E5BF-4952-B6C0-762264AB6D27}" srcOrd="0" destOrd="0" presId="urn:microsoft.com/office/officeart/2005/8/layout/matrix3"/>
    <dgm:cxn modelId="{D89F588D-34CE-40DC-9E18-D2CA7F95B0F7}" srcId="{EC772436-D38D-4C83-AF19-AFA798B04AFB}" destId="{AE018249-354B-480B-8D0B-F4B83355CFBC}" srcOrd="3" destOrd="0" parTransId="{B9367958-2E88-4009-9343-3ACCBBB157A0}" sibTransId="{E638B405-3293-4BC3-9327-AE8E43459CEE}"/>
    <dgm:cxn modelId="{12B7B9C7-B4AC-4418-B7F3-53F54A923C1B}" srcId="{EC772436-D38D-4C83-AF19-AFA798B04AFB}" destId="{D70200FA-9866-4891-8A6D-0D9FA264F724}" srcOrd="1" destOrd="0" parTransId="{3998F2E1-9DE4-4B38-B329-9A3B110721E6}" sibTransId="{8B6CF5BD-A338-44B8-86F1-A129899E46DF}"/>
    <dgm:cxn modelId="{0E991FE4-BE10-47D6-A811-A8061DE1FF45}" type="presOf" srcId="{790EFA16-77BC-4516-9DC9-3339B314A921}" destId="{B09379A1-3990-4731-AB8D-126D950EEB1C}" srcOrd="0" destOrd="0" presId="urn:microsoft.com/office/officeart/2005/8/layout/matrix3"/>
    <dgm:cxn modelId="{30B7F242-72EF-4C3B-8930-9812B6FC8527}" type="presParOf" srcId="{8E71FC56-4A89-4C31-B097-60070385FDB6}" destId="{8D362252-19B5-4BF3-84D8-8ABBF73DC973}" srcOrd="0" destOrd="0" presId="urn:microsoft.com/office/officeart/2005/8/layout/matrix3"/>
    <dgm:cxn modelId="{EB56F77A-543C-482A-8379-7E6DD30C98E6}" type="presParOf" srcId="{8E71FC56-4A89-4C31-B097-60070385FDB6}" destId="{52B7186F-5154-47E0-B3D9-D8B8E63000F1}" srcOrd="1" destOrd="0" presId="urn:microsoft.com/office/officeart/2005/8/layout/matrix3"/>
    <dgm:cxn modelId="{FC7F9424-BA8B-4EF3-B532-FAB0559AA00C}" type="presParOf" srcId="{8E71FC56-4A89-4C31-B097-60070385FDB6}" destId="{2EA7C8D7-1525-48B2-9735-F55555D5E904}" srcOrd="2" destOrd="0" presId="urn:microsoft.com/office/officeart/2005/8/layout/matrix3"/>
    <dgm:cxn modelId="{6568A28A-2CB1-4C67-BDFD-3C544AC36A04}" type="presParOf" srcId="{8E71FC56-4A89-4C31-B097-60070385FDB6}" destId="{B09379A1-3990-4731-AB8D-126D950EEB1C}" srcOrd="3" destOrd="0" presId="urn:microsoft.com/office/officeart/2005/8/layout/matrix3"/>
    <dgm:cxn modelId="{4CDBC673-3A98-4FA8-BC2A-C320556E4D28}" type="presParOf" srcId="{8E71FC56-4A89-4C31-B097-60070385FDB6}" destId="{5DA7284E-E5BF-4952-B6C0-762264AB6D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2252-19B5-4BF3-84D8-8ABBF73DC973}">
      <dsp:nvSpPr>
        <dsp:cNvPr id="0" name=""/>
        <dsp:cNvSpPr/>
      </dsp:nvSpPr>
      <dsp:spPr>
        <a:xfrm>
          <a:off x="2680217" y="0"/>
          <a:ext cx="3630680" cy="36306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B7186F-5154-47E0-B3D9-D8B8E63000F1}">
      <dsp:nvSpPr>
        <dsp:cNvPr id="0" name=""/>
        <dsp:cNvSpPr/>
      </dsp:nvSpPr>
      <dsp:spPr>
        <a:xfrm>
          <a:off x="3025131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Złożoność</a:t>
          </a:r>
          <a:r>
            <a:rPr lang="en-US" sz="1400" kern="1200" dirty="0"/>
            <a:t> </a:t>
          </a:r>
          <a:r>
            <a:rPr lang="en-US" sz="1400" kern="1200" dirty="0" err="1"/>
            <a:t>aplikacji</a:t>
          </a:r>
          <a:endParaRPr lang="en-US" sz="1400" kern="1200" dirty="0"/>
        </a:p>
      </dsp:txBody>
      <dsp:txXfrm>
        <a:off x="3094253" y="414036"/>
        <a:ext cx="1277721" cy="1277721"/>
      </dsp:txXfrm>
    </dsp:sp>
    <dsp:sp modelId="{2EA7C8D7-1525-48B2-9735-F55555D5E904}">
      <dsp:nvSpPr>
        <dsp:cNvPr id="0" name=""/>
        <dsp:cNvSpPr/>
      </dsp:nvSpPr>
      <dsp:spPr>
        <a:xfrm>
          <a:off x="4550017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Ograniczone</a:t>
          </a:r>
          <a:r>
            <a:rPr lang="en-US" sz="1400" kern="1200" dirty="0"/>
            <a:t> </a:t>
          </a:r>
          <a:r>
            <a:rPr lang="en-US" sz="1400" kern="1200" dirty="0" err="1"/>
            <a:t>użycie</a:t>
          </a:r>
          <a:r>
            <a:rPr lang="en-US" sz="1400" kern="1200" dirty="0"/>
            <a:t> </a:t>
          </a:r>
          <a:r>
            <a:rPr lang="en-US" sz="1400" kern="1200" dirty="0" err="1"/>
            <a:t>kodu</a:t>
          </a:r>
          <a:r>
            <a:rPr lang="en-US" sz="1400" kern="1200" dirty="0"/>
            <a:t> SQL</a:t>
          </a:r>
        </a:p>
      </dsp:txBody>
      <dsp:txXfrm>
        <a:off x="4619139" y="414036"/>
        <a:ext cx="1277721" cy="1277721"/>
      </dsp:txXfrm>
    </dsp:sp>
    <dsp:sp modelId="{B09379A1-3990-4731-AB8D-126D950EEB1C}">
      <dsp:nvSpPr>
        <dsp:cNvPr id="0" name=""/>
        <dsp:cNvSpPr/>
      </dsp:nvSpPr>
      <dsp:spPr>
        <a:xfrm>
          <a:off x="3025131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Utrata</a:t>
          </a:r>
          <a:r>
            <a:rPr lang="en-US" sz="1400" kern="1200" dirty="0"/>
            <a:t> </a:t>
          </a:r>
          <a:r>
            <a:rPr lang="en-US" sz="1400" kern="1200" dirty="0" err="1"/>
            <a:t>integralności</a:t>
          </a:r>
          <a:r>
            <a:rPr lang="en-US" sz="1400" kern="1200" dirty="0"/>
            <a:t> </a:t>
          </a:r>
          <a:r>
            <a:rPr lang="en-US" sz="1400" kern="1200" dirty="0" err="1"/>
            <a:t>transakcyjnej</a:t>
          </a:r>
          <a:endParaRPr lang="en-US" sz="1400" kern="1200" dirty="0"/>
        </a:p>
      </dsp:txBody>
      <dsp:txXfrm>
        <a:off x="3094253" y="1938922"/>
        <a:ext cx="1277721" cy="1277721"/>
      </dsp:txXfrm>
    </dsp:sp>
    <dsp:sp modelId="{5DA7284E-E5BF-4952-B6C0-762264AB6D27}">
      <dsp:nvSpPr>
        <dsp:cNvPr id="0" name=""/>
        <dsp:cNvSpPr/>
      </dsp:nvSpPr>
      <dsp:spPr>
        <a:xfrm>
          <a:off x="4550017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Złożoność</a:t>
          </a:r>
          <a:r>
            <a:rPr lang="en-US" sz="1400" kern="1200" dirty="0"/>
            <a:t> </a:t>
          </a:r>
          <a:r>
            <a:rPr lang="en-US" sz="1400" kern="1200" dirty="0" err="1"/>
            <a:t>operacyjna</a:t>
          </a:r>
          <a:endParaRPr lang="en-US" sz="1400" kern="1200" dirty="0"/>
        </a:p>
      </dsp:txBody>
      <dsp:txXfrm>
        <a:off x="4619139" y="1938922"/>
        <a:ext cx="1277721" cy="127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E2461-EAC7-441C-B41D-22260EFF3640}" type="datetimeFigureOut">
              <a:rPr lang="pl-PL" smtClean="0"/>
              <a:t>08.01.2022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F55DF-48CC-48A1-9694-93ADEEA29D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21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22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Teoria CAP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 często w świecie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powodem do rozluźnienia spójności. Teoria ta została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przedstawiona przez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Erica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roku 2000 [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a kilka lat potem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Gilbert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Nancy Lynch udowodnili jej prawdziwość [Lynch i Gilbert]; teoria jest też znana jako „przypuszczenie</a:t>
            </a:r>
          </a:p>
          <a:p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89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18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3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35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3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58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80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02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60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95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50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6D39E1-5531-4926-ACE1-4D2C67112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EC57B0-8131-4342-A782-4A5CB7EE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Modele skalowania baz danych</a:t>
            </a:r>
          </a:p>
        </p:txBody>
      </p:sp>
    </p:spTree>
    <p:extLst>
      <p:ext uri="{BB962C8B-B14F-4D97-AF65-F5344CB8AC3E}">
        <p14:creationId xmlns:p14="http://schemas.microsoft.com/office/powerpoint/2010/main" val="148400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3D93C-C9B5-47D3-A818-66B49571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l-PL" dirty="0"/>
              <a:t>Peer-to-</a:t>
            </a:r>
            <a:r>
              <a:rPr lang="pl-PL" dirty="0" err="1"/>
              <a:t>peer</a:t>
            </a:r>
            <a:endParaRPr lang="pl-PL" dirty="0"/>
          </a:p>
        </p:txBody>
      </p:sp>
      <p:pic>
        <p:nvPicPr>
          <p:cNvPr id="4" name="Obraz 3" descr="Obraz zawierający zegar, znak&#10;&#10;Opis wygenerowany automatycznie">
            <a:extLst>
              <a:ext uri="{FF2B5EF4-FFF2-40B4-BE49-F238E27FC236}">
                <a16:creationId xmlns:a16="http://schemas.microsoft.com/office/drawing/2014/main" id="{DEB1EB37-D919-4347-AF17-D4D8B563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822548"/>
            <a:ext cx="3193436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67C678-46A4-4F1B-AACD-8B9059FE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991" y="822548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Technika łączenia serwerów w którym każdy jest serwerem równorzędnym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250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FE87CA-CBA9-4F2C-B7B0-EA03C66C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TEORIA CAP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125B4F6-0DB1-4AF8-AF14-912D651F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-21078" y="-34415"/>
            <a:ext cx="12253181" cy="68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0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57" y="5489262"/>
            <a:ext cx="7588889" cy="839821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Teoria CAP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100" dirty="0" err="1">
                <a:solidFill>
                  <a:srgbClr val="FFFFFF"/>
                </a:solidFill>
              </a:rPr>
              <a:t>przykład</a:t>
            </a:r>
            <a:endParaRPr lang="pl-PL" sz="31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1C07B12-360D-444C-81A2-076F01D0B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1357" y="354105"/>
            <a:ext cx="8118974" cy="4453134"/>
          </a:xfrm>
        </p:spPr>
      </p:pic>
    </p:spTree>
    <p:extLst>
      <p:ext uri="{BB962C8B-B14F-4D97-AF65-F5344CB8AC3E}">
        <p14:creationId xmlns:p14="http://schemas.microsoft.com/office/powerpoint/2010/main" val="126861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992" y="313764"/>
            <a:ext cx="4765008" cy="839821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Teoria CAP</a:t>
            </a:r>
            <a:endParaRPr lang="pl-PL" sz="31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Diagram, venn diagram&#10;&#10;Description automatically generated">
            <a:extLst>
              <a:ext uri="{FF2B5EF4-FFF2-40B4-BE49-F238E27FC236}">
                <a16:creationId xmlns:a16="http://schemas.microsoft.com/office/drawing/2014/main" id="{0334AFA7-064E-4A40-9753-05E06C897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246" y="417146"/>
            <a:ext cx="6563770" cy="5671509"/>
          </a:xfrm>
        </p:spPr>
      </p:pic>
    </p:spTree>
    <p:extLst>
      <p:ext uri="{BB962C8B-B14F-4D97-AF65-F5344CB8AC3E}">
        <p14:creationId xmlns:p14="http://schemas.microsoft.com/office/powerpoint/2010/main" val="295609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49CA30-BCD6-41DB-9D27-14A1E199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A6D90D8-1B7F-4F93-99C4-CD64E1ED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Możliwość powiększenia (zwiększenia skali działania) systemu.</a:t>
            </a:r>
          </a:p>
        </p:txBody>
      </p:sp>
    </p:spTree>
    <p:extLst>
      <p:ext uri="{BB962C8B-B14F-4D97-AF65-F5344CB8AC3E}">
        <p14:creationId xmlns:p14="http://schemas.microsoft.com/office/powerpoint/2010/main" val="374016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B078A7-755C-4DEC-8A9C-E7A408D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Wertykalne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85DC21E-2E9F-445A-A73D-70B8499C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50" y="685800"/>
            <a:ext cx="5084762" cy="3615267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Zwiększenie mocy systemu poprzez dodanie lub wymianę podzespołów na bardziej wydajne.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59E4C48-8659-4480-B519-3E7E733D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53482"/>
            <a:ext cx="3095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9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E96F18-1C9E-4B67-AC52-2C9444AF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Horyzontalne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55F7B6F3-3506-4BC8-9552-36449C83D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638" y="1278731"/>
            <a:ext cx="4876800" cy="2847975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CCB902FD-21BE-48F3-8CF6-8860CDD8D6BD}"/>
              </a:ext>
            </a:extLst>
          </p:cNvPr>
          <p:cNvSpPr/>
          <p:nvPr/>
        </p:nvSpPr>
        <p:spPr>
          <a:xfrm>
            <a:off x="6170612" y="1479165"/>
            <a:ext cx="5148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Zwiększenie mocy systemu poprzez dodanie nowych takich samych lub bardzo zbliżonych do siebie maszyn.</a:t>
            </a:r>
          </a:p>
        </p:txBody>
      </p:sp>
    </p:spTree>
    <p:extLst>
      <p:ext uri="{BB962C8B-B14F-4D97-AF65-F5344CB8AC3E}">
        <p14:creationId xmlns:p14="http://schemas.microsoft.com/office/powerpoint/2010/main" val="89773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E96F18-1C9E-4B67-AC52-2C9444AF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Horyzontalne</a:t>
            </a:r>
            <a:br>
              <a:rPr lang="en-US" dirty="0"/>
            </a:br>
            <a:r>
              <a:rPr lang="en-US" sz="2400" dirty="0"/>
              <a:t>MEMCACHED I REPLIKACJA</a:t>
            </a:r>
            <a:endParaRPr lang="pl-PL" sz="24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D88E602-CC8A-4F22-8B7E-33046D9BA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2" y="527799"/>
            <a:ext cx="7055250" cy="3936625"/>
          </a:xfrm>
        </p:spPr>
      </p:pic>
    </p:spTree>
    <p:extLst>
      <p:ext uri="{BB962C8B-B14F-4D97-AF65-F5344CB8AC3E}">
        <p14:creationId xmlns:p14="http://schemas.microsoft.com/office/powerpoint/2010/main" val="163317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C10F1-ADA1-43E5-8D6C-47B44FA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SHARDING </a:t>
            </a:r>
            <a:br>
              <a:rPr lang="en-US" dirty="0"/>
            </a:br>
            <a:r>
              <a:rPr lang="en-US" sz="2800" dirty="0"/>
              <a:t>MEMCACHED </a:t>
            </a:r>
            <a:r>
              <a:rPr lang="en-US" sz="2800" dirty="0" err="1"/>
              <a:t>i</a:t>
            </a:r>
            <a:r>
              <a:rPr lang="en-US" sz="2800" dirty="0"/>
              <a:t> REPLIKACJA </a:t>
            </a:r>
            <a:endParaRPr lang="pl-PL" sz="2800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1ABAA4E1-28CB-4CF7-9568-738543F7BF1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90575" y="777875"/>
            <a:ext cx="5305425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DB26545C-41F2-42C0-8B32-ADF6EAE7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29916"/>
            <a:ext cx="7277100" cy="4081504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1FD0C1A-05FF-450F-B421-EB4B68B2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47" y="-2054"/>
            <a:ext cx="3159872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Technika polegająca rozdzieleniu danych na różne bazy</a:t>
            </a:r>
          </a:p>
        </p:txBody>
      </p:sp>
    </p:spTree>
    <p:extLst>
      <p:ext uri="{BB962C8B-B14F-4D97-AF65-F5344CB8AC3E}">
        <p14:creationId xmlns:p14="http://schemas.microsoft.com/office/powerpoint/2010/main" val="11115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SHARDING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WADY</a:t>
            </a:r>
            <a:endParaRPr lang="pl-PL" sz="3100" dirty="0">
              <a:solidFill>
                <a:srgbClr val="FFFFFF"/>
              </a:solidFill>
            </a:endParaRP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0455C796-275E-4CA1-A47D-80E4CF19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211052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832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D6D0F4-7E1A-4DAC-9986-212A4F84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Replication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2867F6-3FFF-4C87-B571-77CECE1A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Technika kopiowania danych do innych baz danych.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Techniki </a:t>
            </a:r>
            <a:r>
              <a:rPr lang="pl-PL" dirty="0" err="1">
                <a:solidFill>
                  <a:schemeClr val="tx1"/>
                </a:solidFill>
              </a:rPr>
              <a:t>replikacyjne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r>
              <a:rPr lang="pl-PL" dirty="0" err="1">
                <a:solidFill>
                  <a:schemeClr val="tx1"/>
                </a:solidFill>
              </a:rPr>
              <a:t>Transactional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replication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 err="1">
                <a:solidFill>
                  <a:schemeClr val="tx1"/>
                </a:solidFill>
              </a:rPr>
              <a:t>Merge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replication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 err="1">
                <a:solidFill>
                  <a:schemeClr val="tx1"/>
                </a:solidFill>
              </a:rPr>
              <a:t>Snapshot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replication</a:t>
            </a:r>
            <a:br>
              <a:rPr lang="pl-PL" dirty="0"/>
            </a:br>
            <a:r>
              <a:rPr lang="pl-PL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9179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7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2B145A-8957-4D18-9681-4EC99E56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Master-SLAVE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A63F47-28DD-4975-9662-635666F4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chemeClr val="tx1"/>
                </a:solidFill>
              </a:rPr>
              <a:t>Technika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łączenia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serwerów</a:t>
            </a:r>
            <a:r>
              <a:rPr lang="en-US" sz="2100" dirty="0">
                <a:solidFill>
                  <a:schemeClr val="tx1"/>
                </a:solidFill>
              </a:rPr>
              <a:t> z </a:t>
            </a:r>
            <a:r>
              <a:rPr lang="en-US" sz="2100" dirty="0" err="1">
                <a:solidFill>
                  <a:schemeClr val="tx1"/>
                </a:solidFill>
              </a:rPr>
              <a:t>których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jeden</a:t>
            </a:r>
            <a:r>
              <a:rPr lang="en-US" sz="2100" dirty="0">
                <a:solidFill>
                  <a:schemeClr val="tx1"/>
                </a:solidFill>
              </a:rPr>
              <a:t> jest </a:t>
            </a:r>
            <a:r>
              <a:rPr lang="en-US" sz="2100" dirty="0" err="1">
                <a:solidFill>
                  <a:schemeClr val="tx1"/>
                </a:solidFill>
              </a:rPr>
              <a:t>serwerem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głównym</a:t>
            </a:r>
            <a:r>
              <a:rPr lang="en-US" sz="2100" dirty="0">
                <a:solidFill>
                  <a:schemeClr val="tx1"/>
                </a:solidFill>
              </a:rPr>
              <a:t> a </a:t>
            </a:r>
            <a:r>
              <a:rPr lang="en-US" sz="2100" dirty="0" err="1">
                <a:solidFill>
                  <a:schemeClr val="tx1"/>
                </a:solidFill>
              </a:rPr>
              <a:t>pozostałe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są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jemu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podległe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13" name="Obraz 12" descr="Obraz zawierający tekst, mapa&#10;&#10;Opis wygenerowany automatycznie">
            <a:extLst>
              <a:ext uri="{FF2B5EF4-FFF2-40B4-BE49-F238E27FC236}">
                <a16:creationId xmlns:a16="http://schemas.microsoft.com/office/drawing/2014/main" id="{AEB387BA-67B9-4E5A-84DD-CA54A093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3" y="1070829"/>
            <a:ext cx="4004489" cy="4391663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3" name="Group 29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1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955862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200</Words>
  <Application>Microsoft Office PowerPoint</Application>
  <PresentationFormat>Widescreen</PresentationFormat>
  <Paragraphs>48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Wycinek</vt:lpstr>
      <vt:lpstr>Bazy Danych i big data</vt:lpstr>
      <vt:lpstr>Skalowanie</vt:lpstr>
      <vt:lpstr>Skalowanie Wertykalne</vt:lpstr>
      <vt:lpstr>Skalowanie Horyzontalne</vt:lpstr>
      <vt:lpstr>Skalowanie Horyzontalne MEMCACHED I REPLIKACJA</vt:lpstr>
      <vt:lpstr>SHARDING  MEMCACHED i REPLIKACJA </vt:lpstr>
      <vt:lpstr>SHARDING WADY</vt:lpstr>
      <vt:lpstr>Replication</vt:lpstr>
      <vt:lpstr>Master-SLAVE</vt:lpstr>
      <vt:lpstr>Peer-to-peer</vt:lpstr>
      <vt:lpstr>TEORIA CAP</vt:lpstr>
      <vt:lpstr>Teoria CAP przykład</vt:lpstr>
      <vt:lpstr>Teoria 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Buczek, Aleksander (ext)</cp:lastModifiedBy>
  <cp:revision>12</cp:revision>
  <dcterms:created xsi:type="dcterms:W3CDTF">2019-11-15T17:30:58Z</dcterms:created>
  <dcterms:modified xsi:type="dcterms:W3CDTF">2022-01-09T14:41:56Z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2022-01-03T13:55:24Z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707265bb-bcbc-435f-bbb9-178e4f80eef2</vt:lpwstr>
  </property>
  <property fmtid="{D5CDD505-2E9C-101B-9397-08002B2CF9AE}" pid="8" name="MSIP_Label_e463cba9-5f6c-478d-9329-7b2295e4e8ed_ContentBits">
    <vt:lpwstr>0</vt:lpwstr>
  </property>
</Properties>
</file>