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1"/>
  </p:notesMasterIdLst>
  <p:sldIdLst>
    <p:sldId id="256" r:id="rId2"/>
    <p:sldId id="257" r:id="rId3"/>
    <p:sldId id="258" r:id="rId4"/>
    <p:sldId id="259" r:id="rId5"/>
    <p:sldId id="261" r:id="rId6"/>
    <p:sldId id="263" r:id="rId7"/>
    <p:sldId id="262" r:id="rId8"/>
    <p:sldId id="260" r:id="rId9"/>
    <p:sldId id="264" r:id="rId10"/>
  </p:sldIdLst>
  <p:sldSz cx="6858000" cy="9906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BADAE9"/>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02"/>
    <p:restoredTop sz="94703"/>
  </p:normalViewPr>
  <p:slideViewPr>
    <p:cSldViewPr snapToGrid="0">
      <p:cViewPr>
        <p:scale>
          <a:sx n="228" d="100"/>
          <a:sy n="228" d="100"/>
        </p:scale>
        <p:origin x="280" y="-4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CE60A40-D887-2240-ABD0-250C9328788D}" type="datetimeFigureOut">
              <a:rPr lang="en-FR" smtClean="0"/>
              <a:t>21/01/2025</a:t>
            </a:fld>
            <a:endParaRPr lang="en-FR"/>
          </a:p>
        </p:txBody>
      </p:sp>
      <p:sp>
        <p:nvSpPr>
          <p:cNvPr id="4" name="Slide Image Placeholder 3"/>
          <p:cNvSpPr>
            <a:spLocks noGrp="1" noRot="1" noChangeAspect="1"/>
          </p:cNvSpPr>
          <p:nvPr>
            <p:ph type="sldImg" idx="2"/>
          </p:nvPr>
        </p:nvSpPr>
        <p:spPr>
          <a:xfrm>
            <a:off x="3770313" y="857250"/>
            <a:ext cx="1603375" cy="2314575"/>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B0D2A53-903F-A24D-A676-9D34CF7A202A}" type="slidenum">
              <a:rPr lang="en-FR" smtClean="0"/>
              <a:t>‹#›</a:t>
            </a:fld>
            <a:endParaRPr lang="en-FR"/>
          </a:p>
        </p:txBody>
      </p:sp>
    </p:spTree>
    <p:extLst>
      <p:ext uri="{BB962C8B-B14F-4D97-AF65-F5344CB8AC3E}">
        <p14:creationId xmlns:p14="http://schemas.microsoft.com/office/powerpoint/2010/main" val="577597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1B0D2A53-903F-A24D-A676-9D34CF7A202A}" type="slidenum">
              <a:rPr lang="en-FR" smtClean="0"/>
              <a:t>2</a:t>
            </a:fld>
            <a:endParaRPr lang="en-FR"/>
          </a:p>
        </p:txBody>
      </p:sp>
    </p:spTree>
    <p:extLst>
      <p:ext uri="{BB962C8B-B14F-4D97-AF65-F5344CB8AC3E}">
        <p14:creationId xmlns:p14="http://schemas.microsoft.com/office/powerpoint/2010/main" val="3131121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F3BB796-48B8-8045-B2BB-019780C7052A}" type="datetimeFigureOut">
              <a:rPr lang="en-FR" smtClean="0"/>
              <a:t>21/01/2025</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31B6E718-24E5-2A4B-ABBD-72D31EB318A0}" type="slidenum">
              <a:rPr lang="en-FR" smtClean="0"/>
              <a:t>‹#›</a:t>
            </a:fld>
            <a:endParaRPr lang="en-FR"/>
          </a:p>
        </p:txBody>
      </p:sp>
    </p:spTree>
    <p:extLst>
      <p:ext uri="{BB962C8B-B14F-4D97-AF65-F5344CB8AC3E}">
        <p14:creationId xmlns:p14="http://schemas.microsoft.com/office/powerpoint/2010/main" val="3296393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F3BB796-48B8-8045-B2BB-019780C7052A}" type="datetimeFigureOut">
              <a:rPr lang="en-FR" smtClean="0"/>
              <a:t>21/01/2025</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31B6E718-24E5-2A4B-ABBD-72D31EB318A0}" type="slidenum">
              <a:rPr lang="en-FR" smtClean="0"/>
              <a:t>‹#›</a:t>
            </a:fld>
            <a:endParaRPr lang="en-FR"/>
          </a:p>
        </p:txBody>
      </p:sp>
    </p:spTree>
    <p:extLst>
      <p:ext uri="{BB962C8B-B14F-4D97-AF65-F5344CB8AC3E}">
        <p14:creationId xmlns:p14="http://schemas.microsoft.com/office/powerpoint/2010/main" val="1870880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F3BB796-48B8-8045-B2BB-019780C7052A}" type="datetimeFigureOut">
              <a:rPr lang="en-FR" smtClean="0"/>
              <a:t>21/01/2025</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31B6E718-24E5-2A4B-ABBD-72D31EB318A0}" type="slidenum">
              <a:rPr lang="en-FR" smtClean="0"/>
              <a:t>‹#›</a:t>
            </a:fld>
            <a:endParaRPr lang="en-FR"/>
          </a:p>
        </p:txBody>
      </p:sp>
    </p:spTree>
    <p:extLst>
      <p:ext uri="{BB962C8B-B14F-4D97-AF65-F5344CB8AC3E}">
        <p14:creationId xmlns:p14="http://schemas.microsoft.com/office/powerpoint/2010/main" val="2877570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F3BB796-48B8-8045-B2BB-019780C7052A}" type="datetimeFigureOut">
              <a:rPr lang="en-FR" smtClean="0"/>
              <a:t>21/01/2025</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31B6E718-24E5-2A4B-ABBD-72D31EB318A0}" type="slidenum">
              <a:rPr lang="en-FR" smtClean="0"/>
              <a:t>‹#›</a:t>
            </a:fld>
            <a:endParaRPr lang="en-FR"/>
          </a:p>
        </p:txBody>
      </p:sp>
    </p:spTree>
    <p:extLst>
      <p:ext uri="{BB962C8B-B14F-4D97-AF65-F5344CB8AC3E}">
        <p14:creationId xmlns:p14="http://schemas.microsoft.com/office/powerpoint/2010/main" val="354342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F3BB796-48B8-8045-B2BB-019780C7052A}" type="datetimeFigureOut">
              <a:rPr lang="en-FR" smtClean="0"/>
              <a:t>21/01/2025</a:t>
            </a:fld>
            <a:endParaRPr lang="en-F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31B6E718-24E5-2A4B-ABBD-72D31EB318A0}" type="slidenum">
              <a:rPr lang="en-FR" smtClean="0"/>
              <a:t>‹#›</a:t>
            </a:fld>
            <a:endParaRPr lang="en-FR"/>
          </a:p>
        </p:txBody>
      </p:sp>
    </p:spTree>
    <p:extLst>
      <p:ext uri="{BB962C8B-B14F-4D97-AF65-F5344CB8AC3E}">
        <p14:creationId xmlns:p14="http://schemas.microsoft.com/office/powerpoint/2010/main" val="1139265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F3BB796-48B8-8045-B2BB-019780C7052A}" type="datetimeFigureOut">
              <a:rPr lang="en-FR" smtClean="0"/>
              <a:t>21/01/2025</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31B6E718-24E5-2A4B-ABBD-72D31EB318A0}" type="slidenum">
              <a:rPr lang="en-FR" smtClean="0"/>
              <a:t>‹#›</a:t>
            </a:fld>
            <a:endParaRPr lang="en-FR"/>
          </a:p>
        </p:txBody>
      </p:sp>
    </p:spTree>
    <p:extLst>
      <p:ext uri="{BB962C8B-B14F-4D97-AF65-F5344CB8AC3E}">
        <p14:creationId xmlns:p14="http://schemas.microsoft.com/office/powerpoint/2010/main" val="389265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F3BB796-48B8-8045-B2BB-019780C7052A}" type="datetimeFigureOut">
              <a:rPr lang="en-FR" smtClean="0"/>
              <a:t>21/01/2025</a:t>
            </a:fld>
            <a:endParaRPr lang="en-FR"/>
          </a:p>
        </p:txBody>
      </p:sp>
      <p:sp>
        <p:nvSpPr>
          <p:cNvPr id="8" name="Footer Placeholder 7"/>
          <p:cNvSpPr>
            <a:spLocks noGrp="1"/>
          </p:cNvSpPr>
          <p:nvPr>
            <p:ph type="ftr" sz="quarter" idx="11"/>
          </p:nvPr>
        </p:nvSpPr>
        <p:spPr/>
        <p:txBody>
          <a:bodyPr/>
          <a:lstStyle/>
          <a:p>
            <a:endParaRPr lang="en-FR"/>
          </a:p>
        </p:txBody>
      </p:sp>
      <p:sp>
        <p:nvSpPr>
          <p:cNvPr id="9" name="Slide Number Placeholder 8"/>
          <p:cNvSpPr>
            <a:spLocks noGrp="1"/>
          </p:cNvSpPr>
          <p:nvPr>
            <p:ph type="sldNum" sz="quarter" idx="12"/>
          </p:nvPr>
        </p:nvSpPr>
        <p:spPr/>
        <p:txBody>
          <a:bodyPr/>
          <a:lstStyle/>
          <a:p>
            <a:fld id="{31B6E718-24E5-2A4B-ABBD-72D31EB318A0}" type="slidenum">
              <a:rPr lang="en-FR" smtClean="0"/>
              <a:t>‹#›</a:t>
            </a:fld>
            <a:endParaRPr lang="en-FR"/>
          </a:p>
        </p:txBody>
      </p:sp>
    </p:spTree>
    <p:extLst>
      <p:ext uri="{BB962C8B-B14F-4D97-AF65-F5344CB8AC3E}">
        <p14:creationId xmlns:p14="http://schemas.microsoft.com/office/powerpoint/2010/main" val="3102813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F3BB796-48B8-8045-B2BB-019780C7052A}" type="datetimeFigureOut">
              <a:rPr lang="en-FR" smtClean="0"/>
              <a:t>21/01/2025</a:t>
            </a:fld>
            <a:endParaRPr lang="en-FR"/>
          </a:p>
        </p:txBody>
      </p:sp>
      <p:sp>
        <p:nvSpPr>
          <p:cNvPr id="4" name="Footer Placeholder 3"/>
          <p:cNvSpPr>
            <a:spLocks noGrp="1"/>
          </p:cNvSpPr>
          <p:nvPr>
            <p:ph type="ftr" sz="quarter" idx="11"/>
          </p:nvPr>
        </p:nvSpPr>
        <p:spPr/>
        <p:txBody>
          <a:bodyPr/>
          <a:lstStyle/>
          <a:p>
            <a:endParaRPr lang="en-FR"/>
          </a:p>
        </p:txBody>
      </p:sp>
      <p:sp>
        <p:nvSpPr>
          <p:cNvPr id="5" name="Slide Number Placeholder 4"/>
          <p:cNvSpPr>
            <a:spLocks noGrp="1"/>
          </p:cNvSpPr>
          <p:nvPr>
            <p:ph type="sldNum" sz="quarter" idx="12"/>
          </p:nvPr>
        </p:nvSpPr>
        <p:spPr/>
        <p:txBody>
          <a:bodyPr/>
          <a:lstStyle/>
          <a:p>
            <a:fld id="{31B6E718-24E5-2A4B-ABBD-72D31EB318A0}" type="slidenum">
              <a:rPr lang="en-FR" smtClean="0"/>
              <a:t>‹#›</a:t>
            </a:fld>
            <a:endParaRPr lang="en-FR"/>
          </a:p>
        </p:txBody>
      </p:sp>
    </p:spTree>
    <p:extLst>
      <p:ext uri="{BB962C8B-B14F-4D97-AF65-F5344CB8AC3E}">
        <p14:creationId xmlns:p14="http://schemas.microsoft.com/office/powerpoint/2010/main" val="1821271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BB796-48B8-8045-B2BB-019780C7052A}" type="datetimeFigureOut">
              <a:rPr lang="en-FR" smtClean="0"/>
              <a:t>21/01/2025</a:t>
            </a:fld>
            <a:endParaRPr lang="en-FR"/>
          </a:p>
        </p:txBody>
      </p:sp>
      <p:sp>
        <p:nvSpPr>
          <p:cNvPr id="3" name="Footer Placeholder 2"/>
          <p:cNvSpPr>
            <a:spLocks noGrp="1"/>
          </p:cNvSpPr>
          <p:nvPr>
            <p:ph type="ftr" sz="quarter" idx="11"/>
          </p:nvPr>
        </p:nvSpPr>
        <p:spPr/>
        <p:txBody>
          <a:bodyPr/>
          <a:lstStyle/>
          <a:p>
            <a:endParaRPr lang="en-FR"/>
          </a:p>
        </p:txBody>
      </p:sp>
      <p:sp>
        <p:nvSpPr>
          <p:cNvPr id="4" name="Slide Number Placeholder 3"/>
          <p:cNvSpPr>
            <a:spLocks noGrp="1"/>
          </p:cNvSpPr>
          <p:nvPr>
            <p:ph type="sldNum" sz="quarter" idx="12"/>
          </p:nvPr>
        </p:nvSpPr>
        <p:spPr/>
        <p:txBody>
          <a:bodyPr/>
          <a:lstStyle/>
          <a:p>
            <a:fld id="{31B6E718-24E5-2A4B-ABBD-72D31EB318A0}" type="slidenum">
              <a:rPr lang="en-FR" smtClean="0"/>
              <a:t>‹#›</a:t>
            </a:fld>
            <a:endParaRPr lang="en-FR"/>
          </a:p>
        </p:txBody>
      </p:sp>
    </p:spTree>
    <p:extLst>
      <p:ext uri="{BB962C8B-B14F-4D97-AF65-F5344CB8AC3E}">
        <p14:creationId xmlns:p14="http://schemas.microsoft.com/office/powerpoint/2010/main" val="155979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426282"/>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6F3BB796-48B8-8045-B2BB-019780C7052A}" type="datetimeFigureOut">
              <a:rPr lang="en-FR" smtClean="0"/>
              <a:t>21/01/2025</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31B6E718-24E5-2A4B-ABBD-72D31EB318A0}" type="slidenum">
              <a:rPr lang="en-FR" smtClean="0"/>
              <a:t>‹#›</a:t>
            </a:fld>
            <a:endParaRPr lang="en-FR"/>
          </a:p>
        </p:txBody>
      </p:sp>
    </p:spTree>
    <p:extLst>
      <p:ext uri="{BB962C8B-B14F-4D97-AF65-F5344CB8AC3E}">
        <p14:creationId xmlns:p14="http://schemas.microsoft.com/office/powerpoint/2010/main" val="151277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426282"/>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6F3BB796-48B8-8045-B2BB-019780C7052A}" type="datetimeFigureOut">
              <a:rPr lang="en-FR" smtClean="0"/>
              <a:t>21/01/2025</a:t>
            </a:fld>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31B6E718-24E5-2A4B-ABBD-72D31EB318A0}" type="slidenum">
              <a:rPr lang="en-FR" smtClean="0"/>
              <a:t>‹#›</a:t>
            </a:fld>
            <a:endParaRPr lang="en-FR"/>
          </a:p>
        </p:txBody>
      </p:sp>
    </p:spTree>
    <p:extLst>
      <p:ext uri="{BB962C8B-B14F-4D97-AF65-F5344CB8AC3E}">
        <p14:creationId xmlns:p14="http://schemas.microsoft.com/office/powerpoint/2010/main" val="2899181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7"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6F3BB796-48B8-8045-B2BB-019780C7052A}" type="datetimeFigureOut">
              <a:rPr lang="en-FR" smtClean="0"/>
              <a:t>21/01/2025</a:t>
            </a:fld>
            <a:endParaRPr lang="en-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31B6E718-24E5-2A4B-ABBD-72D31EB318A0}" type="slidenum">
              <a:rPr lang="en-FR" smtClean="0"/>
              <a:t>‹#›</a:t>
            </a:fld>
            <a:endParaRPr lang="en-FR"/>
          </a:p>
        </p:txBody>
      </p:sp>
    </p:spTree>
    <p:extLst>
      <p:ext uri="{BB962C8B-B14F-4D97-AF65-F5344CB8AC3E}">
        <p14:creationId xmlns:p14="http://schemas.microsoft.com/office/powerpoint/2010/main" val="29493093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pubsonline.informs.org/doi/10.1287/mnsc.1080.0986" TargetMode="Externa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papers.ssrn.com/sol3/papers.cfm?abstract_id=310469" TargetMode="External"/><Relationship Id="rId5" Type="http://schemas.openxmlformats.org/officeDocument/2006/relationships/image" Target="../media/image8.png"/><Relationship Id="rId4" Type="http://schemas.openxmlformats.org/officeDocument/2006/relationships/hyperlink" Target="https://papers.ssrn.com/sol3/papers.cfm?abstract_id=91151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linkedin.com/in/nickbaturin/" TargetMode="External"/><Relationship Id="rId2" Type="http://schemas.openxmlformats.org/officeDocument/2006/relationships/hyperlink" Target="https://blogs.cfainstitute.org/investor/2016/03/02/investors-need-to-understand-the-risks-of-smart-bet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9465D8-EA0F-9713-66C8-EDEF5CC0F67E}"/>
              </a:ext>
            </a:extLst>
          </p:cNvPr>
          <p:cNvSpPr txBox="1"/>
          <p:nvPr/>
        </p:nvSpPr>
        <p:spPr>
          <a:xfrm>
            <a:off x="1236057" y="0"/>
            <a:ext cx="4385885" cy="369332"/>
          </a:xfrm>
          <a:prstGeom prst="rect">
            <a:avLst/>
          </a:prstGeom>
          <a:noFill/>
        </p:spPr>
        <p:txBody>
          <a:bodyPr wrap="square" rtlCol="0">
            <a:spAutoFit/>
          </a:bodyPr>
          <a:lstStyle/>
          <a:p>
            <a:pPr algn="ctr"/>
            <a:r>
              <a:rPr lang="en-FR" b="1" dirty="0">
                <a:solidFill>
                  <a:srgbClr val="002060"/>
                </a:solidFill>
              </a:rPr>
              <a:t>Liability-Driven and Goal-based investing</a:t>
            </a:r>
          </a:p>
        </p:txBody>
      </p:sp>
      <p:sp>
        <p:nvSpPr>
          <p:cNvPr id="5" name="TextBox 4">
            <a:extLst>
              <a:ext uri="{FF2B5EF4-FFF2-40B4-BE49-F238E27FC236}">
                <a16:creationId xmlns:a16="http://schemas.microsoft.com/office/drawing/2014/main" id="{DE64E74A-1E46-70AF-A52E-BEB7C69F62BB}"/>
              </a:ext>
            </a:extLst>
          </p:cNvPr>
          <p:cNvSpPr txBox="1"/>
          <p:nvPr/>
        </p:nvSpPr>
        <p:spPr>
          <a:xfrm>
            <a:off x="4416879" y="369332"/>
            <a:ext cx="2441121" cy="1046440"/>
          </a:xfrm>
          <a:prstGeom prst="rect">
            <a:avLst/>
          </a:prstGeom>
          <a:noFill/>
        </p:spPr>
        <p:txBody>
          <a:bodyPr wrap="square" rtlCol="0">
            <a:spAutoFit/>
          </a:bodyPr>
          <a:lstStyle/>
          <a:p>
            <a:r>
              <a:rPr lang="en-US" sz="1200" b="1" dirty="0" err="1">
                <a:solidFill>
                  <a:srgbClr val="002060"/>
                </a:solidFill>
              </a:rPr>
              <a:t>Lione</a:t>
            </a:r>
            <a:r>
              <a:rPr lang="en-US" sz="1200" b="1" dirty="0">
                <a:solidFill>
                  <a:srgbClr val="002060"/>
                </a:solidFill>
              </a:rPr>
              <a:t> </a:t>
            </a:r>
            <a:r>
              <a:rPr lang="en-US" sz="1200" b="1" dirty="0" err="1">
                <a:solidFill>
                  <a:srgbClr val="002060"/>
                </a:solidFill>
              </a:rPr>
              <a:t>Martellini</a:t>
            </a:r>
            <a:r>
              <a:rPr lang="en-US" sz="1200" b="1" dirty="0">
                <a:solidFill>
                  <a:srgbClr val="002060"/>
                </a:solidFill>
              </a:rPr>
              <a:t>:</a:t>
            </a:r>
          </a:p>
          <a:p>
            <a:pPr marL="171450" indent="-171450">
              <a:buFont typeface="Arial" panose="020B0604020202020204" pitchFamily="34" charset="0"/>
              <a:buChar char="•"/>
            </a:pPr>
            <a:r>
              <a:rPr lang="en-US" sz="1000" dirty="0"/>
              <a:t>Was director of EDHEC risk institute</a:t>
            </a:r>
          </a:p>
          <a:p>
            <a:pPr marL="171450" indent="-171450">
              <a:buFont typeface="Arial" panose="020B0604020202020204" pitchFamily="34" charset="0"/>
              <a:buChar char="•"/>
            </a:pPr>
            <a:r>
              <a:rPr lang="en-US" sz="1000" dirty="0"/>
              <a:t>Co-founder of scientific beta</a:t>
            </a:r>
          </a:p>
          <a:p>
            <a:pPr marL="171450" indent="-171450">
              <a:buFont typeface="Arial" panose="020B0604020202020204" pitchFamily="34" charset="0"/>
              <a:buChar char="•"/>
            </a:pPr>
            <a:r>
              <a:rPr lang="en-US" sz="1000" dirty="0"/>
              <a:t>Consultant of asset managers</a:t>
            </a:r>
          </a:p>
          <a:p>
            <a:pPr marL="171450" indent="-171450">
              <a:buFont typeface="Arial" panose="020B0604020202020204" pitchFamily="34" charset="0"/>
              <a:buChar char="•"/>
            </a:pPr>
            <a:r>
              <a:rPr lang="en-US" sz="1000" dirty="0"/>
              <a:t>Quantum mechanics</a:t>
            </a:r>
          </a:p>
          <a:p>
            <a:pPr marL="171450" indent="-171450">
              <a:buFont typeface="Arial" panose="020B0604020202020204" pitchFamily="34" charset="0"/>
              <a:buChar char="•"/>
            </a:pPr>
            <a:r>
              <a:rPr lang="en-US" sz="1000" dirty="0"/>
              <a:t>Relativistic astrophysics</a:t>
            </a:r>
            <a:endParaRPr lang="en-FR" sz="1000" dirty="0"/>
          </a:p>
        </p:txBody>
      </p:sp>
      <p:sp>
        <p:nvSpPr>
          <p:cNvPr id="6" name="TextBox 5">
            <a:extLst>
              <a:ext uri="{FF2B5EF4-FFF2-40B4-BE49-F238E27FC236}">
                <a16:creationId xmlns:a16="http://schemas.microsoft.com/office/drawing/2014/main" id="{30BA9BA6-1550-4BC4-ACC7-66FD88D973AC}"/>
              </a:ext>
            </a:extLst>
          </p:cNvPr>
          <p:cNvSpPr txBox="1"/>
          <p:nvPr/>
        </p:nvSpPr>
        <p:spPr>
          <a:xfrm>
            <a:off x="262467" y="369332"/>
            <a:ext cx="4066646" cy="584775"/>
          </a:xfrm>
          <a:prstGeom prst="rect">
            <a:avLst/>
          </a:prstGeom>
          <a:noFill/>
        </p:spPr>
        <p:txBody>
          <a:bodyPr wrap="square" rtlCol="0">
            <a:spAutoFit/>
          </a:bodyPr>
          <a:lstStyle/>
          <a:p>
            <a:r>
              <a:rPr lang="en-US" sz="1200" i="1" dirty="0">
                <a:solidFill>
                  <a:srgbClr val="002060"/>
                </a:solidFill>
              </a:rPr>
              <a:t>This is the most existing investment course in the Universe</a:t>
            </a:r>
            <a:endParaRPr lang="en-FR" sz="1000" i="1" dirty="0">
              <a:solidFill>
                <a:srgbClr val="002060"/>
              </a:solidFill>
            </a:endParaRPr>
          </a:p>
          <a:p>
            <a:r>
              <a:rPr lang="en-FR" sz="1000" dirty="0"/>
              <a:t>It builds up on 1st part of EDHEC M2 program</a:t>
            </a:r>
          </a:p>
          <a:p>
            <a:r>
              <a:rPr lang="en-FR" sz="1000" dirty="0">
                <a:highlight>
                  <a:srgbClr val="FFFF00"/>
                </a:highlight>
              </a:rPr>
              <a:t>! </a:t>
            </a:r>
            <a:r>
              <a:rPr lang="en-GB" sz="1000" dirty="0">
                <a:highlight>
                  <a:srgbClr val="FFFF00"/>
                </a:highlight>
              </a:rPr>
              <a:t>R</a:t>
            </a:r>
            <a:r>
              <a:rPr lang="en-FR" sz="1000" dirty="0">
                <a:highlight>
                  <a:srgbClr val="FFFF00"/>
                </a:highlight>
              </a:rPr>
              <a:t>emind Lione when we know something so that we go faster</a:t>
            </a:r>
            <a:endParaRPr lang="en-US" sz="1200" dirty="0">
              <a:highlight>
                <a:srgbClr val="FFFF00"/>
              </a:highlight>
            </a:endParaRPr>
          </a:p>
        </p:txBody>
      </p:sp>
      <p:cxnSp>
        <p:nvCxnSpPr>
          <p:cNvPr id="8" name="Straight Connector 7">
            <a:extLst>
              <a:ext uri="{FF2B5EF4-FFF2-40B4-BE49-F238E27FC236}">
                <a16:creationId xmlns:a16="http://schemas.microsoft.com/office/drawing/2014/main" id="{1892B738-5982-FC87-73BD-4186B1DF9701}"/>
              </a:ext>
            </a:extLst>
          </p:cNvPr>
          <p:cNvCxnSpPr>
            <a:endCxn id="5" idx="1"/>
          </p:cNvCxnSpPr>
          <p:nvPr/>
        </p:nvCxnSpPr>
        <p:spPr>
          <a:xfrm>
            <a:off x="-1" y="892552"/>
            <a:ext cx="441688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393581D-EA85-7D33-695D-FD1A34E4186E}"/>
              </a:ext>
            </a:extLst>
          </p:cNvPr>
          <p:cNvCxnSpPr>
            <a:cxnSpLocks/>
          </p:cNvCxnSpPr>
          <p:nvPr/>
        </p:nvCxnSpPr>
        <p:spPr>
          <a:xfrm>
            <a:off x="3428999" y="892552"/>
            <a:ext cx="0" cy="796553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21169E-0981-11FF-8493-33FC51F4FC7D}"/>
              </a:ext>
            </a:extLst>
          </p:cNvPr>
          <p:cNvCxnSpPr>
            <a:cxnSpLocks/>
          </p:cNvCxnSpPr>
          <p:nvPr/>
        </p:nvCxnSpPr>
        <p:spPr>
          <a:xfrm>
            <a:off x="4412824" y="892552"/>
            <a:ext cx="4055" cy="52322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2523BBD-AC01-2583-0553-4050C3AC3908}"/>
              </a:ext>
            </a:extLst>
          </p:cNvPr>
          <p:cNvCxnSpPr>
            <a:cxnSpLocks/>
          </p:cNvCxnSpPr>
          <p:nvPr/>
        </p:nvCxnSpPr>
        <p:spPr>
          <a:xfrm>
            <a:off x="4412824" y="1415772"/>
            <a:ext cx="244517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4B41BD7-57FF-D22D-C689-887D336895CA}"/>
              </a:ext>
            </a:extLst>
          </p:cNvPr>
          <p:cNvSpPr txBox="1"/>
          <p:nvPr/>
        </p:nvSpPr>
        <p:spPr>
          <a:xfrm>
            <a:off x="80687" y="919443"/>
            <a:ext cx="3202302" cy="307777"/>
          </a:xfrm>
          <a:prstGeom prst="rect">
            <a:avLst/>
          </a:prstGeom>
          <a:noFill/>
        </p:spPr>
        <p:txBody>
          <a:bodyPr wrap="square" rtlCol="0">
            <a:spAutoFit/>
          </a:bodyPr>
          <a:lstStyle/>
          <a:p>
            <a:r>
              <a:rPr lang="en-FR" sz="1400" b="1" dirty="0">
                <a:solidFill>
                  <a:srgbClr val="002060"/>
                </a:solidFill>
              </a:rPr>
              <a:t>Problems of Asset Management in 2024</a:t>
            </a:r>
          </a:p>
        </p:txBody>
      </p:sp>
      <p:sp>
        <p:nvSpPr>
          <p:cNvPr id="17" name="TextBox 16">
            <a:extLst>
              <a:ext uri="{FF2B5EF4-FFF2-40B4-BE49-F238E27FC236}">
                <a16:creationId xmlns:a16="http://schemas.microsoft.com/office/drawing/2014/main" id="{21626388-576A-4489-8FA6-624139FDBAD6}"/>
              </a:ext>
            </a:extLst>
          </p:cNvPr>
          <p:cNvSpPr txBox="1"/>
          <p:nvPr/>
        </p:nvSpPr>
        <p:spPr>
          <a:xfrm>
            <a:off x="80687" y="1169547"/>
            <a:ext cx="3348312" cy="1477328"/>
          </a:xfrm>
          <a:prstGeom prst="rect">
            <a:avLst/>
          </a:prstGeom>
          <a:noFill/>
        </p:spPr>
        <p:txBody>
          <a:bodyPr wrap="square" rtlCol="0">
            <a:spAutoFit/>
          </a:bodyPr>
          <a:lstStyle/>
          <a:p>
            <a:pPr marL="171450" indent="-171450">
              <a:buFont typeface="Arial" panose="020B0604020202020204" pitchFamily="34" charset="0"/>
              <a:buChar char="•"/>
            </a:pPr>
            <a:r>
              <a:rPr lang="en-FR" sz="1000" dirty="0"/>
              <a:t>“Asset management is about supply” is a myth</a:t>
            </a:r>
          </a:p>
          <a:p>
            <a:pPr marL="171450" indent="-171450">
              <a:buFont typeface="Arial" panose="020B0604020202020204" pitchFamily="34" charset="0"/>
              <a:buChar char="•"/>
            </a:pPr>
            <a:r>
              <a:rPr lang="en-FR" sz="1000" dirty="0"/>
              <a:t>“We know better than our clients what they need” is a myth</a:t>
            </a:r>
          </a:p>
          <a:p>
            <a:pPr algn="just"/>
            <a:r>
              <a:rPr lang="en-FR" sz="1000" b="1" dirty="0">
                <a:solidFill>
                  <a:srgbClr val="002060"/>
                </a:solidFill>
              </a:rPr>
              <a:t>This is B2C business</a:t>
            </a:r>
            <a:r>
              <a:rPr lang="en-FR" sz="1000" dirty="0"/>
              <a:t>, therefore, asset managers need to know what clients actually need. Currently there are </a:t>
            </a:r>
            <a:r>
              <a:rPr lang="en-FR" sz="1000" b="1" dirty="0">
                <a:solidFill>
                  <a:srgbClr val="002060"/>
                </a:solidFill>
              </a:rPr>
              <a:t>many products that are not needed</a:t>
            </a:r>
            <a:r>
              <a:rPr lang="en-FR" sz="1000" dirty="0"/>
              <a:t>.</a:t>
            </a:r>
          </a:p>
          <a:p>
            <a:pPr algn="just"/>
            <a:r>
              <a:rPr lang="en-FR" sz="1000" b="1" dirty="0">
                <a:solidFill>
                  <a:srgbClr val="002060"/>
                </a:solidFill>
              </a:rPr>
              <a:t>Regulators</a:t>
            </a:r>
            <a:r>
              <a:rPr lang="en-FR" sz="1000" dirty="0"/>
              <a:t> do not help with the issue, because their main focus is to </a:t>
            </a:r>
            <a:r>
              <a:rPr lang="en-FR" sz="1000" b="1" dirty="0">
                <a:solidFill>
                  <a:srgbClr val="002060"/>
                </a:solidFill>
              </a:rPr>
              <a:t>prevent harmful products</a:t>
            </a:r>
            <a:r>
              <a:rPr lang="en-FR" sz="1000" dirty="0"/>
              <a:t> from entering the industry.</a:t>
            </a:r>
          </a:p>
        </p:txBody>
      </p:sp>
      <p:sp>
        <p:nvSpPr>
          <p:cNvPr id="18" name="TextBox 17">
            <a:extLst>
              <a:ext uri="{FF2B5EF4-FFF2-40B4-BE49-F238E27FC236}">
                <a16:creationId xmlns:a16="http://schemas.microsoft.com/office/drawing/2014/main" id="{FFBE505E-47A6-91EC-78AB-DE1B5C8C60AF}"/>
              </a:ext>
            </a:extLst>
          </p:cNvPr>
          <p:cNvSpPr txBox="1"/>
          <p:nvPr/>
        </p:nvSpPr>
        <p:spPr>
          <a:xfrm>
            <a:off x="-17885" y="3900226"/>
            <a:ext cx="3446878" cy="2031325"/>
          </a:xfrm>
          <a:prstGeom prst="rect">
            <a:avLst/>
          </a:prstGeom>
          <a:noFill/>
        </p:spPr>
        <p:txBody>
          <a:bodyPr wrap="square" rtlCol="0">
            <a:spAutoFit/>
          </a:bodyPr>
          <a:lstStyle/>
          <a:p>
            <a:r>
              <a:rPr lang="en-FR" sz="1400" b="1" dirty="0">
                <a:solidFill>
                  <a:srgbClr val="002060"/>
                </a:solidFill>
              </a:rPr>
              <a:t>The problem of the consumer</a:t>
            </a:r>
          </a:p>
          <a:p>
            <a:r>
              <a:rPr lang="en-FR" sz="1000" dirty="0"/>
              <a:t>How many </a:t>
            </a:r>
            <a:r>
              <a:rPr lang="en-FR" sz="1000" b="1" dirty="0">
                <a:solidFill>
                  <a:srgbClr val="002060"/>
                </a:solidFill>
              </a:rPr>
              <a:t>inflows to contribute </a:t>
            </a:r>
            <a:r>
              <a:rPr lang="en-FR" sz="1000" dirty="0"/>
              <a:t>to </a:t>
            </a:r>
            <a:r>
              <a:rPr lang="en-FR" sz="1000" b="1" dirty="0">
                <a:solidFill>
                  <a:srgbClr val="002060"/>
                </a:solidFill>
              </a:rPr>
              <a:t>achieve target levels of consumtion </a:t>
            </a:r>
            <a:r>
              <a:rPr lang="en-FR" sz="1000" dirty="0"/>
              <a:t>(outflows) in future (</a:t>
            </a:r>
            <a:r>
              <a:rPr lang="en-FR" sz="1000" i="1" dirty="0"/>
              <a:t>education of kids, retirement income</a:t>
            </a:r>
            <a:r>
              <a:rPr lang="en-FR" sz="1000" dirty="0"/>
              <a:t>)</a:t>
            </a:r>
          </a:p>
          <a:p>
            <a:endParaRPr lang="en-FR" sz="1000" dirty="0"/>
          </a:p>
          <a:p>
            <a:r>
              <a:rPr lang="en-FR" sz="1000" dirty="0"/>
              <a:t>… came to talk to a gardener of institution of advanced studies. Gardener says “I have a daughter who is smart. Where should I invest my money to give her this opportunity?” Sadly, he had no meaningful answer. There is not yet solution that is cheap enough and unrisky enough to reach this objective.</a:t>
            </a:r>
          </a:p>
          <a:p>
            <a:endParaRPr lang="en-FR" sz="1000" dirty="0"/>
          </a:p>
          <a:p>
            <a:r>
              <a:rPr lang="en-FR" sz="1000" dirty="0"/>
              <a:t>If there is a problem, there has to be a solution</a:t>
            </a:r>
            <a:r>
              <a:rPr lang="en-FR" sz="1200" dirty="0"/>
              <a:t>!</a:t>
            </a:r>
          </a:p>
        </p:txBody>
      </p:sp>
      <p:sp>
        <p:nvSpPr>
          <p:cNvPr id="20" name="Triangle 19">
            <a:extLst>
              <a:ext uri="{FF2B5EF4-FFF2-40B4-BE49-F238E27FC236}">
                <a16:creationId xmlns:a16="http://schemas.microsoft.com/office/drawing/2014/main" id="{C1E570C5-33E1-9461-FCB2-2516E1481629}"/>
              </a:ext>
            </a:extLst>
          </p:cNvPr>
          <p:cNvSpPr/>
          <p:nvPr/>
        </p:nvSpPr>
        <p:spPr>
          <a:xfrm rot="10800000">
            <a:off x="16015" y="2646876"/>
            <a:ext cx="3282992" cy="277000"/>
          </a:xfrm>
          <a:prstGeom prst="triangle">
            <a:avLst/>
          </a:prstGeom>
          <a:solidFill>
            <a:srgbClr val="00B0F0">
              <a:alpha val="2705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solidFill>
                <a:srgbClr val="00B0F0"/>
              </a:solidFill>
            </a:endParaRPr>
          </a:p>
        </p:txBody>
      </p:sp>
      <p:sp>
        <p:nvSpPr>
          <p:cNvPr id="23" name="TextBox 22">
            <a:extLst>
              <a:ext uri="{FF2B5EF4-FFF2-40B4-BE49-F238E27FC236}">
                <a16:creationId xmlns:a16="http://schemas.microsoft.com/office/drawing/2014/main" id="{4159F540-9BE0-01A2-B106-44DB818C8C8A}"/>
              </a:ext>
            </a:extLst>
          </p:cNvPr>
          <p:cNvSpPr txBox="1"/>
          <p:nvPr/>
        </p:nvSpPr>
        <p:spPr>
          <a:xfrm>
            <a:off x="48352" y="3007200"/>
            <a:ext cx="3348310" cy="707886"/>
          </a:xfrm>
          <a:prstGeom prst="rect">
            <a:avLst/>
          </a:prstGeom>
          <a:noFill/>
          <a:ln>
            <a:solidFill>
              <a:srgbClr val="002060"/>
            </a:solidFill>
          </a:ln>
        </p:spPr>
        <p:txBody>
          <a:bodyPr wrap="square" rtlCol="0">
            <a:spAutoFit/>
          </a:bodyPr>
          <a:lstStyle/>
          <a:p>
            <a:pPr algn="ctr"/>
            <a:r>
              <a:rPr lang="en-FR" sz="1200" i="1" dirty="0">
                <a:solidFill>
                  <a:srgbClr val="002060"/>
                </a:solidFill>
              </a:rPr>
              <a:t>Aim of the course:</a:t>
            </a:r>
          </a:p>
          <a:p>
            <a:pPr algn="ctr"/>
            <a:r>
              <a:rPr lang="en-FR" sz="1400" b="1" dirty="0">
                <a:solidFill>
                  <a:srgbClr val="002060"/>
                </a:solidFill>
              </a:rPr>
              <a:t>Learn the framework to design &amp; recognize meaningful investment solutions</a:t>
            </a:r>
          </a:p>
        </p:txBody>
      </p:sp>
      <p:cxnSp>
        <p:nvCxnSpPr>
          <p:cNvPr id="24" name="Straight Connector 23">
            <a:extLst>
              <a:ext uri="{FF2B5EF4-FFF2-40B4-BE49-F238E27FC236}">
                <a16:creationId xmlns:a16="http://schemas.microsoft.com/office/drawing/2014/main" id="{D971C961-7A90-14AC-9329-5F9DD81ABC46}"/>
              </a:ext>
            </a:extLst>
          </p:cNvPr>
          <p:cNvCxnSpPr>
            <a:cxnSpLocks/>
          </p:cNvCxnSpPr>
          <p:nvPr/>
        </p:nvCxnSpPr>
        <p:spPr>
          <a:xfrm>
            <a:off x="16014" y="3851564"/>
            <a:ext cx="3412985" cy="1"/>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E57B3B0-5C70-6FED-9ABE-CC3446C8C219}"/>
              </a:ext>
            </a:extLst>
          </p:cNvPr>
          <p:cNvSpPr txBox="1"/>
          <p:nvPr/>
        </p:nvSpPr>
        <p:spPr>
          <a:xfrm>
            <a:off x="-18813" y="5963445"/>
            <a:ext cx="3446873" cy="1077218"/>
          </a:xfrm>
          <a:prstGeom prst="rect">
            <a:avLst/>
          </a:prstGeom>
          <a:noFill/>
        </p:spPr>
        <p:txBody>
          <a:bodyPr wrap="square" rtlCol="0">
            <a:spAutoFit/>
          </a:bodyPr>
          <a:lstStyle/>
          <a:p>
            <a:r>
              <a:rPr lang="en-FR" sz="1400" b="1" dirty="0">
                <a:solidFill>
                  <a:srgbClr val="002060"/>
                </a:solidFill>
              </a:rPr>
              <a:t>Balanced fund is not a good solution</a:t>
            </a:r>
          </a:p>
          <a:p>
            <a:r>
              <a:rPr lang="en-FR" sz="1000" dirty="0"/>
              <a:t>Funds that maintain fixed proportion between stocks and bonds are not a good solution, because they are suboptimal. They represent static portfolios from QPM course. They do not allow to change allocation based on past information like in myopic portfolios or conduct dynamic hedging.</a:t>
            </a:r>
            <a:endParaRPr lang="en-FR" sz="1200" dirty="0">
              <a:highlight>
                <a:srgbClr val="FFFF00"/>
              </a:highlight>
            </a:endParaRPr>
          </a:p>
        </p:txBody>
      </p:sp>
      <p:sp>
        <p:nvSpPr>
          <p:cNvPr id="29" name="TextBox 28">
            <a:extLst>
              <a:ext uri="{FF2B5EF4-FFF2-40B4-BE49-F238E27FC236}">
                <a16:creationId xmlns:a16="http://schemas.microsoft.com/office/drawing/2014/main" id="{9D817012-81DC-32DF-829A-AB6CD89C77EB}"/>
              </a:ext>
            </a:extLst>
          </p:cNvPr>
          <p:cNvSpPr txBox="1"/>
          <p:nvPr/>
        </p:nvSpPr>
        <p:spPr>
          <a:xfrm>
            <a:off x="-17882" y="7040663"/>
            <a:ext cx="3446873" cy="1846659"/>
          </a:xfrm>
          <a:prstGeom prst="rect">
            <a:avLst/>
          </a:prstGeom>
          <a:noFill/>
        </p:spPr>
        <p:txBody>
          <a:bodyPr wrap="square" rtlCol="0">
            <a:spAutoFit/>
          </a:bodyPr>
          <a:lstStyle/>
          <a:p>
            <a:r>
              <a:rPr lang="en-FR" sz="1400" b="1" dirty="0">
                <a:solidFill>
                  <a:srgbClr val="002060"/>
                </a:solidFill>
              </a:rPr>
              <a:t>Target date fund is not good solution either</a:t>
            </a:r>
          </a:p>
          <a:p>
            <a:r>
              <a:rPr lang="en-FR" sz="1000" dirty="0"/>
              <a:t>These funds are built on concept of life path. In the begin</a:t>
            </a:r>
            <a:r>
              <a:rPr lang="en-GB" sz="1000" dirty="0"/>
              <a:t>n</a:t>
            </a:r>
            <a:r>
              <a:rPr lang="en-FR" sz="1000" dirty="0"/>
              <a:t>ing the protfolio is highly invested in equities (when the customer is young), but then slowly decays toward high allocation in bonds. Basic rule of thumb is 100-age of customer allocate to equities.</a:t>
            </a:r>
          </a:p>
          <a:p>
            <a:r>
              <a:rPr lang="en-FR" sz="1000" dirty="0">
                <a:highlight>
                  <a:srgbClr val="FFFF00"/>
                </a:highlight>
              </a:rPr>
              <a:t>Creator of the target date funds paper … </a:t>
            </a:r>
            <a:r>
              <a:rPr lang="en-FR" sz="1000" dirty="0"/>
              <a:t>argues that the idea itself was not fully implemented.</a:t>
            </a:r>
          </a:p>
          <a:p>
            <a:r>
              <a:rPr lang="en-FR" sz="1000" dirty="0"/>
              <a:t>Target date funds are poorly diversified and rewarded. Fixed income component of these funds is not safe and consumes too much risk budget. Allocation is not welfare maximising.</a:t>
            </a:r>
          </a:p>
        </p:txBody>
      </p:sp>
      <p:sp>
        <p:nvSpPr>
          <p:cNvPr id="33" name="TextBox 32">
            <a:extLst>
              <a:ext uri="{FF2B5EF4-FFF2-40B4-BE49-F238E27FC236}">
                <a16:creationId xmlns:a16="http://schemas.microsoft.com/office/drawing/2014/main" id="{F6E0E52C-6973-766D-C639-5AEF46864A6F}"/>
              </a:ext>
            </a:extLst>
          </p:cNvPr>
          <p:cNvSpPr txBox="1"/>
          <p:nvPr/>
        </p:nvSpPr>
        <p:spPr>
          <a:xfrm>
            <a:off x="3429010" y="1532647"/>
            <a:ext cx="3446873" cy="2616101"/>
          </a:xfrm>
          <a:prstGeom prst="rect">
            <a:avLst/>
          </a:prstGeom>
          <a:noFill/>
        </p:spPr>
        <p:txBody>
          <a:bodyPr wrap="square" rtlCol="0">
            <a:spAutoFit/>
          </a:bodyPr>
          <a:lstStyle/>
          <a:p>
            <a:pPr algn="just"/>
            <a:r>
              <a:rPr lang="en-US" sz="1400" b="1" dirty="0">
                <a:solidFill>
                  <a:srgbClr val="002060"/>
                </a:solidFill>
              </a:rPr>
              <a:t>Pension system doesn’t have a solution</a:t>
            </a:r>
          </a:p>
          <a:p>
            <a:pPr marL="228600" indent="-228600" algn="just">
              <a:buFont typeface="Arial" panose="020B0604020202020204" pitchFamily="34" charset="0"/>
              <a:buChar char="•"/>
            </a:pPr>
            <a:r>
              <a:rPr lang="en-FR" sz="1000" b="1" dirty="0">
                <a:solidFill>
                  <a:srgbClr val="002060"/>
                </a:solidFill>
              </a:rPr>
              <a:t>Level 1: social security</a:t>
            </a:r>
            <a:r>
              <a:rPr lang="en-FR" sz="1000" dirty="0"/>
              <a:t>. Closes the most basic needs of people, includes retirement income. This isncome is insufficient to keep up with current consumption.</a:t>
            </a:r>
          </a:p>
          <a:p>
            <a:pPr marL="228600" indent="-228600" algn="just">
              <a:buFont typeface="Arial" panose="020B0604020202020204" pitchFamily="34" charset="0"/>
              <a:buChar char="•"/>
            </a:pPr>
            <a:r>
              <a:rPr lang="en-FR" sz="1000" b="1" dirty="0">
                <a:solidFill>
                  <a:srgbClr val="002060"/>
                </a:solidFill>
              </a:rPr>
              <a:t>Level 2: pension benefits</a:t>
            </a:r>
            <a:r>
              <a:rPr lang="en-FR" sz="1000" dirty="0"/>
              <a:t>. Benefits from DB or DC pension funds.</a:t>
            </a:r>
          </a:p>
          <a:p>
            <a:pPr marL="228600" indent="-228600" algn="just">
              <a:buFont typeface="Arial" panose="020B0604020202020204" pitchFamily="34" charset="0"/>
              <a:buChar char="•"/>
            </a:pPr>
            <a:r>
              <a:rPr lang="en-FR" sz="1000" b="1" dirty="0">
                <a:solidFill>
                  <a:srgbClr val="002060"/>
                </a:solidFill>
              </a:rPr>
              <a:t>Level 3: retirement accounts. </a:t>
            </a:r>
            <a:r>
              <a:rPr lang="en-FR" sz="1000" dirty="0"/>
              <a:t>Individual’s own savings.</a:t>
            </a:r>
          </a:p>
          <a:p>
            <a:pPr algn="just"/>
            <a:r>
              <a:rPr lang="en-FR" sz="1000" dirty="0"/>
              <a:t> </a:t>
            </a:r>
          </a:p>
          <a:p>
            <a:pPr algn="just"/>
            <a:r>
              <a:rPr lang="en-FR" sz="1000" b="1" dirty="0">
                <a:solidFill>
                  <a:srgbClr val="002060"/>
                </a:solidFill>
              </a:rPr>
              <a:t>Difined contribution penshion plans (DC) </a:t>
            </a:r>
            <a:r>
              <a:rPr lang="en-FR" sz="1000" dirty="0"/>
              <a:t>– indicidual makes contribution of some size to the fund, but is not promised to be paid exact sum of money at retirement</a:t>
            </a:r>
          </a:p>
          <a:p>
            <a:pPr algn="just"/>
            <a:r>
              <a:rPr lang="en-FR" sz="1000" b="1" dirty="0">
                <a:solidFill>
                  <a:srgbClr val="002060"/>
                </a:solidFill>
              </a:rPr>
              <a:t>Defined benefit penshipn plans (DB) </a:t>
            </a:r>
            <a:r>
              <a:rPr lang="en-FR" sz="1000" dirty="0"/>
              <a:t>– complany promises to an employee salary while he is working + certain income at retirement. This was the initial scheme to be used. However, it failed.</a:t>
            </a:r>
          </a:p>
          <a:p>
            <a:pPr algn="just"/>
            <a:endParaRPr lang="en-FR" sz="1000" dirty="0"/>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7C393A2-7CF3-0789-93CF-855F986FA3C1}"/>
                  </a:ext>
                </a:extLst>
              </p:cNvPr>
              <p:cNvSpPr txBox="1"/>
              <p:nvPr/>
            </p:nvSpPr>
            <p:spPr>
              <a:xfrm>
                <a:off x="3428060" y="3923070"/>
                <a:ext cx="3398749" cy="3257045"/>
              </a:xfrm>
              <a:prstGeom prst="rect">
                <a:avLst/>
              </a:prstGeom>
              <a:noFill/>
            </p:spPr>
            <p:txBody>
              <a:bodyPr wrap="square">
                <a:spAutoFit/>
              </a:bodyPr>
              <a:lstStyle/>
              <a:p>
                <a:pPr algn="just"/>
                <a:r>
                  <a:rPr lang="en-FR" sz="1000" b="1" dirty="0">
                    <a:solidFill>
                      <a:srgbClr val="002060"/>
                    </a:solidFill>
                    <a:cs typeface="Arial" panose="020B0604020202020204" pitchFamily="34" charset="0"/>
                  </a:rPr>
                  <a:t>Funding ratio: </a:t>
                </a:r>
                <a14:m>
                  <m:oMath xmlns:m="http://schemas.openxmlformats.org/officeDocument/2006/math">
                    <m:f>
                      <m:fPr>
                        <m:ctrlPr>
                          <a:rPr lang="en-US" sz="1000" b="1" i="1" smtClean="0">
                            <a:solidFill>
                              <a:srgbClr val="002060"/>
                            </a:solidFill>
                            <a:latin typeface="Cambria Math" panose="02040503050406030204" pitchFamily="18" charset="0"/>
                          </a:rPr>
                        </m:ctrlPr>
                      </m:fPr>
                      <m:num>
                        <m:sSub>
                          <m:sSubPr>
                            <m:ctrlPr>
                              <a:rPr lang="en-US" sz="1000" b="1" i="1" smtClean="0">
                                <a:solidFill>
                                  <a:srgbClr val="002060"/>
                                </a:solidFill>
                                <a:latin typeface="Cambria Math" panose="02040503050406030204" pitchFamily="18" charset="0"/>
                              </a:rPr>
                            </m:ctrlPr>
                          </m:sSubPr>
                          <m:e>
                            <m:r>
                              <a:rPr lang="en-US" sz="1000" b="1" i="1" smtClean="0">
                                <a:solidFill>
                                  <a:srgbClr val="002060"/>
                                </a:solidFill>
                                <a:latin typeface="Cambria Math" panose="02040503050406030204" pitchFamily="18" charset="0"/>
                              </a:rPr>
                              <m:t>𝑨</m:t>
                            </m:r>
                          </m:e>
                          <m:sub>
                            <m:r>
                              <a:rPr lang="en-US" sz="1000" b="1" i="1" smtClean="0">
                                <a:solidFill>
                                  <a:srgbClr val="002060"/>
                                </a:solidFill>
                                <a:latin typeface="Cambria Math" panose="02040503050406030204" pitchFamily="18" charset="0"/>
                              </a:rPr>
                              <m:t>𝒕</m:t>
                            </m:r>
                          </m:sub>
                        </m:sSub>
                      </m:num>
                      <m:den>
                        <m:sSub>
                          <m:sSubPr>
                            <m:ctrlPr>
                              <a:rPr lang="en-US" sz="1000" b="1" i="1" smtClean="0">
                                <a:solidFill>
                                  <a:srgbClr val="002060"/>
                                </a:solidFill>
                                <a:latin typeface="Cambria Math" panose="02040503050406030204" pitchFamily="18" charset="0"/>
                              </a:rPr>
                            </m:ctrlPr>
                          </m:sSubPr>
                          <m:e>
                            <m:r>
                              <a:rPr lang="en-US" sz="1000" b="1" i="1" smtClean="0">
                                <a:solidFill>
                                  <a:srgbClr val="002060"/>
                                </a:solidFill>
                                <a:latin typeface="Cambria Math" panose="02040503050406030204" pitchFamily="18" charset="0"/>
                              </a:rPr>
                              <m:t>𝑳</m:t>
                            </m:r>
                          </m:e>
                          <m:sub>
                            <m:r>
                              <a:rPr lang="en-US" sz="1000" b="1" i="1" smtClean="0">
                                <a:solidFill>
                                  <a:srgbClr val="002060"/>
                                </a:solidFill>
                                <a:latin typeface="Cambria Math" panose="02040503050406030204" pitchFamily="18" charset="0"/>
                              </a:rPr>
                              <m:t>𝒕</m:t>
                            </m:r>
                          </m:sub>
                        </m:sSub>
                      </m:den>
                    </m:f>
                  </m:oMath>
                </a14:m>
                <a:r>
                  <a:rPr lang="en-FR" sz="1000" dirty="0">
                    <a:cs typeface="Arial" panose="020B0604020202020204" pitchFamily="34" charset="0"/>
                  </a:rPr>
                  <a:t>, where </a:t>
                </a:r>
                <a14:m>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𝐴</m:t>
                        </m:r>
                      </m:e>
                      <m:sub>
                        <m:r>
                          <a:rPr lang="en-US" sz="1000" i="1">
                            <a:latin typeface="Cambria Math" panose="02040503050406030204" pitchFamily="18" charset="0"/>
                          </a:rPr>
                          <m:t>𝑡</m:t>
                        </m:r>
                      </m:sub>
                    </m:sSub>
                  </m:oMath>
                </a14:m>
                <a:r>
                  <a:rPr lang="en-FR" sz="1000" dirty="0">
                    <a:cs typeface="Arial" panose="020B0604020202020204" pitchFamily="34" charset="0"/>
                  </a:rPr>
                  <a:t> is pension fund assets, and </a:t>
                </a:r>
                <a14:m>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𝑡</m:t>
                        </m:r>
                      </m:sub>
                    </m:sSub>
                  </m:oMath>
                </a14:m>
                <a:r>
                  <a:rPr lang="en-FR" sz="1000" dirty="0">
                    <a:cs typeface="Arial" panose="020B0604020202020204" pitchFamily="34" charset="0"/>
                  </a:rPr>
                  <a:t> is discounted value of future cashflows to be paid to the client.</a:t>
                </a:r>
              </a:p>
              <a:p>
                <a:pPr algn="just"/>
                <a:r>
                  <a:rPr lang="en-FR" sz="1000" dirty="0">
                    <a:cs typeface="Arial" panose="020B0604020202020204" pitchFamily="34" charset="0"/>
                  </a:rPr>
                  <a:t>Ideally it should be around 1, but USA DB penshion funds stand at value 0.6-0.7 (For example, Calpers is at 60% funding ratio)</a:t>
                </a:r>
              </a:p>
              <a:p>
                <a:pPr algn="just"/>
                <a:endParaRPr lang="en-FR" sz="1000" b="1" dirty="0">
                  <a:solidFill>
                    <a:srgbClr val="002060"/>
                  </a:solidFill>
                  <a:cs typeface="Arial" panose="020B0604020202020204" pitchFamily="34" charset="0"/>
                </a:endParaRPr>
              </a:p>
              <a:p>
                <a:pPr algn="just"/>
                <a:r>
                  <a:rPr lang="en-FR" sz="1000" b="1" dirty="0">
                    <a:solidFill>
                      <a:srgbClr val="002060"/>
                    </a:solidFill>
                    <a:cs typeface="Arial" panose="020B0604020202020204" pitchFamily="34" charset="0"/>
                  </a:rPr>
                  <a:t>Why was there shift from DB funds to DC funds although the DB funds are better for the consumers?</a:t>
                </a:r>
              </a:p>
              <a:p>
                <a:pPr marL="228600" indent="-228600" algn="just">
                  <a:buAutoNum type="arabicParenR"/>
                </a:pPr>
                <a:r>
                  <a:rPr lang="en-FR" sz="1000" dirty="0">
                    <a:cs typeface="Arial" panose="020B0604020202020204" pitchFamily="34" charset="0"/>
                  </a:rPr>
                  <a:t>Simultaneous decrease in equity markets and decrease in interest rates led to simultaneous rise of liabilities and fall of asset value. So, funding ratio of pension funds in the USA fell to 0.6-0.7 levels. (Calpers fund has 0.6)</a:t>
                </a:r>
              </a:p>
              <a:p>
                <a:pPr marL="228600" indent="-228600" algn="just">
                  <a:buAutoNum type="arabicParenR"/>
                </a:pPr>
                <a:r>
                  <a:rPr lang="en-FR" sz="1000" dirty="0">
                    <a:cs typeface="Arial" panose="020B0604020202020204" pitchFamily="34" charset="0"/>
                  </a:rPr>
                  <a:t>Regulation protects pensioneers and imposes minimum funding ratio of 0.9. Because the actual ratio is 0.7, more funding is needed, hence, taxpayers suffer</a:t>
                </a:r>
              </a:p>
              <a:p>
                <a:pPr marL="228600" indent="-228600" algn="just">
                  <a:buAutoNum type="arabicParenR"/>
                </a:pPr>
                <a:r>
                  <a:rPr lang="en-FR" sz="1000" dirty="0">
                    <a:cs typeface="Arial" panose="020B0604020202020204" pitchFamily="34" charset="0"/>
                  </a:rPr>
                  <a:t>DB funds are difficult to be represented in accounting balance sheets. Fair value fluctuates heavily with interest rates and uins financial statements. Companies do not want to have such variables in balance sheets, hence, stop DBs</a:t>
                </a:r>
              </a:p>
            </p:txBody>
          </p:sp>
        </mc:Choice>
        <mc:Fallback xmlns="">
          <p:sp>
            <p:nvSpPr>
              <p:cNvPr id="35" name="TextBox 34">
                <a:extLst>
                  <a:ext uri="{FF2B5EF4-FFF2-40B4-BE49-F238E27FC236}">
                    <a16:creationId xmlns:a16="http://schemas.microsoft.com/office/drawing/2014/main" id="{E7C393A2-7CF3-0789-93CF-855F986FA3C1}"/>
                  </a:ext>
                </a:extLst>
              </p:cNvPr>
              <p:cNvSpPr txBox="1">
                <a:spLocks noRot="1" noChangeAspect="1" noMove="1" noResize="1" noEditPoints="1" noAdjustHandles="1" noChangeArrowheads="1" noChangeShapeType="1" noTextEdit="1"/>
              </p:cNvSpPr>
              <p:nvPr/>
            </p:nvSpPr>
            <p:spPr>
              <a:xfrm>
                <a:off x="3428060" y="3923070"/>
                <a:ext cx="3398749" cy="3257045"/>
              </a:xfrm>
              <a:prstGeom prst="rect">
                <a:avLst/>
              </a:prstGeom>
              <a:blipFill>
                <a:blip r:embed="rId2"/>
                <a:stretch>
                  <a:fillRect/>
                </a:stretch>
              </a:blipFill>
            </p:spPr>
            <p:txBody>
              <a:bodyPr/>
              <a:lstStyle/>
              <a:p>
                <a:r>
                  <a:rPr lang="en-FR">
                    <a:noFill/>
                  </a:rPr>
                  <a:t> </a:t>
                </a:r>
              </a:p>
            </p:txBody>
          </p:sp>
        </mc:Fallback>
      </mc:AlternateContent>
      <p:sp>
        <p:nvSpPr>
          <p:cNvPr id="37" name="TextBox 36">
            <a:extLst>
              <a:ext uri="{FF2B5EF4-FFF2-40B4-BE49-F238E27FC236}">
                <a16:creationId xmlns:a16="http://schemas.microsoft.com/office/drawing/2014/main" id="{F9778079-9863-C3B1-AF5B-8B93BA513C07}"/>
              </a:ext>
            </a:extLst>
          </p:cNvPr>
          <p:cNvSpPr txBox="1"/>
          <p:nvPr/>
        </p:nvSpPr>
        <p:spPr>
          <a:xfrm>
            <a:off x="3413826" y="7305915"/>
            <a:ext cx="3428160" cy="707886"/>
          </a:xfrm>
          <a:prstGeom prst="rect">
            <a:avLst/>
          </a:prstGeom>
          <a:noFill/>
        </p:spPr>
        <p:txBody>
          <a:bodyPr wrap="square">
            <a:spAutoFit/>
          </a:bodyPr>
          <a:lstStyle/>
          <a:p>
            <a:pPr algn="just"/>
            <a:r>
              <a:rPr lang="en-FR" sz="1000" b="1" dirty="0">
                <a:solidFill>
                  <a:srgbClr val="002060"/>
                </a:solidFill>
                <a:cs typeface="Arial" panose="020B0604020202020204" pitchFamily="34" charset="0"/>
              </a:rPr>
              <a:t>What is the problem with DC funds?</a:t>
            </a:r>
          </a:p>
          <a:p>
            <a:pPr algn="just"/>
            <a:r>
              <a:rPr lang="en-FR" sz="1000" dirty="0"/>
              <a:t>The problem of this fund is inadequate distribution of risks. All market risks lie on consumer while asset manager (that could manage this risk better) does not take risk.</a:t>
            </a:r>
            <a:endParaRPr lang="en-FR" sz="1000" b="1" dirty="0">
              <a:solidFill>
                <a:srgbClr val="002060"/>
              </a:solidFill>
            </a:endParaRPr>
          </a:p>
        </p:txBody>
      </p:sp>
      <p:sp>
        <p:nvSpPr>
          <p:cNvPr id="43" name="Triangle 42">
            <a:extLst>
              <a:ext uri="{FF2B5EF4-FFF2-40B4-BE49-F238E27FC236}">
                <a16:creationId xmlns:a16="http://schemas.microsoft.com/office/drawing/2014/main" id="{6259F6D6-753D-B049-3183-FAC420A62F61}"/>
              </a:ext>
            </a:extLst>
          </p:cNvPr>
          <p:cNvSpPr/>
          <p:nvPr/>
        </p:nvSpPr>
        <p:spPr>
          <a:xfrm rot="10800000">
            <a:off x="76952" y="8858082"/>
            <a:ext cx="6639419" cy="308895"/>
          </a:xfrm>
          <a:prstGeom prst="triangle">
            <a:avLst/>
          </a:prstGeom>
          <a:solidFill>
            <a:srgbClr val="00B0F0">
              <a:alpha val="2705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solidFill>
                <a:srgbClr val="00B0F0"/>
              </a:solidFill>
            </a:endParaRPr>
          </a:p>
        </p:txBody>
      </p:sp>
      <p:sp>
        <p:nvSpPr>
          <p:cNvPr id="48" name="TextBox 47">
            <a:extLst>
              <a:ext uri="{FF2B5EF4-FFF2-40B4-BE49-F238E27FC236}">
                <a16:creationId xmlns:a16="http://schemas.microsoft.com/office/drawing/2014/main" id="{5A65F70D-1353-58CB-2747-E902BEE6A710}"/>
              </a:ext>
            </a:extLst>
          </p:cNvPr>
          <p:cNvSpPr txBox="1"/>
          <p:nvPr/>
        </p:nvSpPr>
        <p:spPr>
          <a:xfrm>
            <a:off x="1657510" y="9152574"/>
            <a:ext cx="3458816" cy="646331"/>
          </a:xfrm>
          <a:prstGeom prst="rect">
            <a:avLst/>
          </a:prstGeom>
          <a:noFill/>
        </p:spPr>
        <p:txBody>
          <a:bodyPr wrap="square">
            <a:spAutoFit/>
          </a:bodyPr>
          <a:lstStyle/>
          <a:p>
            <a:pPr algn="ctr"/>
            <a:r>
              <a:rPr lang="en-FR" sz="1800" b="1" dirty="0">
                <a:solidFill>
                  <a:srgbClr val="002060"/>
                </a:solidFill>
              </a:rPr>
              <a:t>What to do?</a:t>
            </a:r>
          </a:p>
          <a:p>
            <a:pPr algn="ctr"/>
            <a:r>
              <a:rPr lang="en-FR" b="1" dirty="0">
                <a:solidFill>
                  <a:srgbClr val="002060"/>
                </a:solidFill>
              </a:rPr>
              <a:t>Use The Framework</a:t>
            </a:r>
            <a:endParaRPr lang="en-FR" sz="1800" b="1" dirty="0">
              <a:solidFill>
                <a:srgbClr val="002060"/>
              </a:solidFill>
            </a:endParaRPr>
          </a:p>
        </p:txBody>
      </p:sp>
    </p:spTree>
    <p:extLst>
      <p:ext uri="{BB962C8B-B14F-4D97-AF65-F5344CB8AC3E}">
        <p14:creationId xmlns:p14="http://schemas.microsoft.com/office/powerpoint/2010/main" val="3962684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pic Knight and Dragon Battle - Mystical Castle Scene with Fiery Ambiance |  AI Art Generator | Easy-Peasy.AI">
            <a:extLst>
              <a:ext uri="{FF2B5EF4-FFF2-40B4-BE49-F238E27FC236}">
                <a16:creationId xmlns:a16="http://schemas.microsoft.com/office/drawing/2014/main" id="{A75F6A44-C874-17D6-A0E9-7FA86942D5E0}"/>
              </a:ext>
            </a:extLst>
          </p:cNvPr>
          <p:cNvPicPr>
            <a:picLocks noChangeAspect="1" noChangeArrowheads="1"/>
          </p:cNvPicPr>
          <p:nvPr/>
        </p:nvPicPr>
        <p:blipFill>
          <a:blip r:embed="rId3">
            <a:alphaModFix amt="85000"/>
            <a:extLst>
              <a:ext uri="{BEBA8EAE-BF5A-486C-A8C5-ECC9F3942E4B}">
                <a14:imgProps xmlns:a14="http://schemas.microsoft.com/office/drawing/2010/main">
                  <a14:imgLayer r:embed="rId4">
                    <a14:imgEffect>
                      <a14:backgroundRemoval t="2429" b="90000" l="10000" r="97571">
                        <a14:foregroundMark x1="59714" y1="22000" x2="51143" y2="18571"/>
                        <a14:foregroundMark x1="51143" y1="18571" x2="41143" y2="4143"/>
                        <a14:foregroundMark x1="41143" y1="4143" x2="35143" y2="571"/>
                        <a14:foregroundMark x1="35143" y1="571" x2="27286" y2="3000"/>
                        <a14:foregroundMark x1="27286" y1="3000" x2="23143" y2="9286"/>
                        <a14:foregroundMark x1="23143" y1="9286" x2="22857" y2="16143"/>
                        <a14:foregroundMark x1="22857" y1="16143" x2="54143" y2="26143"/>
                        <a14:foregroundMark x1="54143" y1="26143" x2="61000" y2="25571"/>
                        <a14:foregroundMark x1="61000" y1="25571" x2="67429" y2="30143"/>
                        <a14:foregroundMark x1="67429" y1="30143" x2="74857" y2="42857"/>
                        <a14:foregroundMark x1="74857" y1="42857" x2="81286" y2="45857"/>
                        <a14:foregroundMark x1="81286" y1="45857" x2="80143" y2="31286"/>
                        <a14:foregroundMark x1="80143" y1="31286" x2="87714" y2="28143"/>
                        <a14:foregroundMark x1="87714" y1="28143" x2="92000" y2="22286"/>
                        <a14:foregroundMark x1="92000" y1="22286" x2="74000" y2="21000"/>
                        <a14:foregroundMark x1="74000" y1="21000" x2="69143" y2="15857"/>
                        <a14:foregroundMark x1="69143" y1="15857" x2="62286" y2="13714"/>
                        <a14:foregroundMark x1="62286" y1="13714" x2="58000" y2="20571"/>
                        <a14:foregroundMark x1="58000" y1="20571" x2="58000" y2="21000"/>
                        <a14:foregroundMark x1="56714" y1="22571" x2="50000" y2="22714"/>
                        <a14:foregroundMark x1="57286" y1="22857" x2="58000" y2="23714"/>
                        <a14:foregroundMark x1="44429" y1="9714" x2="40714" y2="2571"/>
                        <a14:foregroundMark x1="97571" y1="9286" x2="91714" y2="21286"/>
                        <a14:foregroundMark x1="69286" y1="45571" x2="70857" y2="52286"/>
                        <a14:foregroundMark x1="70857" y1="52286" x2="81429" y2="55286"/>
                        <a14:foregroundMark x1="56857" y1="28143" x2="50714" y2="28714"/>
                        <a14:foregroundMark x1="49714" y1="29571" x2="50714" y2="33714"/>
                        <a14:foregroundMark x1="34571" y1="19571" x2="34429" y2="25286"/>
                        <a14:foregroundMark x1="63286" y1="61714" x2="63714" y2="69571"/>
                        <a14:foregroundMark x1="63714" y1="69571" x2="69286" y2="76000"/>
                        <a14:foregroundMark x1="69286" y1="76000" x2="76429" y2="76000"/>
                        <a14:foregroundMark x1="76429" y1="76000" x2="81857" y2="74000"/>
                        <a14:foregroundMark x1="73000" y1="77714" x2="65429" y2="74143"/>
                        <a14:foregroundMark x1="65429" y1="74143" x2="64429" y2="68571"/>
                        <a14:foregroundMark x1="63571" y1="73000" x2="66571" y2="77429"/>
                        <a14:foregroundMark x1="67000" y1="59714" x2="61857" y2="61286"/>
                        <a14:foregroundMark x1="65714" y1="58857" x2="64714" y2="60143"/>
                        <a14:foregroundMark x1="62857" y1="60857" x2="62857" y2="60857"/>
                        <a14:foregroundMark x1="63571" y1="60714" x2="63571" y2="60714"/>
                        <a14:foregroundMark x1="63429" y1="60714" x2="63429" y2="60714"/>
                        <a14:foregroundMark x1="63429" y1="60714" x2="63429" y2="60714"/>
                        <a14:foregroundMark x1="63429" y1="60714" x2="63429" y2="60714"/>
                        <a14:foregroundMark x1="63429" y1="60857" x2="63429" y2="60857"/>
                        <a14:foregroundMark x1="63429" y1="61286" x2="63429" y2="61286"/>
                        <a14:foregroundMark x1="63429" y1="61286" x2="63429" y2="61286"/>
                        <a14:backgroundMark x1="30666" y1="21025" x2="24714" y2="26571"/>
                        <a14:backgroundMark x1="36879" y1="24503" x2="39924" y2="23985"/>
                        <a14:backgroundMark x1="24714" y1="26571" x2="32550" y2="25239"/>
                        <a14:backgroundMark x1="48485" y1="34242" x2="28714" y2="57714"/>
                        <a14:backgroundMark x1="28714" y1="57714" x2="52857" y2="49286"/>
                        <a14:backgroundMark x1="52857" y1="49286" x2="45143" y2="58714"/>
                        <a14:backgroundMark x1="45143" y1="58714" x2="67825" y2="49990"/>
                        <a14:backgroundMark x1="63244" y1="61286" x2="62964" y2="61732"/>
                        <a14:backgroundMark x1="63514" y1="60857" x2="63244" y2="61286"/>
                        <a14:backgroundMark x1="64183" y1="59792" x2="63514" y2="60857"/>
                        <a14:backgroundMark x1="68568" y1="52812" x2="65047" y2="58416"/>
                        <a14:backgroundMark x1="65938" y1="65723" x2="69143" y2="66286"/>
                        <a14:backgroundMark x1="63705" y1="77523" x2="62714" y2="79571"/>
                        <a14:backgroundMark x1="69143" y1="66286" x2="67325" y2="70043"/>
                        <a14:backgroundMark x1="73422" y1="78564" x2="74857" y2="78429"/>
                        <a14:backgroundMark x1="62714" y1="79571" x2="71628" y2="78733"/>
                        <a14:backgroundMark x1="74857" y1="78429" x2="73286" y2="84571"/>
                        <a14:backgroundMark x1="69143" y1="85571" x2="44000" y2="70000"/>
                        <a14:backgroundMark x1="44000" y1="70000" x2="38857" y2="59714"/>
                        <a14:backgroundMark x1="38857" y1="59714" x2="37857" y2="53429"/>
                        <a14:backgroundMark x1="54286" y1="31714" x2="64571" y2="47714"/>
                        <a14:backgroundMark x1="51956" y1="33420" x2="62429" y2="36571"/>
                        <a14:backgroundMark x1="14000" y1="22000" x2="47845" y2="32183"/>
                        <a14:backgroundMark x1="25714" y1="34000" x2="37000" y2="35857"/>
                        <a14:backgroundMark x1="93429" y1="35571" x2="93429" y2="35571"/>
                        <a14:backgroundMark x1="84143" y1="9571" x2="77429" y2="7000"/>
                        <a14:backgroundMark x1="77429" y1="7000" x2="74286" y2="571"/>
                        <a14:backgroundMark x1="62000" y1="2571" x2="52714" y2="3429"/>
                        <a14:backgroundMark x1="94571" y1="35571" x2="94429" y2="42143"/>
                        <a14:backgroundMark x1="55000" y1="56286" x2="55286" y2="61143"/>
                      </a14:backgroundRemoval>
                    </a14:imgEffect>
                  </a14:imgLayer>
                </a14:imgProps>
              </a:ext>
              <a:ext uri="{28A0092B-C50C-407E-A947-70E740481C1C}">
                <a14:useLocalDpi xmlns:a14="http://schemas.microsoft.com/office/drawing/2010/main" val="0"/>
              </a:ext>
            </a:extLst>
          </a:blip>
          <a:srcRect/>
          <a:stretch>
            <a:fillRect/>
          </a:stretch>
        </p:blipFill>
        <p:spPr bwMode="auto">
          <a:xfrm>
            <a:off x="1748719" y="-11231"/>
            <a:ext cx="5144306" cy="51443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EEAAA97-5C8C-35E6-DA57-20730AB565C0}"/>
              </a:ext>
            </a:extLst>
          </p:cNvPr>
          <p:cNvSpPr txBox="1"/>
          <p:nvPr/>
        </p:nvSpPr>
        <p:spPr>
          <a:xfrm>
            <a:off x="47124" y="8443027"/>
            <a:ext cx="3479210" cy="1077218"/>
          </a:xfrm>
          <a:prstGeom prst="rect">
            <a:avLst/>
          </a:prstGeom>
          <a:noFill/>
        </p:spPr>
        <p:txBody>
          <a:bodyPr wrap="square" rtlCol="0">
            <a:spAutoFit/>
          </a:bodyPr>
          <a:lstStyle/>
          <a:p>
            <a:r>
              <a:rPr lang="en-FR" sz="1400" b="1" dirty="0">
                <a:solidFill>
                  <a:srgbClr val="002060"/>
                </a:solidFill>
              </a:rPr>
              <a:t>Business opportunity</a:t>
            </a:r>
          </a:p>
          <a:p>
            <a:r>
              <a:rPr lang="en-FR" sz="1000" dirty="0"/>
              <a:t>Some asset managers may choose to exrtract wealth from individual in form of fees. </a:t>
            </a:r>
            <a:r>
              <a:rPr lang="en-GB" sz="1000" dirty="0"/>
              <a:t>T</a:t>
            </a:r>
            <a:r>
              <a:rPr lang="en-FR" sz="1000" dirty="0"/>
              <a:t>hey do not have to give good solutions if there are no any. Hence, a disruption of the market by good solution may change the situation.</a:t>
            </a:r>
            <a:endParaRPr lang="en-FR" sz="1200" dirty="0"/>
          </a:p>
          <a:p>
            <a:r>
              <a:rPr lang="en-FR" sz="1000" dirty="0"/>
              <a:t>The opportunity is to make provider of investment solutions. </a:t>
            </a:r>
          </a:p>
        </p:txBody>
      </p:sp>
      <p:sp>
        <p:nvSpPr>
          <p:cNvPr id="12" name="TextBox 11">
            <a:extLst>
              <a:ext uri="{FF2B5EF4-FFF2-40B4-BE49-F238E27FC236}">
                <a16:creationId xmlns:a16="http://schemas.microsoft.com/office/drawing/2014/main" id="{53326674-68AF-E9AD-2068-65D7BA1CE382}"/>
              </a:ext>
            </a:extLst>
          </p:cNvPr>
          <p:cNvSpPr txBox="1"/>
          <p:nvPr/>
        </p:nvSpPr>
        <p:spPr>
          <a:xfrm>
            <a:off x="3497438" y="6533958"/>
            <a:ext cx="3360562" cy="954107"/>
          </a:xfrm>
          <a:prstGeom prst="rect">
            <a:avLst/>
          </a:prstGeom>
          <a:noFill/>
        </p:spPr>
        <p:txBody>
          <a:bodyPr wrap="square" rtlCol="0">
            <a:spAutoFit/>
          </a:bodyPr>
          <a:lstStyle/>
          <a:p>
            <a:r>
              <a:rPr lang="en-FR" sz="1400" b="1" dirty="0">
                <a:solidFill>
                  <a:srgbClr val="002060"/>
                </a:solidFill>
              </a:rPr>
              <a:t>History of portfolio management</a:t>
            </a:r>
          </a:p>
          <a:p>
            <a:pPr marL="228600" indent="-228600">
              <a:buFont typeface="+mj-lt"/>
              <a:buAutoNum type="arabicPeriod"/>
            </a:pPr>
            <a:r>
              <a:rPr lang="en-FR" sz="1000" b="1" dirty="0">
                <a:solidFill>
                  <a:srgbClr val="002060"/>
                </a:solidFill>
              </a:rPr>
              <a:t>Pre-historic </a:t>
            </a:r>
            <a:r>
              <a:rPr lang="en-FR" sz="1000" dirty="0"/>
              <a:t>(Bengamin Graham)</a:t>
            </a:r>
          </a:p>
          <a:p>
            <a:pPr marL="228600" indent="-228600">
              <a:buFont typeface="+mj-lt"/>
              <a:buAutoNum type="arabicPeriod"/>
            </a:pPr>
            <a:r>
              <a:rPr lang="en-FR" sz="1000" b="1" dirty="0">
                <a:solidFill>
                  <a:srgbClr val="002060"/>
                </a:solidFill>
              </a:rPr>
              <a:t>Modern</a:t>
            </a:r>
            <a:r>
              <a:rPr lang="en-FR" sz="1000" dirty="0"/>
              <a:t> (Markowitz)</a:t>
            </a:r>
          </a:p>
          <a:p>
            <a:pPr marL="228600" indent="-228600">
              <a:buFont typeface="+mj-lt"/>
              <a:buAutoNum type="arabicPeriod"/>
            </a:pPr>
            <a:r>
              <a:rPr lang="en-FR" sz="1000" b="1" dirty="0">
                <a:solidFill>
                  <a:srgbClr val="002060"/>
                </a:solidFill>
              </a:rPr>
              <a:t>Post-Modern</a:t>
            </a:r>
            <a:r>
              <a:rPr lang="en-FR" sz="1000" dirty="0"/>
              <a:t> (Merton) Solving inter-temporal portfolio problem via continuous time finance</a:t>
            </a:r>
            <a:endParaRPr lang="en-FR" sz="1200" dirty="0"/>
          </a:p>
        </p:txBody>
      </p:sp>
      <p:sp>
        <p:nvSpPr>
          <p:cNvPr id="14" name="TextBox 13">
            <a:extLst>
              <a:ext uri="{FF2B5EF4-FFF2-40B4-BE49-F238E27FC236}">
                <a16:creationId xmlns:a16="http://schemas.microsoft.com/office/drawing/2014/main" id="{EA5B88DA-14F9-BF35-C804-C1C179C18995}"/>
              </a:ext>
            </a:extLst>
          </p:cNvPr>
          <p:cNvSpPr txBox="1"/>
          <p:nvPr/>
        </p:nvSpPr>
        <p:spPr>
          <a:xfrm>
            <a:off x="-56361" y="93854"/>
            <a:ext cx="2690648" cy="369332"/>
          </a:xfrm>
          <a:prstGeom prst="rect">
            <a:avLst/>
          </a:prstGeom>
          <a:noFill/>
        </p:spPr>
        <p:txBody>
          <a:bodyPr wrap="square" rtlCol="0">
            <a:spAutoFit/>
          </a:bodyPr>
          <a:lstStyle/>
          <a:p>
            <a:pPr algn="ctr"/>
            <a:r>
              <a:rPr lang="en-FR" b="1" dirty="0">
                <a:solidFill>
                  <a:srgbClr val="002060"/>
                </a:solidFill>
              </a:rPr>
              <a:t>The Framework</a:t>
            </a:r>
          </a:p>
        </p:txBody>
      </p:sp>
      <p:sp>
        <p:nvSpPr>
          <p:cNvPr id="15" name="TextBox 14">
            <a:extLst>
              <a:ext uri="{FF2B5EF4-FFF2-40B4-BE49-F238E27FC236}">
                <a16:creationId xmlns:a16="http://schemas.microsoft.com/office/drawing/2014/main" id="{1D3B1C49-9F5F-5183-DB4A-5FA8E4EA3164}"/>
              </a:ext>
            </a:extLst>
          </p:cNvPr>
          <p:cNvSpPr txBox="1"/>
          <p:nvPr/>
        </p:nvSpPr>
        <p:spPr>
          <a:xfrm>
            <a:off x="139728" y="487017"/>
            <a:ext cx="2433317" cy="553998"/>
          </a:xfrm>
          <a:prstGeom prst="rect">
            <a:avLst/>
          </a:prstGeom>
          <a:noFill/>
        </p:spPr>
        <p:txBody>
          <a:bodyPr wrap="square" rtlCol="0">
            <a:spAutoFit/>
          </a:bodyPr>
          <a:lstStyle/>
          <a:p>
            <a:pPr algn="just"/>
            <a:r>
              <a:rPr lang="en-FR" sz="1000" dirty="0"/>
              <a:t>There are 3 main ingredients to create a sound investment strategy. Each Ingredient is a form of risk management</a:t>
            </a:r>
          </a:p>
        </p:txBody>
      </p:sp>
      <p:pic>
        <p:nvPicPr>
          <p:cNvPr id="1026" name="Picture 2" descr="Epic Knight and Dragon Battle - Mystical Castle Scene with Fiery Ambiance |  AI Art Generator | Easy-Peasy.AI">
            <a:extLst>
              <a:ext uri="{FF2B5EF4-FFF2-40B4-BE49-F238E27FC236}">
                <a16:creationId xmlns:a16="http://schemas.microsoft.com/office/drawing/2014/main" id="{4DB4D612-C644-9934-90E9-363F4357EC50}"/>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3429" r="90000">
                        <a14:foregroundMark x1="30571" y1="30286" x2="26429" y2="36000"/>
                        <a14:foregroundMark x1="26429" y1="36000" x2="20143" y2="40571"/>
                        <a14:foregroundMark x1="20143" y1="40571" x2="13000" y2="41000"/>
                        <a14:foregroundMark x1="13000" y1="41000" x2="11857" y2="48286"/>
                        <a14:foregroundMark x1="11857" y1="48286" x2="16286" y2="69571"/>
                        <a14:foregroundMark x1="16286" y1="69571" x2="14857" y2="77286"/>
                        <a14:foregroundMark x1="14857" y1="77286" x2="16286" y2="70429"/>
                        <a14:foregroundMark x1="16286" y1="70429" x2="21714" y2="65429"/>
                        <a14:foregroundMark x1="21714" y1="65429" x2="25429" y2="57571"/>
                        <a14:foregroundMark x1="25429" y1="57571" x2="31274" y2="60240"/>
                        <a14:foregroundMark x1="33430" y1="62642" x2="36143" y2="66571"/>
                        <a14:foregroundMark x1="36143" y1="66571" x2="36714" y2="74143"/>
                        <a14:foregroundMark x1="36714" y1="74143" x2="38286" y2="63286"/>
                        <a14:foregroundMark x1="33000" y1="35286" x2="34857" y2="42429"/>
                        <a14:foregroundMark x1="34857" y1="42429" x2="37000" y2="44571"/>
                        <a14:foregroundMark x1="27571" y1="33429" x2="27571" y2="43286"/>
                        <a14:foregroundMark x1="33286" y1="33000" x2="33857" y2="37571"/>
                        <a14:foregroundMark x1="33000" y1="32857" x2="35714" y2="36143"/>
                        <a14:foregroundMark x1="30857" y1="35429" x2="29714" y2="38429"/>
                        <a14:foregroundMark x1="41714" y1="52857" x2="48429" y2="61286"/>
                        <a14:foregroundMark x1="48286" y1="62000" x2="61429" y2="74429"/>
                        <a14:foregroundMark x1="39571" y1="65857" x2="41000" y2="80000"/>
                        <a14:foregroundMark x1="41000" y1="80000" x2="41000" y2="80000"/>
                        <a14:foregroundMark x1="14429" y1="77286" x2="14429" y2="80000"/>
                        <a14:foregroundMark x1="18000" y1="80429" x2="13714" y2="81286"/>
                        <a14:foregroundMark x1="8143" y1="63143" x2="3429" y2="63714"/>
                        <a14:foregroundMark x1="39000" y1="59429" x2="31714" y2="50857"/>
                        <a14:foregroundMark x1="34374" y1="51470" x2="38000" y2="56143"/>
                        <a14:foregroundMark x1="30571" y1="46571" x2="33268" y2="50046"/>
                        <a14:foregroundMark x1="38000" y1="61143" x2="34857" y2="61286"/>
                        <a14:foregroundMark x1="31857" y1="46286" x2="31857" y2="46286"/>
                        <a14:foregroundMark x1="32857" y1="49000" x2="32857" y2="49000"/>
                        <a14:foregroundMark x1="33571" y1="49000" x2="33571" y2="49000"/>
                        <a14:foregroundMark x1="34000" y1="50286" x2="34000" y2="50286"/>
                        <a14:foregroundMark x1="38571" y1="58143" x2="38571" y2="58143"/>
                        <a14:foregroundMark x1="37286" y1="59286" x2="37286" y2="59286"/>
                        <a14:foregroundMark x1="37143" y1="59429" x2="37000" y2="60000"/>
                        <a14:foregroundMark x1="40286" y1="57286" x2="40000" y2="57000"/>
                        <a14:foregroundMark x1="48571" y1="60857" x2="46429" y2="54571"/>
                        <a14:foregroundMark x1="41857" y1="50571" x2="42571" y2="50857"/>
                        <a14:foregroundMark x1="24000" y1="33857" x2="24000" y2="33857"/>
                        <a14:foregroundMark x1="23571" y1="33714" x2="23571" y2="33714"/>
                        <a14:foregroundMark x1="10143" y1="50143" x2="10143" y2="50143"/>
                        <a14:backgroundMark x1="33143" y1="15571" x2="18571" y2="22286"/>
                        <a14:backgroundMark x1="18571" y1="22286" x2="51571" y2="16143"/>
                        <a14:backgroundMark x1="51571" y1="16143" x2="48286" y2="22571"/>
                        <a14:backgroundMark x1="48286" y1="22571" x2="35857" y2="32515"/>
                        <a14:backgroundMark x1="35999" y1="37162" x2="58571" y2="31857"/>
                        <a14:backgroundMark x1="32487" y1="65545" x2="23286" y2="77429"/>
                        <a14:backgroundMark x1="37599" y1="58943" x2="37333" y2="59286"/>
                        <a14:backgroundMark x1="39683" y1="56253" x2="38385" y2="57929"/>
                        <a14:backgroundMark x1="40491" y1="55209" x2="39789" y2="56116"/>
                        <a14:backgroundMark x1="58571" y1="31857" x2="42962" y2="52018"/>
                        <a14:backgroundMark x1="23286" y1="77429" x2="30571" y2="76857"/>
                        <a14:backgroundMark x1="56596" y1="66543" x2="61571" y2="64571"/>
                        <a14:backgroundMark x1="42641" y1="72074" x2="51655" y2="68501"/>
                        <a14:backgroundMark x1="36607" y1="74465" x2="37586" y2="74077"/>
                        <a14:backgroundMark x1="30571" y1="76857" x2="36209" y2="74623"/>
                        <a14:backgroundMark x1="55131" y1="71789" x2="48571" y2="79143"/>
                        <a14:backgroundMark x1="61571" y1="64571" x2="58341" y2="68192"/>
                        <a14:backgroundMark x1="62829" y1="72436" x2="87143" y2="61000"/>
                        <a14:backgroundMark x1="48571" y1="79143" x2="58145" y2="74639"/>
                        <a14:backgroundMark x1="87143" y1="61000" x2="76857" y2="74571"/>
                        <a14:backgroundMark x1="70429" y1="33714" x2="61857" y2="39429"/>
                        <a14:backgroundMark x1="61857" y1="39429" x2="73143" y2="42571"/>
                        <a14:backgroundMark x1="73143" y1="42571" x2="59143" y2="67571"/>
                        <a14:backgroundMark x1="55143" y1="37286" x2="62000" y2="49143"/>
                        <a14:backgroundMark x1="29857" y1="63000" x2="29714" y2="66571"/>
                        <a14:backgroundMark x1="31000" y1="61714" x2="31000" y2="63429"/>
                        <a14:backgroundMark x1="30286" y1="61286" x2="32571" y2="62571"/>
                        <a14:backgroundMark x1="35429" y1="50286" x2="35286" y2="51571"/>
                      </a14:backgroundRemoval>
                    </a14:imgEffect>
                  </a14:imgLayer>
                </a14:imgProps>
              </a:ext>
              <a:ext uri="{28A0092B-C50C-407E-A947-70E740481C1C}">
                <a14:useLocalDpi xmlns:a14="http://schemas.microsoft.com/office/drawing/2010/main" val="0"/>
              </a:ext>
            </a:extLst>
          </a:blip>
          <a:srcRect t="17831" r="28115"/>
          <a:stretch/>
        </p:blipFill>
        <p:spPr bwMode="auto">
          <a:xfrm>
            <a:off x="2690649" y="1963832"/>
            <a:ext cx="2770554" cy="3166933"/>
          </a:xfrm>
          <a:prstGeom prst="rect">
            <a:avLst/>
          </a:prstGeom>
          <a:noFill/>
          <a:extLst>
            <a:ext uri="{909E8E84-426E-40DD-AFC4-6F175D3DCCD1}">
              <a14:hiddenFill xmlns:a14="http://schemas.microsoft.com/office/drawing/2010/main">
                <a:solidFill>
                  <a:srgbClr val="FFFFFF"/>
                </a:solidFill>
              </a14:hiddenFill>
            </a:ext>
          </a:extLst>
        </p:spPr>
      </p:pic>
      <p:sp>
        <p:nvSpPr>
          <p:cNvPr id="22" name="Oval 21">
            <a:extLst>
              <a:ext uri="{FF2B5EF4-FFF2-40B4-BE49-F238E27FC236}">
                <a16:creationId xmlns:a16="http://schemas.microsoft.com/office/drawing/2014/main" id="{1AB4A7A5-83AA-8861-C0B3-52B90BEE66C9}"/>
              </a:ext>
            </a:extLst>
          </p:cNvPr>
          <p:cNvSpPr/>
          <p:nvPr/>
        </p:nvSpPr>
        <p:spPr>
          <a:xfrm>
            <a:off x="139729" y="1005603"/>
            <a:ext cx="354337" cy="354337"/>
          </a:xfrm>
          <a:prstGeom prst="ellipse">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dirty="0">
                <a:solidFill>
                  <a:srgbClr val="002060"/>
                </a:solidFill>
              </a:rPr>
              <a:t>1</a:t>
            </a:r>
          </a:p>
        </p:txBody>
      </p:sp>
      <p:sp>
        <p:nvSpPr>
          <p:cNvPr id="23" name="Oval 22">
            <a:extLst>
              <a:ext uri="{FF2B5EF4-FFF2-40B4-BE49-F238E27FC236}">
                <a16:creationId xmlns:a16="http://schemas.microsoft.com/office/drawing/2014/main" id="{6BCDD68E-861D-9CA9-1645-AFC4213C302B}"/>
              </a:ext>
            </a:extLst>
          </p:cNvPr>
          <p:cNvSpPr/>
          <p:nvPr/>
        </p:nvSpPr>
        <p:spPr>
          <a:xfrm>
            <a:off x="139730" y="3109786"/>
            <a:ext cx="354337" cy="354337"/>
          </a:xfrm>
          <a:prstGeom prst="ellipse">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dirty="0">
                <a:solidFill>
                  <a:srgbClr val="002060"/>
                </a:solidFill>
              </a:rPr>
              <a:t>2</a:t>
            </a:r>
          </a:p>
        </p:txBody>
      </p:sp>
      <p:sp>
        <p:nvSpPr>
          <p:cNvPr id="26" name="Oval 25">
            <a:extLst>
              <a:ext uri="{FF2B5EF4-FFF2-40B4-BE49-F238E27FC236}">
                <a16:creationId xmlns:a16="http://schemas.microsoft.com/office/drawing/2014/main" id="{9E2CD96A-AAD2-8F08-CF96-7F1A44682CB6}"/>
              </a:ext>
            </a:extLst>
          </p:cNvPr>
          <p:cNvSpPr/>
          <p:nvPr/>
        </p:nvSpPr>
        <p:spPr>
          <a:xfrm>
            <a:off x="139728" y="5193862"/>
            <a:ext cx="354337" cy="354337"/>
          </a:xfrm>
          <a:prstGeom prst="ellipse">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dirty="0">
                <a:solidFill>
                  <a:srgbClr val="002060"/>
                </a:solidFill>
              </a:rPr>
              <a:t>3</a:t>
            </a:r>
          </a:p>
        </p:txBody>
      </p:sp>
      <p:sp>
        <p:nvSpPr>
          <p:cNvPr id="27" name="TextBox 26">
            <a:extLst>
              <a:ext uri="{FF2B5EF4-FFF2-40B4-BE49-F238E27FC236}">
                <a16:creationId xmlns:a16="http://schemas.microsoft.com/office/drawing/2014/main" id="{DFA01FE7-F59C-1EF8-E655-8E65D3F89F0E}"/>
              </a:ext>
            </a:extLst>
          </p:cNvPr>
          <p:cNvSpPr txBox="1"/>
          <p:nvPr/>
        </p:nvSpPr>
        <p:spPr>
          <a:xfrm>
            <a:off x="3973408" y="25352"/>
            <a:ext cx="2360023" cy="276999"/>
          </a:xfrm>
          <a:prstGeom prst="rect">
            <a:avLst/>
          </a:prstGeom>
          <a:noFill/>
        </p:spPr>
        <p:txBody>
          <a:bodyPr wrap="square" rtlCol="0">
            <a:spAutoFit/>
          </a:bodyPr>
          <a:lstStyle/>
          <a:p>
            <a:pPr algn="ctr"/>
            <a:r>
              <a:rPr lang="en-GB" sz="1200" dirty="0">
                <a:latin typeface="AkayaKanadaka" panose="02010502080401010103" pitchFamily="2" charset="77"/>
                <a:cs typeface="AkayaKanadaka" panose="02010502080401010103" pitchFamily="2" charset="77"/>
              </a:rPr>
              <a:t>The R</a:t>
            </a:r>
            <a:r>
              <a:rPr lang="en-FR" sz="1200" dirty="0">
                <a:latin typeface="AkayaKanadaka" panose="02010502080401010103" pitchFamily="2" charset="77"/>
                <a:cs typeface="AkayaKanadaka" panose="02010502080401010103" pitchFamily="2" charset="77"/>
              </a:rPr>
              <a:t>etirement Dragon</a:t>
            </a:r>
          </a:p>
        </p:txBody>
      </p:sp>
      <p:sp>
        <p:nvSpPr>
          <p:cNvPr id="28" name="TextBox 27">
            <a:extLst>
              <a:ext uri="{FF2B5EF4-FFF2-40B4-BE49-F238E27FC236}">
                <a16:creationId xmlns:a16="http://schemas.microsoft.com/office/drawing/2014/main" id="{956A3368-9B75-5B46-EAC7-811E8B6428F5}"/>
              </a:ext>
            </a:extLst>
          </p:cNvPr>
          <p:cNvSpPr txBox="1"/>
          <p:nvPr/>
        </p:nvSpPr>
        <p:spPr>
          <a:xfrm>
            <a:off x="2599456" y="4578779"/>
            <a:ext cx="2360023" cy="276999"/>
          </a:xfrm>
          <a:prstGeom prst="rect">
            <a:avLst/>
          </a:prstGeom>
          <a:noFill/>
        </p:spPr>
        <p:txBody>
          <a:bodyPr wrap="square" rtlCol="0">
            <a:spAutoFit/>
          </a:bodyPr>
          <a:lstStyle/>
          <a:p>
            <a:pPr algn="ctr"/>
            <a:r>
              <a:rPr lang="en-US" sz="1200" dirty="0">
                <a:latin typeface="AkayaKanadaka" panose="02010502080401010103" pitchFamily="2" charset="77"/>
                <a:cs typeface="AkayaKanadaka" panose="02010502080401010103" pitchFamily="2" charset="77"/>
              </a:rPr>
              <a:t>The Investment Knight</a:t>
            </a:r>
            <a:endParaRPr lang="en-FR" sz="1200" dirty="0">
              <a:latin typeface="AkayaKanadaka" panose="02010502080401010103" pitchFamily="2" charset="77"/>
              <a:cs typeface="AkayaKanadaka" panose="02010502080401010103" pitchFamily="2" charset="77"/>
            </a:endParaRPr>
          </a:p>
        </p:txBody>
      </p:sp>
      <p:sp>
        <p:nvSpPr>
          <p:cNvPr id="29" name="TextBox 28">
            <a:extLst>
              <a:ext uri="{FF2B5EF4-FFF2-40B4-BE49-F238E27FC236}">
                <a16:creationId xmlns:a16="http://schemas.microsoft.com/office/drawing/2014/main" id="{5BB0282B-E32E-F2ED-62F1-E7EEB123155A}"/>
              </a:ext>
            </a:extLst>
          </p:cNvPr>
          <p:cNvSpPr txBox="1"/>
          <p:nvPr/>
        </p:nvSpPr>
        <p:spPr>
          <a:xfrm>
            <a:off x="3339741" y="2232816"/>
            <a:ext cx="2360023" cy="553998"/>
          </a:xfrm>
          <a:prstGeom prst="rect">
            <a:avLst/>
          </a:prstGeom>
          <a:noFill/>
        </p:spPr>
        <p:txBody>
          <a:bodyPr wrap="square" rtlCol="0">
            <a:spAutoFit/>
          </a:bodyPr>
          <a:lstStyle/>
          <a:p>
            <a:pPr algn="ctr"/>
            <a:r>
              <a:rPr lang="en-US" sz="3000" dirty="0">
                <a:latin typeface="AkayaKanadaka" panose="02010502080401010103" pitchFamily="2" charset="77"/>
                <a:cs typeface="AkayaKanadaka" panose="02010502080401010103" pitchFamily="2" charset="77"/>
              </a:rPr>
              <a:t>VS</a:t>
            </a:r>
            <a:endParaRPr lang="en-FR" sz="3000" dirty="0">
              <a:latin typeface="AkayaKanadaka" panose="02010502080401010103" pitchFamily="2" charset="77"/>
              <a:cs typeface="AkayaKanadaka" panose="02010502080401010103" pitchFamily="2" charset="77"/>
            </a:endParaRPr>
          </a:p>
        </p:txBody>
      </p:sp>
      <p:sp>
        <p:nvSpPr>
          <p:cNvPr id="30" name="TextBox 29">
            <a:extLst>
              <a:ext uri="{FF2B5EF4-FFF2-40B4-BE49-F238E27FC236}">
                <a16:creationId xmlns:a16="http://schemas.microsoft.com/office/drawing/2014/main" id="{82890FBD-70F5-A69B-892A-146E6D0EB8E6}"/>
              </a:ext>
            </a:extLst>
          </p:cNvPr>
          <p:cNvSpPr txBox="1"/>
          <p:nvPr/>
        </p:nvSpPr>
        <p:spPr>
          <a:xfrm>
            <a:off x="482717" y="1001691"/>
            <a:ext cx="1672046" cy="338554"/>
          </a:xfrm>
          <a:prstGeom prst="rect">
            <a:avLst/>
          </a:prstGeom>
          <a:noFill/>
        </p:spPr>
        <p:txBody>
          <a:bodyPr wrap="square" rtlCol="0">
            <a:spAutoFit/>
          </a:bodyPr>
          <a:lstStyle/>
          <a:p>
            <a:r>
              <a:rPr lang="en-FR" sz="1600" b="1" dirty="0">
                <a:solidFill>
                  <a:srgbClr val="002060"/>
                </a:solidFill>
              </a:rPr>
              <a:t>The Sword</a:t>
            </a:r>
          </a:p>
        </p:txBody>
      </p:sp>
      <p:sp>
        <p:nvSpPr>
          <p:cNvPr id="31" name="TextBox 30">
            <a:extLst>
              <a:ext uri="{FF2B5EF4-FFF2-40B4-BE49-F238E27FC236}">
                <a16:creationId xmlns:a16="http://schemas.microsoft.com/office/drawing/2014/main" id="{9C97BBB9-26A8-39E8-D136-30EB92BF4895}"/>
              </a:ext>
            </a:extLst>
          </p:cNvPr>
          <p:cNvSpPr txBox="1"/>
          <p:nvPr/>
        </p:nvSpPr>
        <p:spPr>
          <a:xfrm>
            <a:off x="482717" y="3123899"/>
            <a:ext cx="1672046" cy="338554"/>
          </a:xfrm>
          <a:prstGeom prst="rect">
            <a:avLst/>
          </a:prstGeom>
          <a:noFill/>
        </p:spPr>
        <p:txBody>
          <a:bodyPr wrap="square" rtlCol="0">
            <a:spAutoFit/>
          </a:bodyPr>
          <a:lstStyle/>
          <a:p>
            <a:r>
              <a:rPr lang="en-FR" sz="1600" b="1" dirty="0">
                <a:solidFill>
                  <a:srgbClr val="002060"/>
                </a:solidFill>
              </a:rPr>
              <a:t>The Shield</a:t>
            </a:r>
          </a:p>
        </p:txBody>
      </p:sp>
      <p:sp>
        <p:nvSpPr>
          <p:cNvPr id="32" name="TextBox 31">
            <a:extLst>
              <a:ext uri="{FF2B5EF4-FFF2-40B4-BE49-F238E27FC236}">
                <a16:creationId xmlns:a16="http://schemas.microsoft.com/office/drawing/2014/main" id="{D2FD9435-1C9A-55A0-E18B-FF00A7F7C90D}"/>
              </a:ext>
            </a:extLst>
          </p:cNvPr>
          <p:cNvSpPr txBox="1"/>
          <p:nvPr/>
        </p:nvSpPr>
        <p:spPr>
          <a:xfrm>
            <a:off x="482716" y="5203098"/>
            <a:ext cx="1672046" cy="338554"/>
          </a:xfrm>
          <a:prstGeom prst="rect">
            <a:avLst/>
          </a:prstGeom>
          <a:noFill/>
        </p:spPr>
        <p:txBody>
          <a:bodyPr wrap="square" rtlCol="0">
            <a:spAutoFit/>
          </a:bodyPr>
          <a:lstStyle/>
          <a:p>
            <a:r>
              <a:rPr lang="en-FR" sz="1600" b="1" dirty="0">
                <a:solidFill>
                  <a:srgbClr val="002060"/>
                </a:solidFill>
              </a:rPr>
              <a:t>The Mastery</a:t>
            </a:r>
          </a:p>
        </p:txBody>
      </p:sp>
      <p:sp>
        <p:nvSpPr>
          <p:cNvPr id="33" name="TextBox 32">
            <a:extLst>
              <a:ext uri="{FF2B5EF4-FFF2-40B4-BE49-F238E27FC236}">
                <a16:creationId xmlns:a16="http://schemas.microsoft.com/office/drawing/2014/main" id="{E2A01B7B-5884-6A03-1D2A-B3A02DC54717}"/>
              </a:ext>
            </a:extLst>
          </p:cNvPr>
          <p:cNvSpPr txBox="1"/>
          <p:nvPr/>
        </p:nvSpPr>
        <p:spPr>
          <a:xfrm>
            <a:off x="308270" y="1322954"/>
            <a:ext cx="2770553" cy="1785104"/>
          </a:xfrm>
          <a:prstGeom prst="rect">
            <a:avLst/>
          </a:prstGeom>
          <a:noFill/>
        </p:spPr>
        <p:txBody>
          <a:bodyPr wrap="square" rtlCol="0">
            <a:spAutoFit/>
          </a:bodyPr>
          <a:lstStyle/>
          <a:p>
            <a:pPr marL="171450" indent="-171450">
              <a:buFont typeface="Arial" panose="020B0604020202020204" pitchFamily="34" charset="0"/>
              <a:buChar char="•"/>
            </a:pPr>
            <a:r>
              <a:rPr lang="en-FR" sz="1000" dirty="0"/>
              <a:t>The sword is </a:t>
            </a:r>
            <a:r>
              <a:rPr lang="en-FR" sz="1000" b="1" dirty="0">
                <a:solidFill>
                  <a:srgbClr val="002060"/>
                </a:solidFill>
              </a:rPr>
              <a:t>PSP (Performance-seeking portfolio). </a:t>
            </a:r>
          </a:p>
          <a:p>
            <a:pPr marL="171450" indent="-171450">
              <a:buFont typeface="Arial" panose="020B0604020202020204" pitchFamily="34" charset="0"/>
              <a:buChar char="•"/>
            </a:pPr>
            <a:r>
              <a:rPr lang="en-FR" sz="1000" dirty="0"/>
              <a:t>Its risk-management technique is </a:t>
            </a:r>
            <a:r>
              <a:rPr lang="en-FR" sz="1000" b="1" dirty="0">
                <a:solidFill>
                  <a:srgbClr val="002060"/>
                </a:solidFill>
              </a:rPr>
              <a:t>diversification</a:t>
            </a:r>
            <a:r>
              <a:rPr lang="en-FR" sz="1000" dirty="0"/>
              <a:t>. </a:t>
            </a:r>
          </a:p>
          <a:p>
            <a:pPr marL="171450" indent="-171450">
              <a:buFont typeface="Arial" panose="020B0604020202020204" pitchFamily="34" charset="0"/>
              <a:buChar char="•"/>
            </a:pPr>
            <a:r>
              <a:rPr lang="en-FR" sz="1000" dirty="0"/>
              <a:t>The PSP is “</a:t>
            </a:r>
            <a:r>
              <a:rPr lang="en-FR" sz="1000" b="1" dirty="0">
                <a:solidFill>
                  <a:srgbClr val="002060"/>
                </a:solidFill>
              </a:rPr>
              <a:t>Being smarter by taking risk</a:t>
            </a:r>
            <a:r>
              <a:rPr lang="en-FR" sz="1000" dirty="0"/>
              <a:t>”. It is finee to take more risk till it is rewarded</a:t>
            </a:r>
          </a:p>
          <a:p>
            <a:pPr marL="171450" indent="-171450" algn="just">
              <a:buFont typeface="Arial" panose="020B0604020202020204" pitchFamily="34" charset="0"/>
              <a:buChar char="•"/>
            </a:pPr>
            <a:r>
              <a:rPr lang="en-FR" sz="1000" dirty="0"/>
              <a:t>As a good sword should be sharp, the PSP performance is measured by </a:t>
            </a:r>
            <a:r>
              <a:rPr lang="en-FR" sz="1000" b="1" dirty="0">
                <a:solidFill>
                  <a:srgbClr val="002060"/>
                </a:solidFill>
              </a:rPr>
              <a:t>Sharpe Ratio</a:t>
            </a:r>
          </a:p>
          <a:p>
            <a:pPr marL="171450" indent="-171450">
              <a:buFont typeface="Arial" panose="020B0604020202020204" pitchFamily="34" charset="0"/>
              <a:buChar char="•"/>
            </a:pPr>
            <a:r>
              <a:rPr lang="en-FR" sz="1000" b="1" dirty="0">
                <a:solidFill>
                  <a:srgbClr val="002060"/>
                </a:solidFill>
              </a:rPr>
              <a:t>The problem of the sword is to find PSP with maximum SR</a:t>
            </a:r>
          </a:p>
          <a:p>
            <a:pPr marL="171450" indent="-171450">
              <a:buFont typeface="Arial" panose="020B0604020202020204" pitchFamily="34" charset="0"/>
              <a:buChar char="•"/>
            </a:pPr>
            <a:r>
              <a:rPr lang="en-FR" sz="1000" dirty="0"/>
              <a:t>Sword is multi-asset, not only equity</a:t>
            </a:r>
          </a:p>
        </p:txBody>
      </p:sp>
      <p:sp>
        <p:nvSpPr>
          <p:cNvPr id="34" name="TextBox 33">
            <a:extLst>
              <a:ext uri="{FF2B5EF4-FFF2-40B4-BE49-F238E27FC236}">
                <a16:creationId xmlns:a16="http://schemas.microsoft.com/office/drawing/2014/main" id="{7BD5FD8C-3F49-8496-A1B9-FCDA33EEC2D6}"/>
              </a:ext>
            </a:extLst>
          </p:cNvPr>
          <p:cNvSpPr txBox="1"/>
          <p:nvPr/>
        </p:nvSpPr>
        <p:spPr>
          <a:xfrm>
            <a:off x="308271" y="3436494"/>
            <a:ext cx="2690248" cy="1785104"/>
          </a:xfrm>
          <a:prstGeom prst="rect">
            <a:avLst/>
          </a:prstGeom>
          <a:noFill/>
        </p:spPr>
        <p:txBody>
          <a:bodyPr wrap="square" rtlCol="0">
            <a:spAutoFit/>
          </a:bodyPr>
          <a:lstStyle/>
          <a:p>
            <a:pPr marL="171450" indent="-171450">
              <a:buFont typeface="Arial" panose="020B0604020202020204" pitchFamily="34" charset="0"/>
              <a:buChar char="•"/>
            </a:pPr>
            <a:r>
              <a:rPr lang="en-FR" sz="1000" dirty="0"/>
              <a:t>The shield is </a:t>
            </a:r>
            <a:r>
              <a:rPr lang="en-FR" sz="1000" b="1" dirty="0">
                <a:solidFill>
                  <a:srgbClr val="002060"/>
                </a:solidFill>
              </a:rPr>
              <a:t>GHP/LHP (hoal-hedging portfolio / liability-hedging portfolio)</a:t>
            </a:r>
            <a:endParaRPr lang="ru-RU" sz="1000" b="1" dirty="0">
              <a:solidFill>
                <a:srgbClr val="002060"/>
              </a:solidFill>
            </a:endParaRPr>
          </a:p>
          <a:p>
            <a:pPr marL="171450" indent="-171450">
              <a:buFont typeface="Arial" panose="020B0604020202020204" pitchFamily="34" charset="0"/>
              <a:buChar char="•"/>
            </a:pPr>
            <a:r>
              <a:rPr lang="en-US" sz="1000" dirty="0"/>
              <a:t>Its risk management technique </a:t>
            </a:r>
            <a:r>
              <a:rPr lang="en-US" sz="1000" b="1" dirty="0">
                <a:solidFill>
                  <a:srgbClr val="002060"/>
                </a:solidFill>
              </a:rPr>
              <a:t>is hedging</a:t>
            </a:r>
          </a:p>
          <a:p>
            <a:pPr marL="171450" indent="-171450">
              <a:buFont typeface="Arial" panose="020B0604020202020204" pitchFamily="34" charset="0"/>
              <a:buChar char="•"/>
            </a:pPr>
            <a:r>
              <a:rPr lang="en-US" sz="1000" dirty="0"/>
              <a:t>The GHP is about </a:t>
            </a:r>
            <a:r>
              <a:rPr lang="en-US" sz="1000" b="1" dirty="0">
                <a:solidFill>
                  <a:srgbClr val="002060"/>
                </a:solidFill>
              </a:rPr>
              <a:t>“Being smarter by not taking risk”</a:t>
            </a:r>
          </a:p>
          <a:p>
            <a:pPr marL="171450" indent="-171450">
              <a:buFont typeface="Arial" panose="020B0604020202020204" pitchFamily="34" charset="0"/>
              <a:buChar char="•"/>
            </a:pPr>
            <a:r>
              <a:rPr lang="en-US" sz="1000" dirty="0"/>
              <a:t>This is a </a:t>
            </a:r>
            <a:r>
              <a:rPr lang="en-US" sz="1000" b="1" dirty="0">
                <a:solidFill>
                  <a:srgbClr val="002060"/>
                </a:solidFill>
              </a:rPr>
              <a:t>“risk-free” asset</a:t>
            </a:r>
            <a:r>
              <a:rPr lang="en-US" sz="1000" dirty="0"/>
              <a:t>, a replicating portfolio for income streams that you need to finance (</a:t>
            </a:r>
            <a:r>
              <a:rPr lang="en-US" sz="1000" b="1" dirty="0">
                <a:solidFill>
                  <a:srgbClr val="002060"/>
                </a:solidFill>
              </a:rPr>
              <a:t>Ladder Bond Portfolio</a:t>
            </a:r>
            <a:r>
              <a:rPr lang="en-US" sz="1000" dirty="0"/>
              <a:t>)</a:t>
            </a:r>
          </a:p>
          <a:p>
            <a:pPr marL="171450" indent="-171450">
              <a:buFont typeface="Arial" panose="020B0604020202020204" pitchFamily="34" charset="0"/>
              <a:buChar char="•"/>
            </a:pPr>
            <a:r>
              <a:rPr lang="en-US" sz="1000" dirty="0"/>
              <a:t>It assures minimum acceptable result</a:t>
            </a:r>
          </a:p>
          <a:p>
            <a:pPr marL="171450" indent="-171450">
              <a:buFont typeface="Arial" panose="020B0604020202020204" pitchFamily="34" charset="0"/>
              <a:buChar char="•"/>
            </a:pPr>
            <a:r>
              <a:rPr lang="en-US" sz="1000" b="1" dirty="0">
                <a:solidFill>
                  <a:srgbClr val="002060"/>
                </a:solidFill>
              </a:rPr>
              <a:t>The problem of the shield is to find the cheapest replicating portfolio for CFs</a:t>
            </a:r>
            <a:endParaRPr lang="en-FR" sz="1000" b="1" dirty="0">
              <a:solidFill>
                <a:srgbClr val="002060"/>
              </a:solidFill>
            </a:endParaRPr>
          </a:p>
        </p:txBody>
      </p:sp>
      <p:sp>
        <p:nvSpPr>
          <p:cNvPr id="35" name="TextBox 34">
            <a:extLst>
              <a:ext uri="{FF2B5EF4-FFF2-40B4-BE49-F238E27FC236}">
                <a16:creationId xmlns:a16="http://schemas.microsoft.com/office/drawing/2014/main" id="{7CF5C9BE-3B92-8372-2C3C-C5CA71B925D6}"/>
              </a:ext>
            </a:extLst>
          </p:cNvPr>
          <p:cNvSpPr txBox="1"/>
          <p:nvPr/>
        </p:nvSpPr>
        <p:spPr>
          <a:xfrm>
            <a:off x="379525" y="5518295"/>
            <a:ext cx="3049476" cy="1015663"/>
          </a:xfrm>
          <a:prstGeom prst="rect">
            <a:avLst/>
          </a:prstGeom>
          <a:noFill/>
        </p:spPr>
        <p:txBody>
          <a:bodyPr wrap="square" rtlCol="0">
            <a:spAutoFit/>
          </a:bodyPr>
          <a:lstStyle/>
          <a:p>
            <a:pPr marL="171450" indent="-171450">
              <a:buFont typeface="Arial" panose="020B0604020202020204" pitchFamily="34" charset="0"/>
              <a:buChar char="•"/>
            </a:pPr>
            <a:r>
              <a:rPr lang="en-US" sz="1000" dirty="0"/>
              <a:t>The mastery is about allocation between PSP and GHP</a:t>
            </a:r>
          </a:p>
          <a:p>
            <a:pPr marL="171450" indent="-171450">
              <a:buFont typeface="Arial" panose="020B0604020202020204" pitchFamily="34" charset="0"/>
              <a:buChar char="•"/>
            </a:pPr>
            <a:r>
              <a:rPr lang="en-US" sz="1000" dirty="0"/>
              <a:t>Its risk management technique is </a:t>
            </a:r>
            <a:r>
              <a:rPr lang="en-US" sz="1000" b="1" dirty="0">
                <a:solidFill>
                  <a:srgbClr val="002060"/>
                </a:solidFill>
              </a:rPr>
              <a:t>insurance</a:t>
            </a:r>
          </a:p>
          <a:p>
            <a:pPr marL="171450" indent="-171450">
              <a:buFont typeface="Arial" panose="020B0604020202020204" pitchFamily="34" charset="0"/>
              <a:buChar char="•"/>
            </a:pPr>
            <a:r>
              <a:rPr lang="en-US" sz="1000" dirty="0"/>
              <a:t>It is about </a:t>
            </a:r>
            <a:r>
              <a:rPr lang="en-US" sz="1000" b="1" dirty="0">
                <a:solidFill>
                  <a:srgbClr val="002060"/>
                </a:solidFill>
              </a:rPr>
              <a:t>dynamic hedging, cutting downside, buying put option</a:t>
            </a:r>
          </a:p>
          <a:p>
            <a:pPr marL="171450" indent="-171450">
              <a:buFont typeface="Arial" panose="020B0604020202020204" pitchFamily="34" charset="0"/>
              <a:buChar char="•"/>
            </a:pPr>
            <a:r>
              <a:rPr lang="en-US" sz="1000" b="1" dirty="0">
                <a:solidFill>
                  <a:srgbClr val="002060"/>
                </a:solidFill>
              </a:rPr>
              <a:t>Robo-advisors </a:t>
            </a:r>
            <a:r>
              <a:rPr lang="en-US" sz="1000" dirty="0"/>
              <a:t>can be a solution</a:t>
            </a:r>
            <a:endParaRPr lang="en-FR" sz="1000" b="1" dirty="0">
              <a:solidFill>
                <a:srgbClr val="002060"/>
              </a:solidFill>
            </a:endParaRPr>
          </a:p>
        </p:txBody>
      </p:sp>
      <p:cxnSp>
        <p:nvCxnSpPr>
          <p:cNvPr id="36" name="Straight Connector 35">
            <a:extLst>
              <a:ext uri="{FF2B5EF4-FFF2-40B4-BE49-F238E27FC236}">
                <a16:creationId xmlns:a16="http://schemas.microsoft.com/office/drawing/2014/main" id="{E2611504-77AF-A93A-AF98-C4A7A32BB97D}"/>
              </a:ext>
            </a:extLst>
          </p:cNvPr>
          <p:cNvCxnSpPr>
            <a:cxnSpLocks/>
          </p:cNvCxnSpPr>
          <p:nvPr/>
        </p:nvCxnSpPr>
        <p:spPr>
          <a:xfrm>
            <a:off x="0" y="6520719"/>
            <a:ext cx="6893025"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FD3C239-83C4-5EA4-EFFD-335BA08DAC62}"/>
              </a:ext>
            </a:extLst>
          </p:cNvPr>
          <p:cNvCxnSpPr>
            <a:cxnSpLocks/>
          </p:cNvCxnSpPr>
          <p:nvPr/>
        </p:nvCxnSpPr>
        <p:spPr>
          <a:xfrm>
            <a:off x="4314838" y="6471520"/>
            <a:ext cx="226944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3CEC1C6-EDE0-52BC-508E-66E5544310B5}"/>
              </a:ext>
            </a:extLst>
          </p:cNvPr>
          <p:cNvCxnSpPr>
            <a:cxnSpLocks/>
          </p:cNvCxnSpPr>
          <p:nvPr/>
        </p:nvCxnSpPr>
        <p:spPr>
          <a:xfrm>
            <a:off x="4314838" y="5442840"/>
            <a:ext cx="0" cy="102868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6761A1AF-7286-38CB-2B4B-95ED6E5BF61F}"/>
              </a:ext>
            </a:extLst>
          </p:cNvPr>
          <p:cNvSpPr txBox="1"/>
          <p:nvPr/>
        </p:nvSpPr>
        <p:spPr>
          <a:xfrm>
            <a:off x="9114" y="6526967"/>
            <a:ext cx="3479210" cy="2031325"/>
          </a:xfrm>
          <a:prstGeom prst="rect">
            <a:avLst/>
          </a:prstGeom>
          <a:noFill/>
        </p:spPr>
        <p:txBody>
          <a:bodyPr wrap="square" rtlCol="0">
            <a:spAutoFit/>
          </a:bodyPr>
          <a:lstStyle/>
          <a:p>
            <a:r>
              <a:rPr lang="en-FR" sz="1400" b="1" dirty="0">
                <a:solidFill>
                  <a:srgbClr val="002060"/>
                </a:solidFill>
              </a:rPr>
              <a:t>Current problems of the framework</a:t>
            </a:r>
          </a:p>
          <a:p>
            <a:pPr marL="171450" indent="-171450" algn="just">
              <a:buFont typeface="Arial" panose="020B0604020202020204" pitchFamily="34" charset="0"/>
              <a:buChar char="•"/>
            </a:pPr>
            <a:r>
              <a:rPr lang="en-FR" sz="1000" dirty="0"/>
              <a:t>Equity blocks are mostly wrong. They do not have good Sharpe Ratios. Though there are good passive solutions (QPM course) like parametric portfolio policies. A simple yet effective solution is cap-weighted index. Equally-weighted index and GMV with norm constraints are better than cap-weighted index.</a:t>
            </a:r>
          </a:p>
          <a:p>
            <a:pPr marL="171450" indent="-171450">
              <a:buFont typeface="Arial" panose="020B0604020202020204" pitchFamily="34" charset="0"/>
              <a:buChar char="•"/>
            </a:pPr>
            <a:r>
              <a:rPr lang="en-FR" sz="1000" dirty="0"/>
              <a:t>There are no good shields. You need ZC for every maturity, a platform with such product. These ZCs should be exchangable. Exchange coupons.</a:t>
            </a:r>
          </a:p>
          <a:p>
            <a:pPr marL="171450" indent="-171450">
              <a:buFont typeface="Arial" panose="020B0604020202020204" pitchFamily="34" charset="0"/>
              <a:buChar char="•"/>
            </a:pPr>
            <a:r>
              <a:rPr lang="en-FR" sz="1000" dirty="0"/>
              <a:t>Personalized solutions for individual clients are missing</a:t>
            </a:r>
          </a:p>
          <a:p>
            <a:pPr marL="171450" indent="-171450">
              <a:buFont typeface="Arial" panose="020B0604020202020204" pitchFamily="34" charset="0"/>
              <a:buChar char="•"/>
            </a:pPr>
            <a:endParaRPr lang="en-FR" sz="1200" dirty="0"/>
          </a:p>
        </p:txBody>
      </p:sp>
      <p:sp>
        <p:nvSpPr>
          <p:cNvPr id="47" name="TextBox 46">
            <a:extLst>
              <a:ext uri="{FF2B5EF4-FFF2-40B4-BE49-F238E27FC236}">
                <a16:creationId xmlns:a16="http://schemas.microsoft.com/office/drawing/2014/main" id="{68F74994-8146-7BD1-F01D-8AAF094AF5E1}"/>
              </a:ext>
            </a:extLst>
          </p:cNvPr>
          <p:cNvSpPr txBox="1"/>
          <p:nvPr/>
        </p:nvSpPr>
        <p:spPr>
          <a:xfrm>
            <a:off x="3564344" y="7513535"/>
            <a:ext cx="3360562" cy="1846659"/>
          </a:xfrm>
          <a:prstGeom prst="rect">
            <a:avLst/>
          </a:prstGeom>
          <a:noFill/>
        </p:spPr>
        <p:txBody>
          <a:bodyPr wrap="square" rtlCol="0">
            <a:spAutoFit/>
          </a:bodyPr>
          <a:lstStyle/>
          <a:p>
            <a:r>
              <a:rPr lang="en-FR" sz="1400" b="1" dirty="0">
                <a:solidFill>
                  <a:srgbClr val="002060"/>
                </a:solidFill>
              </a:rPr>
              <a:t>Typical case of an individual</a:t>
            </a:r>
          </a:p>
          <a:p>
            <a:pPr marL="171450" indent="-171450">
              <a:buFont typeface="Arial" panose="020B0604020202020204" pitchFamily="34" charset="0"/>
              <a:buChar char="•"/>
            </a:pPr>
            <a:r>
              <a:rPr lang="en-FR" sz="1000" dirty="0"/>
              <a:t>Now he is 55, he will retire in 10 years. He will live for 20 years at retirement.</a:t>
            </a:r>
          </a:p>
          <a:p>
            <a:pPr marL="171450" indent="-171450">
              <a:buFont typeface="Arial" panose="020B0604020202020204" pitchFamily="34" charset="0"/>
              <a:buChar char="•"/>
            </a:pPr>
            <a:r>
              <a:rPr lang="en-FR" sz="1000" dirty="0"/>
              <a:t>He has some savings &amp; will make some additional contributions</a:t>
            </a:r>
          </a:p>
          <a:p>
            <a:pPr marL="171450" indent="-171450">
              <a:buFont typeface="Arial" panose="020B0604020202020204" pitchFamily="34" charset="0"/>
              <a:buChar char="•"/>
            </a:pPr>
            <a:r>
              <a:rPr lang="en-FR" sz="1000" dirty="0"/>
              <a:t>He has an </a:t>
            </a:r>
            <a:r>
              <a:rPr lang="en-FR" sz="1000" b="1" dirty="0">
                <a:solidFill>
                  <a:srgbClr val="002060"/>
                </a:solidFill>
              </a:rPr>
              <a:t>Essential Goal (EG) </a:t>
            </a:r>
            <a:r>
              <a:rPr lang="en-FR" sz="1000" dirty="0"/>
              <a:t>– the minimum affordable CFs at retirement</a:t>
            </a:r>
          </a:p>
          <a:p>
            <a:pPr marL="171450" indent="-171450">
              <a:buFont typeface="Arial" panose="020B0604020202020204" pitchFamily="34" charset="0"/>
              <a:buChar char="•"/>
            </a:pPr>
            <a:r>
              <a:rPr lang="en-FR" sz="1000" dirty="0"/>
              <a:t>He has </a:t>
            </a:r>
            <a:r>
              <a:rPr lang="en-FR" sz="1000" b="1" dirty="0">
                <a:solidFill>
                  <a:srgbClr val="002060"/>
                </a:solidFill>
              </a:rPr>
              <a:t>Aspirational goal (AG) </a:t>
            </a:r>
            <a:r>
              <a:rPr lang="en-FR" sz="1000" dirty="0"/>
              <a:t>– the ideal annual replacement income he wants to achieve</a:t>
            </a:r>
          </a:p>
          <a:p>
            <a:pPr marL="171450" indent="-171450">
              <a:buFont typeface="Arial" panose="020B0604020202020204" pitchFamily="34" charset="0"/>
              <a:buChar char="•"/>
            </a:pPr>
            <a:r>
              <a:rPr lang="en-FR" sz="1000" dirty="0"/>
              <a:t>Need to design optimal payoff for him &amp; then dynamically replicate it</a:t>
            </a:r>
          </a:p>
        </p:txBody>
      </p:sp>
      <p:sp>
        <p:nvSpPr>
          <p:cNvPr id="49" name="TextBox 48">
            <a:extLst>
              <a:ext uri="{FF2B5EF4-FFF2-40B4-BE49-F238E27FC236}">
                <a16:creationId xmlns:a16="http://schemas.microsoft.com/office/drawing/2014/main" id="{BB9FB5FF-3E03-AD32-1027-9ADCC8162923}"/>
              </a:ext>
            </a:extLst>
          </p:cNvPr>
          <p:cNvSpPr txBox="1"/>
          <p:nvPr/>
        </p:nvSpPr>
        <p:spPr>
          <a:xfrm>
            <a:off x="3003068" y="4764003"/>
            <a:ext cx="3728686" cy="553998"/>
          </a:xfrm>
          <a:prstGeom prst="rect">
            <a:avLst/>
          </a:prstGeom>
          <a:noFill/>
        </p:spPr>
        <p:txBody>
          <a:bodyPr wrap="square">
            <a:spAutoFit/>
          </a:bodyPr>
          <a:lstStyle/>
          <a:p>
            <a:r>
              <a:rPr lang="en-FR" sz="1000" b="1" dirty="0">
                <a:solidFill>
                  <a:srgbClr val="002060"/>
                </a:solidFill>
              </a:rPr>
              <a:t>Fund separation theorem:</a:t>
            </a:r>
          </a:p>
          <a:p>
            <a:r>
              <a:rPr lang="en-FR" sz="1000" dirty="0"/>
              <a:t>Everyone should be holding PSP, GHP, and know utility to decide between 2 (in practice dynamic hedge is instead of utility)</a:t>
            </a:r>
          </a:p>
        </p:txBody>
      </p:sp>
      <p:sp>
        <p:nvSpPr>
          <p:cNvPr id="51" name="Arc 50">
            <a:extLst>
              <a:ext uri="{FF2B5EF4-FFF2-40B4-BE49-F238E27FC236}">
                <a16:creationId xmlns:a16="http://schemas.microsoft.com/office/drawing/2014/main" id="{F75DC289-6EA0-6F16-5223-B0E8FEF40167}"/>
              </a:ext>
            </a:extLst>
          </p:cNvPr>
          <p:cNvSpPr/>
          <p:nvPr/>
        </p:nvSpPr>
        <p:spPr>
          <a:xfrm flipH="1">
            <a:off x="4655377" y="5534458"/>
            <a:ext cx="3135086" cy="1698172"/>
          </a:xfrm>
          <a:prstGeom prst="arc">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FR"/>
          </a:p>
        </p:txBody>
      </p:sp>
      <p:sp>
        <p:nvSpPr>
          <p:cNvPr id="52" name="Oval 51">
            <a:extLst>
              <a:ext uri="{FF2B5EF4-FFF2-40B4-BE49-F238E27FC236}">
                <a16:creationId xmlns:a16="http://schemas.microsoft.com/office/drawing/2014/main" id="{09D4DD08-4280-9C6F-998B-9F08A2880BE8}"/>
              </a:ext>
            </a:extLst>
          </p:cNvPr>
          <p:cNvSpPr/>
          <p:nvPr/>
        </p:nvSpPr>
        <p:spPr>
          <a:xfrm>
            <a:off x="4900722" y="5807984"/>
            <a:ext cx="117513" cy="11751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cxnSp>
        <p:nvCxnSpPr>
          <p:cNvPr id="53" name="Straight Connector 52">
            <a:extLst>
              <a:ext uri="{FF2B5EF4-FFF2-40B4-BE49-F238E27FC236}">
                <a16:creationId xmlns:a16="http://schemas.microsoft.com/office/drawing/2014/main" id="{C4A24753-A83A-62D9-B49E-3E5D553D222E}"/>
              </a:ext>
            </a:extLst>
          </p:cNvPr>
          <p:cNvCxnSpPr>
            <a:cxnSpLocks/>
          </p:cNvCxnSpPr>
          <p:nvPr/>
        </p:nvCxnSpPr>
        <p:spPr>
          <a:xfrm flipH="1">
            <a:off x="4314838" y="5534457"/>
            <a:ext cx="1072256" cy="8366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41618F31-FA86-9B86-CD37-B5B41F0DB471}"/>
              </a:ext>
            </a:extLst>
          </p:cNvPr>
          <p:cNvSpPr/>
          <p:nvPr/>
        </p:nvSpPr>
        <p:spPr>
          <a:xfrm>
            <a:off x="4261440" y="6312373"/>
            <a:ext cx="117513" cy="11751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60" name="TextBox 59">
            <a:extLst>
              <a:ext uri="{FF2B5EF4-FFF2-40B4-BE49-F238E27FC236}">
                <a16:creationId xmlns:a16="http://schemas.microsoft.com/office/drawing/2014/main" id="{856FB749-AB36-892D-7BD6-9EB860906B6B}"/>
              </a:ext>
            </a:extLst>
          </p:cNvPr>
          <p:cNvSpPr txBox="1"/>
          <p:nvPr/>
        </p:nvSpPr>
        <p:spPr>
          <a:xfrm>
            <a:off x="4699867" y="5635675"/>
            <a:ext cx="600212" cy="246221"/>
          </a:xfrm>
          <a:prstGeom prst="rect">
            <a:avLst/>
          </a:prstGeom>
          <a:noFill/>
        </p:spPr>
        <p:txBody>
          <a:bodyPr wrap="square" rtlCol="0">
            <a:spAutoFit/>
          </a:bodyPr>
          <a:lstStyle/>
          <a:p>
            <a:r>
              <a:rPr lang="en-FR" sz="1000" dirty="0"/>
              <a:t>PSP</a:t>
            </a:r>
          </a:p>
        </p:txBody>
      </p:sp>
      <p:sp>
        <p:nvSpPr>
          <p:cNvPr id="61" name="TextBox 60">
            <a:extLst>
              <a:ext uri="{FF2B5EF4-FFF2-40B4-BE49-F238E27FC236}">
                <a16:creationId xmlns:a16="http://schemas.microsoft.com/office/drawing/2014/main" id="{ED6AABDE-FDD8-8B64-6D92-E24717AF33F5}"/>
              </a:ext>
            </a:extLst>
          </p:cNvPr>
          <p:cNvSpPr txBox="1"/>
          <p:nvPr/>
        </p:nvSpPr>
        <p:spPr>
          <a:xfrm>
            <a:off x="3967334" y="6154287"/>
            <a:ext cx="600212" cy="246221"/>
          </a:xfrm>
          <a:prstGeom prst="rect">
            <a:avLst/>
          </a:prstGeom>
          <a:noFill/>
        </p:spPr>
        <p:txBody>
          <a:bodyPr wrap="square" rtlCol="0">
            <a:spAutoFit/>
          </a:bodyPr>
          <a:lstStyle/>
          <a:p>
            <a:r>
              <a:rPr lang="en-FR" sz="1000" dirty="0"/>
              <a:t>GHP</a:t>
            </a:r>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3235BAC-411A-F5DB-3AD7-B86D1CF0A52E}"/>
                  </a:ext>
                </a:extLst>
              </p:cNvPr>
              <p:cNvSpPr txBox="1"/>
              <p:nvPr/>
            </p:nvSpPr>
            <p:spPr>
              <a:xfrm>
                <a:off x="3900097" y="5344098"/>
                <a:ext cx="60021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800" b="0" i="1" dirty="0" smtClean="0">
                          <a:latin typeface="Cambria Math" panose="02040503050406030204" pitchFamily="18" charset="0"/>
                        </a:rPr>
                        <m:t>𝜇</m:t>
                      </m:r>
                    </m:oMath>
                  </m:oMathPara>
                </a14:m>
                <a:endParaRPr lang="en-FR" sz="800" dirty="0"/>
              </a:p>
            </p:txBody>
          </p:sp>
        </mc:Choice>
        <mc:Fallback xmlns="">
          <p:sp>
            <p:nvSpPr>
              <p:cNvPr id="62" name="TextBox 61">
                <a:extLst>
                  <a:ext uri="{FF2B5EF4-FFF2-40B4-BE49-F238E27FC236}">
                    <a16:creationId xmlns:a16="http://schemas.microsoft.com/office/drawing/2014/main" id="{E3235BAC-411A-F5DB-3AD7-B86D1CF0A52E}"/>
                  </a:ext>
                </a:extLst>
              </p:cNvPr>
              <p:cNvSpPr txBox="1">
                <a:spLocks noRot="1" noChangeAspect="1" noMove="1" noResize="1" noEditPoints="1" noAdjustHandles="1" noChangeArrowheads="1" noChangeShapeType="1" noTextEdit="1"/>
              </p:cNvSpPr>
              <p:nvPr/>
            </p:nvSpPr>
            <p:spPr>
              <a:xfrm>
                <a:off x="3900097" y="5344098"/>
                <a:ext cx="600212" cy="215444"/>
              </a:xfrm>
              <a:prstGeom prst="rect">
                <a:avLst/>
              </a:prstGeom>
              <a:blipFill>
                <a:blip r:embed="rId7"/>
                <a:stretch>
                  <a:fillRect/>
                </a:stretch>
              </a:blipFill>
            </p:spPr>
            <p:txBody>
              <a:bodyPr/>
              <a:lstStyle/>
              <a:p>
                <a:r>
                  <a:rPr lang="en-FR">
                    <a:noFill/>
                  </a:rPr>
                  <a:t> </a:t>
                </a:r>
              </a:p>
            </p:txBody>
          </p:sp>
        </mc:Fallback>
      </mc:AlternateContent>
      <p:sp>
        <p:nvSpPr>
          <p:cNvPr id="63" name="Triangle 62">
            <a:extLst>
              <a:ext uri="{FF2B5EF4-FFF2-40B4-BE49-F238E27FC236}">
                <a16:creationId xmlns:a16="http://schemas.microsoft.com/office/drawing/2014/main" id="{52AD78D8-0170-5605-5B66-7977442E21FE}"/>
              </a:ext>
            </a:extLst>
          </p:cNvPr>
          <p:cNvSpPr/>
          <p:nvPr/>
        </p:nvSpPr>
        <p:spPr>
          <a:xfrm>
            <a:off x="4282128" y="5399161"/>
            <a:ext cx="73219" cy="6312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024" name="Triangle 1023">
            <a:extLst>
              <a:ext uri="{FF2B5EF4-FFF2-40B4-BE49-F238E27FC236}">
                <a16:creationId xmlns:a16="http://schemas.microsoft.com/office/drawing/2014/main" id="{CEB26E1A-BBA7-616B-793C-4223D88C9C71}"/>
              </a:ext>
            </a:extLst>
          </p:cNvPr>
          <p:cNvSpPr/>
          <p:nvPr/>
        </p:nvSpPr>
        <p:spPr>
          <a:xfrm rot="5400000">
            <a:off x="6552910" y="6440707"/>
            <a:ext cx="73219" cy="6312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mc:AlternateContent xmlns:mc="http://schemas.openxmlformats.org/markup-compatibility/2006" xmlns:a14="http://schemas.microsoft.com/office/drawing/2010/main">
        <mc:Choice Requires="a14">
          <p:sp>
            <p:nvSpPr>
              <p:cNvPr id="1025" name="TextBox 1024">
                <a:extLst>
                  <a:ext uri="{FF2B5EF4-FFF2-40B4-BE49-F238E27FC236}">
                    <a16:creationId xmlns:a16="http://schemas.microsoft.com/office/drawing/2014/main" id="{35EE6287-4C00-DF0D-7DEB-B803FF4F994E}"/>
                  </a:ext>
                </a:extLst>
              </p:cNvPr>
              <p:cNvSpPr txBox="1"/>
              <p:nvPr/>
            </p:nvSpPr>
            <p:spPr>
              <a:xfrm>
                <a:off x="5772564" y="6130913"/>
                <a:ext cx="1092488" cy="3443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rPr>
                        <m:t>𝜎</m:t>
                      </m:r>
                      <m:r>
                        <a:rPr lang="en-US" sz="800" b="0" i="1" smtClean="0">
                          <a:latin typeface="Cambria Math" panose="02040503050406030204" pitchFamily="18" charset="0"/>
                        </a:rPr>
                        <m:t>      </m:t>
                      </m:r>
                      <m:r>
                        <a:rPr lang="en-US" sz="800" b="0" i="1" smtClean="0">
                          <a:latin typeface="Cambria Math" panose="02040503050406030204" pitchFamily="18" charset="0"/>
                        </a:rPr>
                        <m:t>𝑉𝑎𝑟</m:t>
                      </m:r>
                      <m:r>
                        <a:rPr lang="en-US" sz="800" b="0" i="1" smtClean="0">
                          <a:latin typeface="Cambria Math" panose="02040503050406030204" pitchFamily="18" charset="0"/>
                        </a:rPr>
                        <m:t>(</m:t>
                      </m:r>
                      <m:f>
                        <m:fPr>
                          <m:ctrlPr>
                            <a:rPr lang="en-US" sz="800" b="0" i="1" smtClean="0">
                              <a:latin typeface="Cambria Math" panose="02040503050406030204" pitchFamily="18" charset="0"/>
                            </a:rPr>
                          </m:ctrlPr>
                        </m:fPr>
                        <m:num>
                          <m:sSub>
                            <m:sSubPr>
                              <m:ctrlPr>
                                <a:rPr lang="en-US" sz="800" b="0" i="1" smtClean="0">
                                  <a:latin typeface="Cambria Math" panose="02040503050406030204" pitchFamily="18" charset="0"/>
                                </a:rPr>
                              </m:ctrlPr>
                            </m:sSubPr>
                            <m:e>
                              <m:r>
                                <a:rPr lang="en-US" sz="800" b="0" i="1" smtClean="0">
                                  <a:latin typeface="Cambria Math" panose="02040503050406030204" pitchFamily="18" charset="0"/>
                                </a:rPr>
                                <m:t>𝐴</m:t>
                              </m:r>
                            </m:e>
                            <m:sub>
                              <m:r>
                                <a:rPr lang="en-US" sz="800" b="0" i="1" smtClean="0">
                                  <a:latin typeface="Cambria Math" panose="02040503050406030204" pitchFamily="18" charset="0"/>
                                </a:rPr>
                                <m:t>𝑡</m:t>
                              </m:r>
                            </m:sub>
                          </m:sSub>
                        </m:num>
                        <m:den>
                          <m:sSub>
                            <m:sSubPr>
                              <m:ctrlPr>
                                <a:rPr lang="en-US" sz="800" b="0" i="1" smtClean="0">
                                  <a:latin typeface="Cambria Math" panose="02040503050406030204" pitchFamily="18" charset="0"/>
                                </a:rPr>
                              </m:ctrlPr>
                            </m:sSubPr>
                            <m:e>
                              <m:r>
                                <a:rPr lang="en-US" sz="800" b="0" i="1" smtClean="0">
                                  <a:latin typeface="Cambria Math" panose="02040503050406030204" pitchFamily="18" charset="0"/>
                                </a:rPr>
                                <m:t>𝐿</m:t>
                              </m:r>
                            </m:e>
                            <m:sub>
                              <m:r>
                                <a:rPr lang="en-US" sz="800" b="0" i="1" smtClean="0">
                                  <a:latin typeface="Cambria Math" panose="02040503050406030204" pitchFamily="18" charset="0"/>
                                </a:rPr>
                                <m:t>𝑡</m:t>
                              </m:r>
                              <m:r>
                                <a:rPr lang="en-US" sz="800" b="0" i="1" smtClean="0">
                                  <a:latin typeface="Cambria Math" panose="02040503050406030204" pitchFamily="18" charset="0"/>
                                </a:rPr>
                                <m:t> </m:t>
                              </m:r>
                            </m:sub>
                          </m:sSub>
                        </m:den>
                      </m:f>
                      <m:r>
                        <a:rPr lang="en-US" sz="800" b="0" i="1" smtClean="0">
                          <a:latin typeface="Cambria Math" panose="02040503050406030204" pitchFamily="18" charset="0"/>
                        </a:rPr>
                        <m:t>)</m:t>
                      </m:r>
                    </m:oMath>
                  </m:oMathPara>
                </a14:m>
                <a:endParaRPr lang="en-FR" sz="800" dirty="0"/>
              </a:p>
            </p:txBody>
          </p:sp>
        </mc:Choice>
        <mc:Fallback xmlns="">
          <p:sp>
            <p:nvSpPr>
              <p:cNvPr id="1025" name="TextBox 1024">
                <a:extLst>
                  <a:ext uri="{FF2B5EF4-FFF2-40B4-BE49-F238E27FC236}">
                    <a16:creationId xmlns:a16="http://schemas.microsoft.com/office/drawing/2014/main" id="{35EE6287-4C00-DF0D-7DEB-B803FF4F994E}"/>
                  </a:ext>
                </a:extLst>
              </p:cNvPr>
              <p:cNvSpPr txBox="1">
                <a:spLocks noRot="1" noChangeAspect="1" noMove="1" noResize="1" noEditPoints="1" noAdjustHandles="1" noChangeArrowheads="1" noChangeShapeType="1" noTextEdit="1"/>
              </p:cNvSpPr>
              <p:nvPr/>
            </p:nvSpPr>
            <p:spPr>
              <a:xfrm>
                <a:off x="5772564" y="6130913"/>
                <a:ext cx="1092488" cy="344390"/>
              </a:xfrm>
              <a:prstGeom prst="rect">
                <a:avLst/>
              </a:prstGeom>
              <a:blipFill>
                <a:blip r:embed="rId8"/>
                <a:stretch>
                  <a:fillRect b="-3571"/>
                </a:stretch>
              </a:blipFill>
            </p:spPr>
            <p:txBody>
              <a:bodyPr/>
              <a:lstStyle/>
              <a:p>
                <a:r>
                  <a:rPr lang="en-FR">
                    <a:noFill/>
                  </a:rPr>
                  <a:t> </a:t>
                </a:r>
              </a:p>
            </p:txBody>
          </p:sp>
        </mc:Fallback>
      </mc:AlternateContent>
      <p:cxnSp>
        <p:nvCxnSpPr>
          <p:cNvPr id="1027" name="Straight Connector 1026">
            <a:extLst>
              <a:ext uri="{FF2B5EF4-FFF2-40B4-BE49-F238E27FC236}">
                <a16:creationId xmlns:a16="http://schemas.microsoft.com/office/drawing/2014/main" id="{9FFF01BA-7FF3-F932-BF91-FCDAAF8E2382}"/>
              </a:ext>
            </a:extLst>
          </p:cNvPr>
          <p:cNvCxnSpPr>
            <a:cxnSpLocks/>
          </p:cNvCxnSpPr>
          <p:nvPr/>
        </p:nvCxnSpPr>
        <p:spPr>
          <a:xfrm flipH="1">
            <a:off x="5981145" y="6205069"/>
            <a:ext cx="188139" cy="19403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849C4663-FC29-AA81-A309-38B31F206529}"/>
              </a:ext>
            </a:extLst>
          </p:cNvPr>
          <p:cNvCxnSpPr>
            <a:cxnSpLocks/>
          </p:cNvCxnSpPr>
          <p:nvPr/>
        </p:nvCxnSpPr>
        <p:spPr>
          <a:xfrm>
            <a:off x="5948262" y="6223604"/>
            <a:ext cx="188140" cy="13383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890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63138-1FB4-D477-364C-FFA008A189EF}"/>
            </a:ext>
          </a:extLst>
        </p:cNvPr>
        <p:cNvGrpSpPr/>
        <p:nvPr/>
      </p:nvGrpSpPr>
      <p:grpSpPr>
        <a:xfrm>
          <a:off x="0" y="0"/>
          <a:ext cx="0" cy="0"/>
          <a:chOff x="0" y="0"/>
          <a:chExt cx="0" cy="0"/>
        </a:xfrm>
      </p:grpSpPr>
      <p:pic>
        <p:nvPicPr>
          <p:cNvPr id="22" name="Picture 21">
            <a:extLst>
              <a:ext uri="{FF2B5EF4-FFF2-40B4-BE49-F238E27FC236}">
                <a16:creationId xmlns:a16="http://schemas.microsoft.com/office/drawing/2014/main" id="{0432D74F-7B49-7C4B-CFCC-B48BB80E1381}"/>
              </a:ext>
            </a:extLst>
          </p:cNvPr>
          <p:cNvPicPr>
            <a:picLocks noChangeAspect="1"/>
          </p:cNvPicPr>
          <p:nvPr/>
        </p:nvPicPr>
        <p:blipFill>
          <a:blip r:embed="rId2"/>
          <a:stretch>
            <a:fillRect/>
          </a:stretch>
        </p:blipFill>
        <p:spPr>
          <a:xfrm>
            <a:off x="1079976" y="6982187"/>
            <a:ext cx="1199400" cy="359468"/>
          </a:xfrm>
          <a:prstGeom prst="rect">
            <a:avLst/>
          </a:prstGeom>
        </p:spPr>
      </p:pic>
      <p:sp>
        <p:nvSpPr>
          <p:cNvPr id="2" name="TextBox 1">
            <a:extLst>
              <a:ext uri="{FF2B5EF4-FFF2-40B4-BE49-F238E27FC236}">
                <a16:creationId xmlns:a16="http://schemas.microsoft.com/office/drawing/2014/main" id="{C5BF2AE4-277E-F3A3-75D5-4D49B93AEF01}"/>
              </a:ext>
            </a:extLst>
          </p:cNvPr>
          <p:cNvSpPr txBox="1"/>
          <p:nvPr/>
        </p:nvSpPr>
        <p:spPr>
          <a:xfrm>
            <a:off x="1236057" y="0"/>
            <a:ext cx="4385885" cy="369332"/>
          </a:xfrm>
          <a:prstGeom prst="rect">
            <a:avLst/>
          </a:prstGeom>
          <a:noFill/>
        </p:spPr>
        <p:txBody>
          <a:bodyPr wrap="square" rtlCol="0">
            <a:spAutoFit/>
          </a:bodyPr>
          <a:lstStyle/>
          <a:p>
            <a:pPr algn="ctr"/>
            <a:r>
              <a:rPr lang="en-FR" b="1" dirty="0">
                <a:solidFill>
                  <a:srgbClr val="002060"/>
                </a:solidFill>
              </a:rPr>
              <a:t>The Sword</a:t>
            </a:r>
          </a:p>
        </p:txBody>
      </p:sp>
      <p:cxnSp>
        <p:nvCxnSpPr>
          <p:cNvPr id="3" name="Straight Connector 2">
            <a:extLst>
              <a:ext uri="{FF2B5EF4-FFF2-40B4-BE49-F238E27FC236}">
                <a16:creationId xmlns:a16="http://schemas.microsoft.com/office/drawing/2014/main" id="{7B6619CF-8498-8051-B181-2729A686DA2F}"/>
              </a:ext>
            </a:extLst>
          </p:cNvPr>
          <p:cNvCxnSpPr>
            <a:cxnSpLocks/>
          </p:cNvCxnSpPr>
          <p:nvPr/>
        </p:nvCxnSpPr>
        <p:spPr>
          <a:xfrm>
            <a:off x="3428999" y="369332"/>
            <a:ext cx="0" cy="916441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1D268E-3F6A-08A8-41F0-BC1D5414FE21}"/>
              </a:ext>
            </a:extLst>
          </p:cNvPr>
          <p:cNvSpPr txBox="1"/>
          <p:nvPr/>
        </p:nvSpPr>
        <p:spPr>
          <a:xfrm>
            <a:off x="-35747" y="165424"/>
            <a:ext cx="3446873" cy="1384995"/>
          </a:xfrm>
          <a:prstGeom prst="rect">
            <a:avLst/>
          </a:prstGeom>
          <a:noFill/>
        </p:spPr>
        <p:txBody>
          <a:bodyPr wrap="square" rtlCol="0">
            <a:spAutoFit/>
          </a:bodyPr>
          <a:lstStyle/>
          <a:p>
            <a:pPr algn="just"/>
            <a:r>
              <a:rPr lang="en-US" sz="1400" b="1" dirty="0">
                <a:solidFill>
                  <a:srgbClr val="002060"/>
                </a:solidFill>
              </a:rPr>
              <a:t>Diversification</a:t>
            </a:r>
          </a:p>
          <a:p>
            <a:pPr algn="just"/>
            <a:r>
              <a:rPr lang="en-GB" sz="1000" dirty="0">
                <a:effectLst/>
              </a:rPr>
              <a:t>The risky portfolio should be efficient at harvesting risk premia across and within asset classes: It’s all about diversification!</a:t>
            </a:r>
          </a:p>
          <a:p>
            <a:pPr algn="just"/>
            <a:r>
              <a:rPr lang="en-GB" sz="1000" dirty="0">
                <a:effectLst/>
                <a:latin typeface="Dcr10"/>
              </a:rPr>
              <a:t>If one could reliably predict future returns, there would be no need or desire diversification. But it is not possible.</a:t>
            </a:r>
            <a:endParaRPr lang="en-GB" sz="1000" dirty="0">
              <a:effectLst/>
            </a:endParaRPr>
          </a:p>
          <a:p>
            <a:pPr algn="just"/>
            <a:r>
              <a:rPr lang="en-GB" sz="1000" dirty="0">
                <a:latin typeface="Dcr10"/>
              </a:rPr>
              <a:t>Hence, t</a:t>
            </a:r>
            <a:r>
              <a:rPr lang="en-GB" sz="1000" dirty="0">
                <a:effectLst/>
                <a:latin typeface="Dcr10"/>
              </a:rPr>
              <a:t>he goal of diversification is precisely to find the most efficient way to harvest risk premia across and within risky assets.</a:t>
            </a:r>
            <a:endParaRPr lang="en-GB" sz="1000" dirty="0"/>
          </a:p>
        </p:txBody>
      </p:sp>
      <p:sp>
        <p:nvSpPr>
          <p:cNvPr id="8" name="TextBox 7">
            <a:extLst>
              <a:ext uri="{FF2B5EF4-FFF2-40B4-BE49-F238E27FC236}">
                <a16:creationId xmlns:a16="http://schemas.microsoft.com/office/drawing/2014/main" id="{DC0E1366-21DF-1DB6-E5CE-7F7FED9DCB8B}"/>
              </a:ext>
            </a:extLst>
          </p:cNvPr>
          <p:cNvSpPr txBox="1"/>
          <p:nvPr/>
        </p:nvSpPr>
        <p:spPr>
          <a:xfrm>
            <a:off x="-35747" y="1433016"/>
            <a:ext cx="3446873" cy="923330"/>
          </a:xfrm>
          <a:prstGeom prst="rect">
            <a:avLst/>
          </a:prstGeom>
          <a:noFill/>
        </p:spPr>
        <p:txBody>
          <a:bodyPr wrap="square" rtlCol="0">
            <a:spAutoFit/>
          </a:bodyPr>
          <a:lstStyle/>
          <a:p>
            <a:pPr algn="just"/>
            <a:r>
              <a:rPr lang="en-US" sz="1400" b="1" dirty="0">
                <a:solidFill>
                  <a:srgbClr val="002060"/>
                </a:solidFill>
              </a:rPr>
              <a:t>Excalibur</a:t>
            </a:r>
          </a:p>
          <a:p>
            <a:pPr algn="just"/>
            <a:r>
              <a:rPr lang="en-GB" sz="1000" dirty="0">
                <a:effectLst/>
                <a:latin typeface="Dcr10"/>
              </a:rPr>
              <a:t>The best sword is th</a:t>
            </a:r>
            <a:r>
              <a:rPr lang="en-GB" sz="1000" dirty="0">
                <a:latin typeface="Dcr10"/>
              </a:rPr>
              <a:t>e sharpest sword, so t</a:t>
            </a:r>
            <a:r>
              <a:rPr lang="en-GB" sz="1000" dirty="0">
                <a:effectLst/>
                <a:latin typeface="Dcr10"/>
              </a:rPr>
              <a:t>he best diversified portfolio is the </a:t>
            </a:r>
            <a:r>
              <a:rPr lang="en-GB" sz="1000" dirty="0">
                <a:effectLst/>
                <a:latin typeface="Dcti10"/>
              </a:rPr>
              <a:t>maximum Sharpe ratio portfolio</a:t>
            </a:r>
            <a:r>
              <a:rPr lang="en-GB" sz="1000" dirty="0">
                <a:effectLst/>
                <a:latin typeface="Dcr10"/>
              </a:rPr>
              <a:t>, i.e., the portfolio that achieves the highest expected return in excess of the risk-free rate per unit of risk taken.</a:t>
            </a:r>
            <a:endParaRPr lang="en-GB" sz="1000" dirty="0"/>
          </a:p>
        </p:txBody>
      </p:sp>
      <p:sp>
        <p:nvSpPr>
          <p:cNvPr id="9" name="TextBox 8">
            <a:extLst>
              <a:ext uri="{FF2B5EF4-FFF2-40B4-BE49-F238E27FC236}">
                <a16:creationId xmlns:a16="http://schemas.microsoft.com/office/drawing/2014/main" id="{D845EAA5-7E7B-0C43-4EFE-CB1CA7670B02}"/>
              </a:ext>
            </a:extLst>
          </p:cNvPr>
          <p:cNvSpPr txBox="1"/>
          <p:nvPr/>
        </p:nvSpPr>
        <p:spPr>
          <a:xfrm>
            <a:off x="0" y="2271253"/>
            <a:ext cx="3446873" cy="1523494"/>
          </a:xfrm>
          <a:prstGeom prst="rect">
            <a:avLst/>
          </a:prstGeom>
          <a:noFill/>
        </p:spPr>
        <p:txBody>
          <a:bodyPr wrap="square" rtlCol="0">
            <a:spAutoFit/>
          </a:bodyPr>
          <a:lstStyle/>
          <a:p>
            <a:pPr algn="just"/>
            <a:r>
              <a:rPr lang="en-US" sz="1400" b="1" dirty="0">
                <a:solidFill>
                  <a:srgbClr val="002060"/>
                </a:solidFill>
              </a:rPr>
              <a:t>2-step decision</a:t>
            </a:r>
          </a:p>
          <a:p>
            <a:pPr algn="just"/>
            <a:r>
              <a:rPr lang="en-GB" sz="1000" dirty="0">
                <a:latin typeface="Dcr10"/>
              </a:rPr>
              <a:t>T</a:t>
            </a:r>
            <a:r>
              <a:rPr lang="en-GB" sz="1000" dirty="0">
                <a:effectLst/>
                <a:latin typeface="Dcr10"/>
              </a:rPr>
              <a:t>he investment process is often divided in two steps:</a:t>
            </a:r>
          </a:p>
          <a:p>
            <a:pPr marL="285750" indent="-285750">
              <a:buFont typeface="Arial" panose="020B0604020202020204" pitchFamily="34" charset="0"/>
              <a:buChar char="•"/>
            </a:pPr>
            <a:r>
              <a:rPr lang="en-GB" sz="1000" dirty="0">
                <a:effectLst/>
                <a:latin typeface="Dcr10"/>
              </a:rPr>
              <a:t>decide how much to allocate </a:t>
            </a:r>
            <a:r>
              <a:rPr lang="en-GB" sz="1000" dirty="0">
                <a:effectLst/>
                <a:latin typeface="Dcti10"/>
              </a:rPr>
              <a:t>across </a:t>
            </a:r>
            <a:r>
              <a:rPr lang="en-GB" sz="1000" dirty="0">
                <a:effectLst/>
                <a:latin typeface="Dcr10"/>
              </a:rPr>
              <a:t>asset classes</a:t>
            </a:r>
          </a:p>
          <a:p>
            <a:pPr marL="285750" indent="-285750">
              <a:buFont typeface="Arial" panose="020B0604020202020204" pitchFamily="34" charset="0"/>
              <a:buChar char="•"/>
            </a:pPr>
            <a:r>
              <a:rPr lang="en-GB" sz="1000" dirty="0">
                <a:effectLst/>
                <a:latin typeface="Dcr10"/>
              </a:rPr>
              <a:t>decide how much to allocate into individual securities allocate </a:t>
            </a:r>
            <a:r>
              <a:rPr lang="en-GB" sz="1000" dirty="0">
                <a:effectLst/>
                <a:latin typeface="Dcti10"/>
              </a:rPr>
              <a:t>within </a:t>
            </a:r>
            <a:r>
              <a:rPr lang="en-GB" sz="1000" dirty="0">
                <a:effectLst/>
                <a:latin typeface="Dcr10"/>
              </a:rPr>
              <a:t>each class. </a:t>
            </a:r>
            <a:r>
              <a:rPr lang="en-GB" sz="1000" dirty="0">
                <a:effectLst/>
              </a:rPr>
              <a:t>At the asset class level, the securities are typically aggregated into indices.</a:t>
            </a:r>
          </a:p>
          <a:p>
            <a:pPr marL="285750" indent="-285750">
              <a:buFont typeface="Arial" panose="020B0604020202020204" pitchFamily="34" charset="0"/>
              <a:buChar char="•"/>
            </a:pPr>
            <a:r>
              <a:rPr lang="en-GB" sz="500" dirty="0"/>
              <a:t> </a:t>
            </a:r>
          </a:p>
          <a:p>
            <a:r>
              <a:rPr lang="en-US" sz="1400" b="1" dirty="0">
                <a:solidFill>
                  <a:srgbClr val="002060"/>
                </a:solidFill>
              </a:rPr>
              <a:t>Maximum SR portfolio in practice</a:t>
            </a:r>
            <a:endParaRPr lang="en-GB" sz="1400" dirty="0">
              <a:effectLst/>
            </a:endParaRPr>
          </a:p>
          <a:p>
            <a:r>
              <a:rPr lang="en-GB" sz="1000" dirty="0"/>
              <a:t>In Markowitz optimization MSR portfolio (Excalibur) is:</a:t>
            </a:r>
          </a:p>
        </p:txBody>
      </p:sp>
      <p:pic>
        <p:nvPicPr>
          <p:cNvPr id="11" name="Picture 10">
            <a:extLst>
              <a:ext uri="{FF2B5EF4-FFF2-40B4-BE49-F238E27FC236}">
                <a16:creationId xmlns:a16="http://schemas.microsoft.com/office/drawing/2014/main" id="{5F7F0591-7F95-A976-07D1-2A48CEF0C98D}"/>
              </a:ext>
            </a:extLst>
          </p:cNvPr>
          <p:cNvPicPr>
            <a:picLocks noChangeAspect="1"/>
          </p:cNvPicPr>
          <p:nvPr/>
        </p:nvPicPr>
        <p:blipFill>
          <a:blip r:embed="rId3"/>
          <a:stretch>
            <a:fillRect/>
          </a:stretch>
        </p:blipFill>
        <p:spPr>
          <a:xfrm>
            <a:off x="722246" y="3766984"/>
            <a:ext cx="1557130" cy="367129"/>
          </a:xfrm>
          <a:prstGeom prst="rect">
            <a:avLst/>
          </a:prstGeom>
        </p:spPr>
      </p:pic>
      <p:cxnSp>
        <p:nvCxnSpPr>
          <p:cNvPr id="13" name="Straight Arrow Connector 12">
            <a:extLst>
              <a:ext uri="{FF2B5EF4-FFF2-40B4-BE49-F238E27FC236}">
                <a16:creationId xmlns:a16="http://schemas.microsoft.com/office/drawing/2014/main" id="{3BD73F4A-250D-BBAF-A258-39FBFCEFD3EE}"/>
              </a:ext>
            </a:extLst>
          </p:cNvPr>
          <p:cNvCxnSpPr>
            <a:cxnSpLocks/>
          </p:cNvCxnSpPr>
          <p:nvPr/>
        </p:nvCxnSpPr>
        <p:spPr>
          <a:xfrm flipH="1" flipV="1">
            <a:off x="2279376" y="4042330"/>
            <a:ext cx="251789" cy="91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F34274-1F67-8163-51F0-5CB4B5518D21}"/>
              </a:ext>
            </a:extLst>
          </p:cNvPr>
          <p:cNvCxnSpPr>
            <a:cxnSpLocks/>
          </p:cNvCxnSpPr>
          <p:nvPr/>
        </p:nvCxnSpPr>
        <p:spPr>
          <a:xfrm flipV="1">
            <a:off x="1457740" y="4134113"/>
            <a:ext cx="86141" cy="186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F83719B-8250-0B6E-4BD9-5CC0E9839272}"/>
              </a:ext>
            </a:extLst>
          </p:cNvPr>
          <p:cNvCxnSpPr>
            <a:cxnSpLocks/>
          </p:cNvCxnSpPr>
          <p:nvPr/>
        </p:nvCxnSpPr>
        <p:spPr>
          <a:xfrm flipV="1">
            <a:off x="1896717" y="4088221"/>
            <a:ext cx="86141" cy="186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A096F54-75AE-B525-3B80-E1A2B07EF377}"/>
              </a:ext>
            </a:extLst>
          </p:cNvPr>
          <p:cNvSpPr txBox="1"/>
          <p:nvPr/>
        </p:nvSpPr>
        <p:spPr>
          <a:xfrm>
            <a:off x="-1" y="4332056"/>
            <a:ext cx="3446873" cy="1862048"/>
          </a:xfrm>
          <a:prstGeom prst="rect">
            <a:avLst/>
          </a:prstGeom>
          <a:noFill/>
        </p:spPr>
        <p:txBody>
          <a:bodyPr wrap="square" rtlCol="0">
            <a:spAutoFit/>
          </a:bodyPr>
          <a:lstStyle/>
          <a:p>
            <a:pPr algn="just"/>
            <a:r>
              <a:rPr lang="en-GB" sz="1000" dirty="0"/>
              <a:t>Historical estimates do not give reliable values for expected returns of portfolio, because too many observations are required to make the estimates reliable enough. Confidence interval is too wide. For instance, </a:t>
            </a:r>
            <a:r>
              <a:rPr lang="en-GB" sz="1000" dirty="0">
                <a:latin typeface="Dcti10"/>
              </a:rPr>
              <a:t>with</a:t>
            </a:r>
            <a:r>
              <a:rPr lang="en-GB" sz="1000" dirty="0">
                <a:effectLst/>
                <a:latin typeface="Dcti10"/>
              </a:rPr>
              <a:t> 20 years of data, the radius of the confidence interval for the annualized expected return is </a:t>
            </a:r>
            <a:r>
              <a:rPr lang="en-GB" sz="1000" dirty="0">
                <a:effectLst/>
                <a:latin typeface="Cmr10"/>
              </a:rPr>
              <a:t>1</a:t>
            </a:r>
            <a:r>
              <a:rPr lang="en-GB" sz="1000" dirty="0">
                <a:effectLst/>
                <a:latin typeface="Cmmi10"/>
              </a:rPr>
              <a:t>.</a:t>
            </a:r>
            <a:r>
              <a:rPr lang="en-GB" sz="1000" dirty="0">
                <a:effectLst/>
                <a:latin typeface="Cmr10"/>
              </a:rPr>
              <a:t>96 </a:t>
            </a:r>
            <a:r>
              <a:rPr lang="en-GB" sz="1000" dirty="0">
                <a:effectLst/>
                <a:latin typeface="Cmsy10"/>
              </a:rPr>
              <a:t>× </a:t>
            </a:r>
            <a:r>
              <a:rPr lang="en-GB" sz="1000" dirty="0">
                <a:effectLst/>
                <a:latin typeface="Cmr10"/>
              </a:rPr>
              <a:t>0</a:t>
            </a:r>
            <a:r>
              <a:rPr lang="en-GB" sz="1000" dirty="0">
                <a:latin typeface="Cmmi10"/>
              </a:rPr>
              <a:t>.</a:t>
            </a:r>
            <a:r>
              <a:rPr lang="en-GB" sz="1000" dirty="0">
                <a:effectLst/>
                <a:latin typeface="Cmr10"/>
              </a:rPr>
              <a:t>2</a:t>
            </a:r>
            <a:r>
              <a:rPr lang="en-GB" sz="1000" dirty="0">
                <a:latin typeface="Cmmi10"/>
              </a:rPr>
              <a:t>/</a:t>
            </a:r>
            <a:r>
              <a:rPr lang="en-GB" sz="1000" dirty="0">
                <a:effectLst/>
                <a:latin typeface="Cmsy10"/>
              </a:rPr>
              <a:t>√</a:t>
            </a:r>
            <a:r>
              <a:rPr lang="en-GB" sz="1000" dirty="0">
                <a:effectLst/>
                <a:latin typeface="Cmr10"/>
              </a:rPr>
              <a:t>20 = 8</a:t>
            </a:r>
            <a:r>
              <a:rPr lang="en-GB" sz="1000" dirty="0">
                <a:latin typeface="Cmmi10"/>
              </a:rPr>
              <a:t>.</a:t>
            </a:r>
            <a:r>
              <a:rPr lang="en-GB" sz="1000" dirty="0">
                <a:effectLst/>
                <a:latin typeface="Cmr10"/>
              </a:rPr>
              <a:t>8%.</a:t>
            </a:r>
          </a:p>
          <a:p>
            <a:pPr algn="just"/>
            <a:r>
              <a:rPr lang="en-GB" sz="500" dirty="0">
                <a:latin typeface="Cmr10"/>
              </a:rPr>
              <a:t> </a:t>
            </a:r>
          </a:p>
          <a:p>
            <a:pPr algn="just"/>
            <a:r>
              <a:rPr lang="en-GB" sz="1000" dirty="0">
                <a:latin typeface="Cmr10"/>
              </a:rPr>
              <a:t>Covariance matrix can be more reliably estimated, because it depends not only on the number of years of data, but also on the data frequency. Hence, </a:t>
            </a:r>
            <a:r>
              <a:rPr lang="en-GB" sz="1000" dirty="0">
                <a:effectLst/>
                <a:latin typeface="Dcr10"/>
              </a:rPr>
              <a:t>it makes sense to con- sider portfolio construction techniques that only rely upon the easier-to-estimate covariance matrix </a:t>
            </a:r>
            <a:endParaRPr lang="en-GB" sz="1000" dirty="0"/>
          </a:p>
        </p:txBody>
      </p:sp>
      <p:sp>
        <p:nvSpPr>
          <p:cNvPr id="20" name="TextBox 19">
            <a:extLst>
              <a:ext uri="{FF2B5EF4-FFF2-40B4-BE49-F238E27FC236}">
                <a16:creationId xmlns:a16="http://schemas.microsoft.com/office/drawing/2014/main" id="{E2B797F1-FCC4-6F6C-C2F9-029296C39AC1}"/>
              </a:ext>
            </a:extLst>
          </p:cNvPr>
          <p:cNvSpPr txBox="1"/>
          <p:nvPr/>
        </p:nvSpPr>
        <p:spPr>
          <a:xfrm>
            <a:off x="0" y="6109823"/>
            <a:ext cx="3446873" cy="4154984"/>
          </a:xfrm>
          <a:prstGeom prst="rect">
            <a:avLst/>
          </a:prstGeom>
          <a:noFill/>
        </p:spPr>
        <p:txBody>
          <a:bodyPr wrap="square" rtlCol="0">
            <a:spAutoFit/>
          </a:bodyPr>
          <a:lstStyle/>
          <a:p>
            <a:pPr algn="just"/>
            <a:r>
              <a:rPr lang="en-US" sz="1400" b="1" dirty="0">
                <a:solidFill>
                  <a:srgbClr val="002060"/>
                </a:solidFill>
              </a:rPr>
              <a:t>Global Minimum Variance (GMV) portfolio</a:t>
            </a:r>
          </a:p>
          <a:p>
            <a:pPr algn="just"/>
            <a:r>
              <a:rPr lang="en-GB" sz="1000" dirty="0">
                <a:effectLst/>
                <a:latin typeface="Dcr10"/>
              </a:rPr>
              <a:t>Since sample-based expected return estimates are bound to be unreliable, and given that covariance parameters are some- what easier to estimate, one could be tempted to use portfolio that relies only on risk parameters (GMV portfolio)</a:t>
            </a:r>
            <a:endParaRPr lang="en-GB" sz="1000" dirty="0">
              <a:latin typeface="Dcr10"/>
            </a:endParaRPr>
          </a:p>
          <a:p>
            <a:pPr algn="just"/>
            <a:endParaRPr lang="en-GB" sz="1000" dirty="0">
              <a:effectLst/>
              <a:latin typeface="Dcr10"/>
            </a:endParaRPr>
          </a:p>
          <a:p>
            <a:pPr algn="just"/>
            <a:endParaRPr lang="en-GB" sz="1000" dirty="0">
              <a:latin typeface="Dcr10"/>
            </a:endParaRPr>
          </a:p>
          <a:p>
            <a:pPr marL="171450" indent="-171450" algn="just">
              <a:buFont typeface="Arial" panose="020B0604020202020204" pitchFamily="34" charset="0"/>
              <a:buChar char="•"/>
            </a:pPr>
            <a:r>
              <a:rPr lang="en-GB" sz="1000" dirty="0">
                <a:effectLst/>
                <a:latin typeface="Dcr10"/>
              </a:rPr>
              <a:t>But using GMV as a proxy for the MSR assumes identical expected returns, which is not a reasonable prior. It is </a:t>
            </a:r>
            <a:r>
              <a:rPr lang="en-US" sz="1000" dirty="0"/>
              <a:t>unrealistic assumption, because expected returns are different because they have different exposure to systematic risks (not because of historical data!). Hence, all mu are not equal, hence, GMV is not the best portfolio</a:t>
            </a:r>
            <a:endParaRPr lang="en-GB" sz="1000" dirty="0">
              <a:effectLst/>
              <a:latin typeface="Dcr10"/>
            </a:endParaRPr>
          </a:p>
          <a:p>
            <a:pPr marL="171450" indent="-171450" algn="just">
              <a:buFont typeface="Arial" panose="020B0604020202020204" pitchFamily="34" charset="0"/>
              <a:buChar char="•"/>
            </a:pPr>
            <a:r>
              <a:rPr lang="en-GB" sz="1000" dirty="0">
                <a:latin typeface="Dcr10"/>
              </a:rPr>
              <a:t>T</a:t>
            </a:r>
            <a:r>
              <a:rPr lang="en-GB" sz="1000" dirty="0">
                <a:effectLst/>
                <a:latin typeface="Dcr10"/>
              </a:rPr>
              <a:t>he influential paper of </a:t>
            </a:r>
            <a:r>
              <a:rPr lang="en-GB" sz="1000" dirty="0" err="1">
                <a:effectLst/>
                <a:latin typeface="Dcr10"/>
                <a:hlinkClick r:id="rId4"/>
              </a:rPr>
              <a:t>DeMiguel</a:t>
            </a:r>
            <a:r>
              <a:rPr lang="en-GB" sz="1000" dirty="0">
                <a:effectLst/>
                <a:latin typeface="Dcr10"/>
                <a:hlinkClick r:id="rId4"/>
              </a:rPr>
              <a:t> et al. (2009) </a:t>
            </a:r>
            <a:r>
              <a:rPr lang="en-GB" sz="1000" dirty="0">
                <a:effectLst/>
                <a:latin typeface="Dcr10"/>
              </a:rPr>
              <a:t>confirms that portfolios intended as proxies for the true MSR, such as the GMV portfolios, do not systematically display better out-of-sample Sharpe ratios than naive equally-weighted (1/N) portfolios, even when improved estimates are used for the covariance matrix and expected return vectors.</a:t>
            </a:r>
          </a:p>
          <a:p>
            <a:pPr marL="171450" indent="-171450" algn="just">
              <a:buFont typeface="Arial" panose="020B0604020202020204" pitchFamily="34" charset="0"/>
              <a:buChar char="•"/>
            </a:pPr>
            <a:r>
              <a:rPr lang="en-GB" sz="1000" dirty="0">
                <a:effectLst/>
                <a:latin typeface="Dcr10"/>
              </a:rPr>
              <a:t>The “magic” of diversification does not work properly for GMV portfolios: low volatility components are not penalized and are substantially over-weighted; minimum volatility does not just give up on estimating expected returns, it also gives up on diversification.</a:t>
            </a:r>
            <a:endParaRPr lang="en-GB" sz="1000" dirty="0"/>
          </a:p>
          <a:p>
            <a:pPr algn="just"/>
            <a:endParaRPr lang="en-GB" sz="1000" dirty="0"/>
          </a:p>
          <a:p>
            <a:pPr algn="just"/>
            <a:r>
              <a:rPr lang="en-GB" sz="1000" dirty="0">
                <a:effectLst/>
                <a:latin typeface="Dcr10"/>
              </a:rPr>
              <a:t> </a:t>
            </a:r>
            <a:endParaRPr lang="en-GB" sz="1000"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B94ED56-099F-03B0-09F7-EE4E3181AFB1}"/>
                  </a:ext>
                </a:extLst>
              </p:cNvPr>
              <p:cNvSpPr txBox="1"/>
              <p:nvPr/>
            </p:nvSpPr>
            <p:spPr>
              <a:xfrm>
                <a:off x="3428999" y="305930"/>
                <a:ext cx="3464747" cy="3326103"/>
              </a:xfrm>
              <a:prstGeom prst="rect">
                <a:avLst/>
              </a:prstGeom>
              <a:noFill/>
            </p:spPr>
            <p:txBody>
              <a:bodyPr wrap="square" rtlCol="0">
                <a:spAutoFit/>
              </a:bodyPr>
              <a:lstStyle/>
              <a:p>
                <a:pPr algn="just"/>
                <a:r>
                  <a:rPr lang="en-US" sz="1400" b="1" dirty="0">
                    <a:solidFill>
                      <a:srgbClr val="002060"/>
                    </a:solidFill>
                  </a:rPr>
                  <a:t>Is 1/N (Equally Weighted portfolio) good?</a:t>
                </a:r>
                <a:endParaRPr lang="en-GB" sz="1400" dirty="0">
                  <a:effectLst/>
                  <a:latin typeface="Dcr10"/>
                </a:endParaRPr>
              </a:p>
              <a:p>
                <a:pPr algn="just"/>
                <a:r>
                  <a:rPr lang="en-GB" sz="1000" dirty="0">
                    <a:latin typeface="Dcr10"/>
                  </a:rPr>
                  <a:t>No. Although </a:t>
                </a:r>
                <a:r>
                  <a:rPr lang="en-GB" sz="1000" dirty="0">
                    <a:effectLst/>
                    <a:latin typeface="Dcr10"/>
                  </a:rPr>
                  <a:t>EW portfolio is a surprisingly hard to beat benchmark</a:t>
                </a:r>
                <a:r>
                  <a:rPr lang="en-GB" sz="1000" dirty="0">
                    <a:latin typeface="Dcr10"/>
                  </a:rPr>
                  <a:t> it, </a:t>
                </a:r>
                <a:r>
                  <a:rPr lang="en-GB" sz="1000" dirty="0">
                    <a:effectLst/>
                    <a:latin typeface="Dcr10"/>
                  </a:rPr>
                  <a:t>however, makes no use of the information contained in empirical estimates for risk parameters, which are quite reliable. As a result, naive diversification can lead to high risk concentration when applied to assets with non homogenous risks. </a:t>
                </a:r>
              </a:p>
              <a:p>
                <a:pPr algn="just"/>
                <a:endParaRPr lang="en-GB" sz="1000" dirty="0"/>
              </a:p>
              <a:p>
                <a:pPr algn="just"/>
                <a:r>
                  <a:rPr lang="en-GB" sz="1400" b="1" dirty="0">
                    <a:solidFill>
                      <a:srgbClr val="002060"/>
                    </a:solidFill>
                    <a:latin typeface="Dcti10"/>
                  </a:rPr>
                  <a:t>R</a:t>
                </a:r>
                <a:r>
                  <a:rPr lang="en-GB" sz="1400" b="1" dirty="0">
                    <a:solidFill>
                      <a:srgbClr val="002060"/>
                    </a:solidFill>
                    <a:effectLst/>
                    <a:latin typeface="Dcti10"/>
                  </a:rPr>
                  <a:t>isk </a:t>
                </a:r>
                <a:r>
                  <a:rPr lang="en-GB" sz="1400" b="1" dirty="0">
                    <a:solidFill>
                      <a:srgbClr val="002060"/>
                    </a:solidFill>
                    <a:latin typeface="Dcti10"/>
                  </a:rPr>
                  <a:t>P</a:t>
                </a:r>
                <a:r>
                  <a:rPr lang="en-GB" sz="1400" b="1" dirty="0">
                    <a:solidFill>
                      <a:srgbClr val="002060"/>
                    </a:solidFill>
                    <a:effectLst/>
                    <a:latin typeface="Dcti10"/>
                  </a:rPr>
                  <a:t>arity </a:t>
                </a:r>
                <a:r>
                  <a:rPr lang="en-GB" sz="1400" b="1" dirty="0">
                    <a:solidFill>
                      <a:srgbClr val="002060"/>
                    </a:solidFill>
                    <a:latin typeface="Dcr10"/>
                  </a:rPr>
                  <a:t>P</a:t>
                </a:r>
                <a:r>
                  <a:rPr lang="en-GB" sz="1400" b="1" dirty="0">
                    <a:solidFill>
                      <a:srgbClr val="002060"/>
                    </a:solidFill>
                    <a:effectLst/>
                    <a:latin typeface="Dcr10"/>
                  </a:rPr>
                  <a:t>ortfolio (ERC)</a:t>
                </a:r>
              </a:p>
              <a:p>
                <a:pPr algn="just"/>
                <a:r>
                  <a:rPr lang="en-GB" sz="1000" dirty="0">
                    <a:latin typeface="Dcr10"/>
                  </a:rPr>
                  <a:t>It is </a:t>
                </a:r>
                <a:r>
                  <a:rPr lang="en-GB" sz="1000" dirty="0">
                    <a:effectLst/>
                    <a:latin typeface="Dcr10"/>
                  </a:rPr>
                  <a:t>defined to be such that all assets have the same contribution to the portfolio risk. </a:t>
                </a:r>
                <a:r>
                  <a:rPr lang="en-GB" sz="1000" dirty="0">
                    <a:latin typeface="Dcr10"/>
                  </a:rPr>
                  <a:t>It is N</a:t>
                </a:r>
                <a:r>
                  <a:rPr lang="en-GB" sz="1000" dirty="0">
                    <a:effectLst/>
                    <a:latin typeface="Dcr10"/>
                  </a:rPr>
                  <a:t>aive diversification applied to risk contributions </a:t>
                </a:r>
                <a14:m>
                  <m:oMath xmlns:m="http://schemas.openxmlformats.org/officeDocument/2006/math">
                    <m:sSub>
                      <m:sSubPr>
                        <m:ctrlPr>
                          <a:rPr lang="en-US" sz="1000" b="0" i="1" smtClean="0">
                            <a:effectLst/>
                            <a:latin typeface="Cambria Math" panose="02040503050406030204" pitchFamily="18" charset="0"/>
                          </a:rPr>
                        </m:ctrlPr>
                      </m:sSubPr>
                      <m:e>
                        <m:r>
                          <a:rPr lang="en-US" sz="1000" b="0" i="1" smtClean="0">
                            <a:effectLst/>
                            <a:latin typeface="Cambria Math" panose="02040503050406030204" pitchFamily="18" charset="0"/>
                          </a:rPr>
                          <m:t>𝑐</m:t>
                        </m:r>
                      </m:e>
                      <m:sub>
                        <m:r>
                          <a:rPr lang="en-US" sz="1000" b="0" i="1" smtClean="0">
                            <a:effectLst/>
                            <a:latin typeface="Cambria Math" panose="02040503050406030204" pitchFamily="18" charset="0"/>
                          </a:rPr>
                          <m:t>𝑖</m:t>
                        </m:r>
                      </m:sub>
                    </m:sSub>
                    <m:r>
                      <a:rPr lang="en-US" sz="1000" b="0" i="1" smtClean="0">
                        <a:effectLst/>
                        <a:latin typeface="Cambria Math" panose="02040503050406030204" pitchFamily="18" charset="0"/>
                      </a:rPr>
                      <m:t>=</m:t>
                    </m:r>
                    <m:f>
                      <m:fPr>
                        <m:ctrlPr>
                          <a:rPr lang="en-US" sz="1000" b="0" i="1" smtClean="0">
                            <a:effectLst/>
                            <a:latin typeface="Cambria Math" panose="02040503050406030204" pitchFamily="18" charset="0"/>
                          </a:rPr>
                        </m:ctrlPr>
                      </m:fPr>
                      <m:num>
                        <m:sSub>
                          <m:sSubPr>
                            <m:ctrlPr>
                              <a:rPr lang="en-US" sz="1000" b="0" i="1" smtClean="0">
                                <a:effectLst/>
                                <a:latin typeface="Cambria Math" panose="02040503050406030204" pitchFamily="18" charset="0"/>
                              </a:rPr>
                            </m:ctrlPr>
                          </m:sSubPr>
                          <m:e>
                            <m:r>
                              <a:rPr lang="en-US" sz="1000" b="0" i="1" smtClean="0">
                                <a:effectLst/>
                                <a:latin typeface="Cambria Math" panose="02040503050406030204" pitchFamily="18" charset="0"/>
                              </a:rPr>
                              <m:t>𝑤</m:t>
                            </m:r>
                          </m:e>
                          <m:sub>
                            <m:r>
                              <a:rPr lang="en-US" sz="1000" b="0" i="1" smtClean="0">
                                <a:effectLst/>
                                <a:latin typeface="Cambria Math" panose="02040503050406030204" pitchFamily="18" charset="0"/>
                              </a:rPr>
                              <m:t>𝑖</m:t>
                            </m:r>
                          </m:sub>
                        </m:sSub>
                      </m:num>
                      <m:den>
                        <m:sSub>
                          <m:sSubPr>
                            <m:ctrlPr>
                              <a:rPr lang="en-US" sz="1000" b="0" i="1" smtClean="0">
                                <a:effectLst/>
                                <a:latin typeface="Cambria Math" panose="02040503050406030204" pitchFamily="18" charset="0"/>
                              </a:rPr>
                            </m:ctrlPr>
                          </m:sSubPr>
                          <m:e>
                            <m:r>
                              <a:rPr lang="en-US" sz="1000" b="0" i="1" smtClean="0">
                                <a:effectLst/>
                                <a:latin typeface="Cambria Math" panose="02040503050406030204" pitchFamily="18" charset="0"/>
                              </a:rPr>
                              <m:t>𝜎</m:t>
                            </m:r>
                          </m:e>
                          <m:sub>
                            <m:r>
                              <a:rPr lang="en-US" sz="1000" b="0" i="1" smtClean="0">
                                <a:effectLst/>
                                <a:latin typeface="Cambria Math" panose="02040503050406030204" pitchFamily="18" charset="0"/>
                              </a:rPr>
                              <m:t>𝑝</m:t>
                            </m:r>
                          </m:sub>
                        </m:sSub>
                      </m:den>
                    </m:f>
                    <m:nary>
                      <m:naryPr>
                        <m:chr m:val="∑"/>
                        <m:ctrlPr>
                          <a:rPr lang="en-US" sz="1000" i="1">
                            <a:latin typeface="Cambria Math" panose="02040503050406030204" pitchFamily="18" charset="0"/>
                          </a:rPr>
                        </m:ctrlPr>
                      </m:naryPr>
                      <m:sub>
                        <m:r>
                          <m:rPr>
                            <m:brk m:alnAt="23"/>
                          </m:rPr>
                          <a:rPr lang="en-US" sz="1000" i="1">
                            <a:latin typeface="Cambria Math" panose="02040503050406030204" pitchFamily="18" charset="0"/>
                          </a:rPr>
                          <m:t>𝑗</m:t>
                        </m:r>
                        <m:r>
                          <a:rPr lang="en-US" sz="1000" i="1">
                            <a:latin typeface="Cambria Math" panose="02040503050406030204" pitchFamily="18" charset="0"/>
                          </a:rPr>
                          <m:t>=1</m:t>
                        </m:r>
                      </m:sub>
                      <m:sup>
                        <m:r>
                          <a:rPr lang="en-US" sz="1000" i="1">
                            <a:latin typeface="Cambria Math" panose="02040503050406030204" pitchFamily="18" charset="0"/>
                          </a:rPr>
                          <m:t>𝑁</m:t>
                        </m:r>
                      </m:sup>
                      <m:e>
                        <m:sSub>
                          <m:sSubPr>
                            <m:ctrlPr>
                              <a:rPr lang="en-US" sz="1000" i="1">
                                <a:latin typeface="Cambria Math" panose="02040503050406030204" pitchFamily="18" charset="0"/>
                              </a:rPr>
                            </m:ctrlPr>
                          </m:sSubPr>
                          <m:e>
                            <m:r>
                              <a:rPr lang="en-US" sz="1000" i="1">
                                <a:latin typeface="Cambria Math" panose="02040503050406030204" pitchFamily="18" charset="0"/>
                              </a:rPr>
                              <m:t>𝑤</m:t>
                            </m:r>
                          </m:e>
                          <m:sub>
                            <m:r>
                              <a:rPr lang="en-US" sz="1000" i="1">
                                <a:latin typeface="Cambria Math" panose="02040503050406030204" pitchFamily="18" charset="0"/>
                              </a:rPr>
                              <m:t>𝑗</m:t>
                            </m:r>
                          </m:sub>
                        </m:sSub>
                        <m:sSub>
                          <m:sSubPr>
                            <m:ctrlPr>
                              <a:rPr lang="en-US" sz="1000" i="1">
                                <a:latin typeface="Cambria Math" panose="02040503050406030204" pitchFamily="18" charset="0"/>
                              </a:rPr>
                            </m:ctrlPr>
                          </m:sSubPr>
                          <m:e>
                            <m:r>
                              <a:rPr lang="en-US" sz="1000" i="1">
                                <a:latin typeface="Cambria Math" panose="02040503050406030204" pitchFamily="18" charset="0"/>
                              </a:rPr>
                              <m:t> </m:t>
                            </m:r>
                            <m:r>
                              <a:rPr lang="en-US" sz="1000" i="1">
                                <a:latin typeface="Cambria Math" panose="02040503050406030204" pitchFamily="18" charset="0"/>
                              </a:rPr>
                              <m:t>𝜎</m:t>
                            </m:r>
                          </m:e>
                          <m:sub>
                            <m:r>
                              <a:rPr lang="en-US" sz="1000" i="1">
                                <a:latin typeface="Cambria Math" panose="02040503050406030204" pitchFamily="18" charset="0"/>
                              </a:rPr>
                              <m:t>𝑖𝑗</m:t>
                            </m:r>
                          </m:sub>
                        </m:sSub>
                      </m:e>
                    </m:nary>
                    <m:r>
                      <a:rPr lang="en-US" sz="1000" b="0" i="1" smtClean="0">
                        <a:latin typeface="Cambria Math" panose="02040503050406030204" pitchFamily="18" charset="0"/>
                      </a:rPr>
                      <m:t>= </m:t>
                    </m:r>
                  </m:oMath>
                </a14:m>
                <a:endParaRPr lang="en-US" sz="1000" b="0" i="1" dirty="0">
                  <a:latin typeface="Cambria Math" panose="02040503050406030204" pitchFamily="18" charset="0"/>
                </a:endParaRPr>
              </a:p>
              <a:p>
                <a:pPr algn="just"/>
                <a14:m>
                  <m:oMath xmlns:m="http://schemas.openxmlformats.org/officeDocument/2006/math">
                    <m:f>
                      <m:fPr>
                        <m:ctrlPr>
                          <a:rPr lang="en-US" sz="1000" i="1">
                            <a:latin typeface="Cambria Math" panose="02040503050406030204" pitchFamily="18" charset="0"/>
                          </a:rPr>
                        </m:ctrlPr>
                      </m:fPr>
                      <m:num>
                        <m:sSub>
                          <m:sSubPr>
                            <m:ctrlPr>
                              <a:rPr lang="en-US" sz="1000" i="1">
                                <a:latin typeface="Cambria Math" panose="02040503050406030204" pitchFamily="18" charset="0"/>
                              </a:rPr>
                            </m:ctrlPr>
                          </m:sSubPr>
                          <m:e>
                            <m:r>
                              <a:rPr lang="en-US" sz="1000" i="1">
                                <a:latin typeface="Cambria Math" panose="02040503050406030204" pitchFamily="18" charset="0"/>
                              </a:rPr>
                              <m:t>𝑤</m:t>
                            </m:r>
                          </m:e>
                          <m:sub>
                            <m:r>
                              <a:rPr lang="en-US" sz="1000" i="1">
                                <a:latin typeface="Cambria Math" panose="02040503050406030204" pitchFamily="18" charset="0"/>
                              </a:rPr>
                              <m:t>𝑖</m:t>
                            </m:r>
                          </m:sub>
                        </m:sSub>
                      </m:num>
                      <m:den>
                        <m:sSub>
                          <m:sSubPr>
                            <m:ctrlPr>
                              <a:rPr lang="en-US" sz="1000" i="1">
                                <a:latin typeface="Cambria Math" panose="02040503050406030204" pitchFamily="18" charset="0"/>
                              </a:rPr>
                            </m:ctrlPr>
                          </m:sSubPr>
                          <m:e>
                            <m:r>
                              <a:rPr lang="en-US" sz="1000" i="1">
                                <a:latin typeface="Cambria Math" panose="02040503050406030204" pitchFamily="18" charset="0"/>
                              </a:rPr>
                              <m:t>𝜎</m:t>
                            </m:r>
                          </m:e>
                          <m:sub>
                            <m:r>
                              <a:rPr lang="en-US" sz="1000" i="1">
                                <a:latin typeface="Cambria Math" panose="02040503050406030204" pitchFamily="18" charset="0"/>
                              </a:rPr>
                              <m:t>𝑝</m:t>
                            </m:r>
                          </m:sub>
                        </m:sSub>
                      </m:den>
                    </m:f>
                  </m:oMath>
                </a14:m>
                <a:r>
                  <a:rPr lang="en-US" sz="1000" dirty="0"/>
                  <a:t> </a:t>
                </a:r>
                <a14:m>
                  <m:oMath xmlns:m="http://schemas.openxmlformats.org/officeDocument/2006/math">
                    <m:r>
                      <a:rPr lang="en-US" sz="1000" b="0" i="1" smtClean="0">
                        <a:latin typeface="Cambria Math" panose="02040503050406030204" pitchFamily="18" charset="0"/>
                      </a:rPr>
                      <m:t>𝑐𝑜𝑣</m:t>
                    </m:r>
                    <m:d>
                      <m:dPr>
                        <m:ctrlPr>
                          <a:rPr lang="en-US" sz="1000" b="0" i="1" smtClean="0">
                            <a:latin typeface="Cambria Math" panose="02040503050406030204" pitchFamily="18" charset="0"/>
                          </a:rPr>
                        </m:ctrlPr>
                      </m:dPr>
                      <m:e>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𝑅</m:t>
                            </m:r>
                          </m:e>
                          <m:sub>
                            <m:r>
                              <a:rPr lang="en-US" sz="1000" b="0" i="1" smtClean="0">
                                <a:latin typeface="Cambria Math" panose="02040503050406030204" pitchFamily="18" charset="0"/>
                              </a:rPr>
                              <m:t>𝑖</m:t>
                            </m:r>
                          </m:sub>
                        </m:sSub>
                        <m:r>
                          <a:rPr lang="en-US" sz="1000" b="0" i="1" smtClean="0">
                            <a:latin typeface="Cambria Math" panose="02040503050406030204" pitchFamily="18" charset="0"/>
                          </a:rPr>
                          <m:t>,</m:t>
                        </m:r>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𝑅</m:t>
                            </m:r>
                          </m:e>
                          <m:sub>
                            <m:r>
                              <a:rPr lang="en-US" sz="1000" b="0" i="1" smtClean="0">
                                <a:latin typeface="Cambria Math" panose="02040503050406030204" pitchFamily="18" charset="0"/>
                              </a:rPr>
                              <m:t>𝑝</m:t>
                            </m:r>
                          </m:sub>
                        </m:sSub>
                      </m:e>
                    </m:d>
                    <m:r>
                      <a:rPr lang="en-US" sz="1000" b="0" i="1" smtClean="0">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𝑤</m:t>
                        </m:r>
                      </m:e>
                      <m:sub>
                        <m:r>
                          <a:rPr lang="en-US" sz="1000" i="1">
                            <a:latin typeface="Cambria Math" panose="02040503050406030204" pitchFamily="18" charset="0"/>
                          </a:rPr>
                          <m:t>𝑖</m:t>
                        </m:r>
                      </m:sub>
                    </m:sSub>
                    <m:f>
                      <m:fPr>
                        <m:ctrlPr>
                          <a:rPr lang="en-US" sz="1000" b="0" i="1" smtClean="0">
                            <a:latin typeface="Cambria Math" panose="02040503050406030204" pitchFamily="18" charset="0"/>
                          </a:rPr>
                        </m:ctrlPr>
                      </m:fPr>
                      <m:num>
                        <m:r>
                          <a:rPr lang="en-US" sz="1000" b="0" i="1" smtClean="0">
                            <a:latin typeface="Cambria Math" panose="02040503050406030204" pitchFamily="18" charset="0"/>
                          </a:rPr>
                          <m:t>𝛿</m:t>
                        </m:r>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𝜎</m:t>
                            </m:r>
                          </m:e>
                          <m:sub>
                            <m:r>
                              <a:rPr lang="en-US" sz="1000" b="0" i="1" smtClean="0">
                                <a:latin typeface="Cambria Math" panose="02040503050406030204" pitchFamily="18" charset="0"/>
                              </a:rPr>
                              <m:t>𝑝</m:t>
                            </m:r>
                          </m:sub>
                        </m:sSub>
                      </m:num>
                      <m:den>
                        <m:r>
                          <a:rPr lang="en-US" sz="1000" i="1">
                            <a:latin typeface="Cambria Math" panose="02040503050406030204" pitchFamily="18" charset="0"/>
                          </a:rPr>
                          <m:t>𝛿</m:t>
                        </m:r>
                        <m:sSub>
                          <m:sSubPr>
                            <m:ctrlPr>
                              <a:rPr lang="en-US" sz="1000" i="1">
                                <a:latin typeface="Cambria Math" panose="02040503050406030204" pitchFamily="18" charset="0"/>
                              </a:rPr>
                            </m:ctrlPr>
                          </m:sSubPr>
                          <m:e>
                            <m:r>
                              <a:rPr lang="en-US" sz="1000" i="1">
                                <a:latin typeface="Cambria Math" panose="02040503050406030204" pitchFamily="18" charset="0"/>
                              </a:rPr>
                              <m:t>𝜎</m:t>
                            </m:r>
                          </m:e>
                          <m:sub>
                            <m:r>
                              <a:rPr lang="en-US" sz="1000" b="0" i="1" smtClean="0">
                                <a:latin typeface="Cambria Math" panose="02040503050406030204" pitchFamily="18" charset="0"/>
                              </a:rPr>
                              <m:t>𝑖</m:t>
                            </m:r>
                          </m:sub>
                        </m:sSub>
                      </m:den>
                    </m:f>
                  </m:oMath>
                </a14:m>
                <a:r>
                  <a:rPr lang="en-GB" sz="1000" dirty="0">
                    <a:effectLst/>
                    <a:latin typeface="Dcr10"/>
                  </a:rPr>
                  <a:t> as opposed to initial EW portfolio that applies equal weights to dollar contributions (</a:t>
                </a:r>
                <a14:m>
                  <m:oMath xmlns:m="http://schemas.openxmlformats.org/officeDocument/2006/math">
                    <m:sSub>
                      <m:sSubPr>
                        <m:ctrlPr>
                          <a:rPr lang="en-US" sz="1000" b="0" i="1" smtClean="0">
                            <a:effectLst/>
                            <a:latin typeface="Cambria Math" panose="02040503050406030204" pitchFamily="18" charset="0"/>
                          </a:rPr>
                        </m:ctrlPr>
                      </m:sSubPr>
                      <m:e>
                        <m:r>
                          <a:rPr lang="en-US" sz="1000" b="0" i="1" smtClean="0">
                            <a:effectLst/>
                            <a:latin typeface="Cambria Math" panose="02040503050406030204" pitchFamily="18" charset="0"/>
                          </a:rPr>
                          <m:t>𝑤</m:t>
                        </m:r>
                      </m:e>
                      <m:sub>
                        <m:r>
                          <a:rPr lang="en-US" sz="1000" b="0" i="1" smtClean="0">
                            <a:effectLst/>
                            <a:latin typeface="Cambria Math" panose="02040503050406030204" pitchFamily="18" charset="0"/>
                          </a:rPr>
                          <m:t>𝑖</m:t>
                        </m:r>
                      </m:sub>
                    </m:sSub>
                  </m:oMath>
                </a14:m>
                <a:r>
                  <a:rPr lang="en-GB" sz="1000" dirty="0">
                    <a:effectLst/>
                    <a:latin typeface="Dcr10"/>
                  </a:rPr>
                  <a:t>). </a:t>
                </a:r>
                <a:r>
                  <a:rPr lang="en-GB" sz="1000" dirty="0"/>
                  <a:t>The biggest contributors are assets with large volatilities and/or large covariances with the others. </a:t>
                </a:r>
              </a:p>
              <a:p>
                <a:pPr algn="just"/>
                <a:r>
                  <a:rPr lang="en-GB" sz="1000" dirty="0"/>
                  <a:t>Note that </a:t>
                </a:r>
                <a:r>
                  <a:rPr lang="en-GB" sz="1000" dirty="0">
                    <a:latin typeface="Dcr10"/>
                  </a:rPr>
                  <a:t>a</a:t>
                </a:r>
                <a:r>
                  <a:rPr lang="en-GB" sz="1000" dirty="0">
                    <a:effectLst/>
                    <a:latin typeface="Dcr10"/>
                  </a:rPr>
                  <a:t>sset contributions add up to the portfolio volatility </a:t>
                </a:r>
                <a:endParaRPr lang="en-GB" sz="1000" dirty="0"/>
              </a:p>
              <a:p>
                <a:pPr algn="just"/>
                <a:r>
                  <a:rPr lang="en-GB" sz="1000" dirty="0">
                    <a:effectLst/>
                    <a:latin typeface="Dcti10"/>
                  </a:rPr>
                  <a:t>Equal risk contribution </a:t>
                </a:r>
                <a:r>
                  <a:rPr lang="en-GB" sz="1000" dirty="0">
                    <a:effectLst/>
                    <a:latin typeface="Dcr10"/>
                  </a:rPr>
                  <a:t>(ERC) portfolio for which the contribution to risk is identical for all assets.</a:t>
                </a:r>
              </a:p>
            </p:txBody>
          </p:sp>
        </mc:Choice>
        <mc:Fallback xmlns="">
          <p:sp>
            <p:nvSpPr>
              <p:cNvPr id="23" name="TextBox 22">
                <a:extLst>
                  <a:ext uri="{FF2B5EF4-FFF2-40B4-BE49-F238E27FC236}">
                    <a16:creationId xmlns:a16="http://schemas.microsoft.com/office/drawing/2014/main" id="{6B94ED56-099F-03B0-09F7-EE4E3181AFB1}"/>
                  </a:ext>
                </a:extLst>
              </p:cNvPr>
              <p:cNvSpPr txBox="1">
                <a:spLocks noRot="1" noChangeAspect="1" noMove="1" noResize="1" noEditPoints="1" noAdjustHandles="1" noChangeArrowheads="1" noChangeShapeType="1" noTextEdit="1"/>
              </p:cNvSpPr>
              <p:nvPr/>
            </p:nvSpPr>
            <p:spPr>
              <a:xfrm>
                <a:off x="3428999" y="305930"/>
                <a:ext cx="3464747" cy="3326103"/>
              </a:xfrm>
              <a:prstGeom prst="rect">
                <a:avLst/>
              </a:prstGeom>
              <a:blipFill>
                <a:blip r:embed="rId5"/>
                <a:stretch>
                  <a:fillRect l="-365" t="-380" b="-380"/>
                </a:stretch>
              </a:blipFill>
            </p:spPr>
            <p:txBody>
              <a:bodyPr/>
              <a:lstStyle/>
              <a:p>
                <a:r>
                  <a:rPr lang="en-FR">
                    <a:noFill/>
                  </a:rPr>
                  <a:t> </a:t>
                </a:r>
              </a:p>
            </p:txBody>
          </p:sp>
        </mc:Fallback>
      </mc:AlternateContent>
      <p:sp>
        <p:nvSpPr>
          <p:cNvPr id="33" name="TextBox 32">
            <a:extLst>
              <a:ext uri="{FF2B5EF4-FFF2-40B4-BE49-F238E27FC236}">
                <a16:creationId xmlns:a16="http://schemas.microsoft.com/office/drawing/2014/main" id="{BDAE1930-9395-8C55-DFA5-6C634F731E61}"/>
              </a:ext>
            </a:extLst>
          </p:cNvPr>
          <p:cNvSpPr txBox="1"/>
          <p:nvPr/>
        </p:nvSpPr>
        <p:spPr>
          <a:xfrm>
            <a:off x="3422312" y="3643185"/>
            <a:ext cx="3435687" cy="5724644"/>
          </a:xfrm>
          <a:prstGeom prst="rect">
            <a:avLst/>
          </a:prstGeom>
          <a:noFill/>
        </p:spPr>
        <p:txBody>
          <a:bodyPr wrap="square">
            <a:spAutoFit/>
          </a:bodyPr>
          <a:lstStyle/>
          <a:p>
            <a:pPr algn="just"/>
            <a:r>
              <a:rPr lang="en-GB" sz="1200" b="1" dirty="0">
                <a:solidFill>
                  <a:srgbClr val="002060"/>
                </a:solidFill>
                <a:latin typeface="Dcti10"/>
              </a:rPr>
              <a:t>Short-selling constraints</a:t>
            </a:r>
            <a:endParaRPr lang="en-GB" sz="1200" dirty="0">
              <a:latin typeface="Dcr10"/>
            </a:endParaRPr>
          </a:p>
          <a:p>
            <a:pPr algn="just"/>
            <a:r>
              <a:rPr lang="en-GB" sz="1000" dirty="0">
                <a:latin typeface="Dcr10"/>
              </a:rPr>
              <a:t>1) </a:t>
            </a:r>
            <a:r>
              <a:rPr lang="en-GB" sz="1000" b="1" dirty="0">
                <a:solidFill>
                  <a:srgbClr val="002060"/>
                </a:solidFill>
                <a:latin typeface="Dcr10"/>
              </a:rPr>
              <a:t>A</a:t>
            </a:r>
            <a:r>
              <a:rPr lang="en-GB" sz="1000" b="1" dirty="0">
                <a:solidFill>
                  <a:srgbClr val="002060"/>
                </a:solidFill>
                <a:effectLst/>
                <a:latin typeface="Dcr10"/>
              </a:rPr>
              <a:t>ll weights should be nonnegative. </a:t>
            </a:r>
            <a:r>
              <a:rPr lang="en-GB" sz="1000" dirty="0">
                <a:effectLst/>
                <a:latin typeface="Dcr10"/>
              </a:rPr>
              <a:t>The primary reason for imposing this condition is that short sales are hardly feasible for most investors, either because buying on margin is costly or simply because short sales are prohibited. </a:t>
            </a:r>
            <a:endParaRPr lang="en-GB" sz="1000" dirty="0"/>
          </a:p>
          <a:p>
            <a:pPr algn="just"/>
            <a:r>
              <a:rPr lang="en-GB" sz="1000" dirty="0">
                <a:effectLst/>
                <a:latin typeface="Dcr10"/>
              </a:rPr>
              <a:t>2) Institutional or regulatory reasons may also impose</a:t>
            </a:r>
            <a:r>
              <a:rPr lang="en-GB" sz="1000" b="1" dirty="0">
                <a:solidFill>
                  <a:srgbClr val="002060"/>
                </a:solidFill>
                <a:effectLst/>
                <a:latin typeface="Dcr10"/>
              </a:rPr>
              <a:t> tighter bounds on weights</a:t>
            </a:r>
            <a:r>
              <a:rPr lang="en-GB" sz="1000" dirty="0">
                <a:effectLst/>
                <a:latin typeface="Dcr10"/>
              </a:rPr>
              <a:t>, e.g. by restricting the percentage allocation to a given security or asset class to be less than a cap. </a:t>
            </a:r>
          </a:p>
          <a:p>
            <a:pPr algn="just"/>
            <a:r>
              <a:rPr lang="en-GB" sz="1000" dirty="0">
                <a:latin typeface="Dcr10"/>
              </a:rPr>
              <a:t>I</a:t>
            </a:r>
            <a:r>
              <a:rPr lang="en-GB" sz="1000" dirty="0">
                <a:effectLst/>
                <a:latin typeface="Dcr10"/>
              </a:rPr>
              <a:t>mposing bounds on weights in a variance minimization program allows to </a:t>
            </a:r>
            <a:r>
              <a:rPr lang="en-GB" sz="1000" b="1" dirty="0">
                <a:solidFill>
                  <a:srgbClr val="002060"/>
                </a:solidFill>
                <a:effectLst/>
                <a:latin typeface="Dcr10"/>
              </a:rPr>
              <a:t>reduce sampling errors in the covariance matrix</a:t>
            </a:r>
            <a:r>
              <a:rPr lang="en-GB" sz="1000" dirty="0">
                <a:effectLst/>
                <a:latin typeface="Dcr10"/>
              </a:rPr>
              <a:t>. This result is formally established by </a:t>
            </a:r>
            <a:r>
              <a:rPr lang="en-GB" sz="1000" dirty="0">
                <a:effectLst/>
                <a:latin typeface="Dcr10"/>
                <a:hlinkClick r:id="rId6"/>
              </a:rPr>
              <a:t>Jagannathan and Ma (2003)</a:t>
            </a:r>
            <a:r>
              <a:rPr lang="en-GB" sz="1000" dirty="0">
                <a:effectLst/>
                <a:latin typeface="Dcr10"/>
              </a:rPr>
              <a:t>. Minimizing variance subject to a no short-sales constraint is equivalent to minimizing variance without any weight constraint, but with a modified covariance matrix, in which some of the covariances have been shrunk downwards. </a:t>
            </a:r>
            <a:endParaRPr lang="en-GB" sz="1000" dirty="0"/>
          </a:p>
          <a:p>
            <a:pPr algn="just"/>
            <a:r>
              <a:rPr lang="en-GB" sz="1000" dirty="0">
                <a:effectLst/>
                <a:latin typeface="Dcr10"/>
              </a:rPr>
              <a:t>Empirically, they show that when nonnegativity constraints are imposed all estimators of covariance matrixes and monthly or daily sampling frequencies produce roughly the same out-of-sample volatility. </a:t>
            </a:r>
            <a:endParaRPr lang="en-GB" sz="1000" dirty="0"/>
          </a:p>
          <a:p>
            <a:pPr algn="just"/>
            <a:endParaRPr lang="en-GB" sz="1000" dirty="0"/>
          </a:p>
          <a:p>
            <a:pPr algn="just"/>
            <a:r>
              <a:rPr lang="en-GB" sz="1400" b="1" dirty="0">
                <a:solidFill>
                  <a:srgbClr val="002060"/>
                </a:solidFill>
              </a:rPr>
              <a:t>Norm constraints</a:t>
            </a:r>
          </a:p>
          <a:p>
            <a:pPr algn="just"/>
            <a:r>
              <a:rPr lang="en-GB" sz="1000" dirty="0">
                <a:effectLst/>
                <a:latin typeface="Dcr10"/>
                <a:hlinkClick r:id="rId7"/>
              </a:rPr>
              <a:t>DeMiguel et al. (2009) </a:t>
            </a:r>
            <a:r>
              <a:rPr lang="en-GB" sz="1000" dirty="0">
                <a:effectLst/>
                <a:latin typeface="Dcr10"/>
              </a:rPr>
              <a:t>pursue the idea of imposing weight constraints, by introducing a more global form of constraints, which they call “norm constraints”:</a:t>
            </a:r>
            <a:endParaRPr lang="en-GB" sz="1000" dirty="0"/>
          </a:p>
          <a:p>
            <a:pPr marL="285750" indent="-285750" algn="just">
              <a:buFont typeface="Arial" panose="020B0604020202020204" pitchFamily="34" charset="0"/>
              <a:buChar char="•"/>
            </a:pPr>
            <a:r>
              <a:rPr lang="en-GB" sz="1000" dirty="0">
                <a:effectLst/>
                <a:latin typeface="Dcr10"/>
              </a:rPr>
              <a:t>setting a cap on the amount of leverage, i.e. in setting an upper bound on the sum of negative weights: this nests the no-short sales constraint as a limit case, but allows for a controlled amount of leverage to be taken in case the constraint is relaxed. </a:t>
            </a:r>
          </a:p>
          <a:p>
            <a:pPr marL="285750" indent="-285750" algn="just">
              <a:buFont typeface="Arial" panose="020B0604020202020204" pitchFamily="34" charset="0"/>
              <a:buChar char="•"/>
            </a:pPr>
            <a:r>
              <a:rPr lang="en-GB" sz="1000" dirty="0">
                <a:effectLst/>
                <a:latin typeface="Dcr10"/>
              </a:rPr>
              <a:t>the sum of squared weights is capped to a maximum </a:t>
            </a:r>
            <a:endParaRPr lang="en-GB" sz="1000" dirty="0"/>
          </a:p>
          <a:p>
            <a:pPr algn="just"/>
            <a:r>
              <a:rPr lang="en-GB" sz="1000" dirty="0">
                <a:effectLst/>
                <a:latin typeface="Dcr10"/>
              </a:rPr>
              <a:t>Empirically, GMV portfolios with ENC (</a:t>
            </a:r>
            <a:r>
              <a:rPr lang="en-GB" sz="1000" dirty="0">
                <a:effectLst/>
                <a:latin typeface="Dcti10"/>
              </a:rPr>
              <a:t>effective number of constituents</a:t>
            </a:r>
            <a:r>
              <a:rPr lang="en-GB" sz="1000" dirty="0">
                <a:effectLst/>
                <a:latin typeface="Dcr10"/>
              </a:rPr>
              <a:t>) constraints have often lower variance and higher Sharpe ratios than GMV portfolios with no short-sales constraints.</a:t>
            </a:r>
            <a:endParaRPr lang="en-GB" sz="1000" dirty="0"/>
          </a:p>
        </p:txBody>
      </p:sp>
    </p:spTree>
    <p:extLst>
      <p:ext uri="{BB962C8B-B14F-4D97-AF65-F5344CB8AC3E}">
        <p14:creationId xmlns:p14="http://schemas.microsoft.com/office/powerpoint/2010/main" val="2677967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4D220-C2B1-6DBB-CBDE-452B1543E494}"/>
            </a:ext>
          </a:extLst>
        </p:cNvPr>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26B3147C-01F2-99A1-B6A2-9E60D464EBAC}"/>
              </a:ext>
            </a:extLst>
          </p:cNvPr>
          <p:cNvCxnSpPr>
            <a:cxnSpLocks/>
          </p:cNvCxnSpPr>
          <p:nvPr/>
        </p:nvCxnSpPr>
        <p:spPr>
          <a:xfrm>
            <a:off x="3428999" y="0"/>
            <a:ext cx="0" cy="975899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F025C4D-FD34-BE8F-E483-BB166AD112BF}"/>
              </a:ext>
            </a:extLst>
          </p:cNvPr>
          <p:cNvSpPr txBox="1"/>
          <p:nvPr/>
        </p:nvSpPr>
        <p:spPr>
          <a:xfrm>
            <a:off x="-17874" y="0"/>
            <a:ext cx="3446873" cy="1538883"/>
          </a:xfrm>
          <a:prstGeom prst="rect">
            <a:avLst/>
          </a:prstGeom>
          <a:noFill/>
        </p:spPr>
        <p:txBody>
          <a:bodyPr wrap="square" rtlCol="0">
            <a:spAutoFit/>
          </a:bodyPr>
          <a:lstStyle/>
          <a:p>
            <a:pPr algn="just"/>
            <a:r>
              <a:rPr lang="en-US" sz="1400" b="1" dirty="0">
                <a:solidFill>
                  <a:srgbClr val="002060"/>
                </a:solidFill>
              </a:rPr>
              <a:t>Factor Investing</a:t>
            </a:r>
          </a:p>
          <a:p>
            <a:pPr algn="just"/>
            <a:r>
              <a:rPr lang="en-GB" sz="1000" dirty="0">
                <a:latin typeface="Dcr10"/>
              </a:rPr>
              <a:t>A</a:t>
            </a:r>
            <a:r>
              <a:rPr lang="en-GB" sz="1000" dirty="0">
                <a:effectLst/>
                <a:latin typeface="Dcr10"/>
              </a:rPr>
              <a:t> “factor” can refer to a strategy that earns an economically justified risk premium in the long run. It can also refer to a common source of risk that affects multiple securities, or to an economic indicator that characterizes market conditions. </a:t>
            </a:r>
            <a:endParaRPr lang="en-GB" sz="1000" dirty="0"/>
          </a:p>
          <a:p>
            <a:pPr algn="just"/>
            <a:r>
              <a:rPr lang="en-GB" sz="1000" dirty="0">
                <a:effectLst/>
                <a:latin typeface="Dcti10"/>
              </a:rPr>
              <a:t>A set of random variables are called "asset pricing factors" for a given set of assets if they collectively explain </a:t>
            </a:r>
            <a:endParaRPr lang="en-GB" sz="1000" dirty="0"/>
          </a:p>
          <a:p>
            <a:pPr algn="just"/>
            <a:r>
              <a:rPr lang="en-GB" sz="1000" dirty="0">
                <a:effectLst/>
                <a:latin typeface="Dcti10"/>
              </a:rPr>
              <a:t>for these assets cross-sectional differences in expected returns. </a:t>
            </a:r>
            <a:endParaRPr lang="en-GB" sz="1000" dirty="0"/>
          </a:p>
        </p:txBody>
      </p:sp>
      <p:pic>
        <p:nvPicPr>
          <p:cNvPr id="5" name="Picture 4">
            <a:extLst>
              <a:ext uri="{FF2B5EF4-FFF2-40B4-BE49-F238E27FC236}">
                <a16:creationId xmlns:a16="http://schemas.microsoft.com/office/drawing/2014/main" id="{652B8CBF-AA24-2533-EDE5-CCC6E5B86A40}"/>
              </a:ext>
            </a:extLst>
          </p:cNvPr>
          <p:cNvPicPr>
            <a:picLocks noChangeAspect="1"/>
          </p:cNvPicPr>
          <p:nvPr/>
        </p:nvPicPr>
        <p:blipFill>
          <a:blip r:embed="rId2"/>
          <a:stretch>
            <a:fillRect/>
          </a:stretch>
        </p:blipFill>
        <p:spPr>
          <a:xfrm>
            <a:off x="573429" y="1327875"/>
            <a:ext cx="1816821" cy="644678"/>
          </a:xfrm>
          <a:prstGeom prst="rect">
            <a:avLst/>
          </a:prstGeom>
        </p:spPr>
      </p:pic>
      <p:sp>
        <p:nvSpPr>
          <p:cNvPr id="10" name="TextBox 9">
            <a:extLst>
              <a:ext uri="{FF2B5EF4-FFF2-40B4-BE49-F238E27FC236}">
                <a16:creationId xmlns:a16="http://schemas.microsoft.com/office/drawing/2014/main" id="{975016A8-7AA2-2F7A-0092-940599EE5653}"/>
              </a:ext>
            </a:extLst>
          </p:cNvPr>
          <p:cNvSpPr txBox="1"/>
          <p:nvPr/>
        </p:nvSpPr>
        <p:spPr>
          <a:xfrm>
            <a:off x="2049256" y="1370432"/>
            <a:ext cx="930895" cy="215444"/>
          </a:xfrm>
          <a:prstGeom prst="rect">
            <a:avLst/>
          </a:prstGeom>
          <a:noFill/>
        </p:spPr>
        <p:txBody>
          <a:bodyPr wrap="square">
            <a:spAutoFit/>
          </a:bodyPr>
          <a:lstStyle/>
          <a:p>
            <a:r>
              <a:rPr lang="en-GB" sz="800" dirty="0">
                <a:effectLst/>
                <a:latin typeface="Dcti10"/>
              </a:rPr>
              <a:t>scalar quantities </a:t>
            </a:r>
            <a:endParaRPr lang="en-GB" sz="800" dirty="0"/>
          </a:p>
        </p:txBody>
      </p:sp>
      <p:sp>
        <p:nvSpPr>
          <p:cNvPr id="12" name="TextBox 11">
            <a:extLst>
              <a:ext uri="{FF2B5EF4-FFF2-40B4-BE49-F238E27FC236}">
                <a16:creationId xmlns:a16="http://schemas.microsoft.com/office/drawing/2014/main" id="{70D61650-8B69-6E8A-928E-B670D8FF5220}"/>
              </a:ext>
            </a:extLst>
          </p:cNvPr>
          <p:cNvSpPr txBox="1"/>
          <p:nvPr/>
        </p:nvSpPr>
        <p:spPr>
          <a:xfrm>
            <a:off x="-10386" y="2098453"/>
            <a:ext cx="3421511" cy="3693319"/>
          </a:xfrm>
          <a:prstGeom prst="rect">
            <a:avLst/>
          </a:prstGeom>
          <a:noFill/>
        </p:spPr>
        <p:txBody>
          <a:bodyPr wrap="square" rtlCol="0">
            <a:spAutoFit/>
          </a:bodyPr>
          <a:lstStyle/>
          <a:p>
            <a:pPr algn="just"/>
            <a:r>
              <a:rPr lang="en-US" sz="1400" b="1" dirty="0">
                <a:solidFill>
                  <a:srgbClr val="002060"/>
                </a:solidFill>
              </a:rPr>
              <a:t>Single factor model</a:t>
            </a:r>
          </a:p>
          <a:p>
            <a:pPr algn="just"/>
            <a:r>
              <a:rPr lang="en-GB" sz="1000" dirty="0">
                <a:effectLst/>
                <a:latin typeface="Dcti10"/>
              </a:rPr>
              <a:t>In case there is a single factor, e.g. the market factor for stocks, the single beta coincides with the usual notion of beta from Sharpe’s (1965) Capital Asset Pricing Model (CAPM): it is the covariance with the factor divided by the variance of the factor. With multiple factors, the betas can be estimated by running a linear regression of excess returns on the factors. This is a simple procedure, though its implementation requires some care to address non-stationarity issues (betas vary over time, in fact) and small samples biases (low measured betas are likely to be underestimated while high measured betas are likely to be overstated) </a:t>
            </a:r>
            <a:endParaRPr lang="en-GB" sz="1000" dirty="0"/>
          </a:p>
          <a:p>
            <a:pPr algn="just"/>
            <a:endParaRPr lang="en-GB" sz="1000" dirty="0"/>
          </a:p>
          <a:p>
            <a:pPr algn="just"/>
            <a:r>
              <a:rPr lang="en-GB" sz="1000" dirty="0">
                <a:effectLst/>
                <a:latin typeface="Dcr10"/>
              </a:rPr>
              <a:t>According to the fundamental asset pricing equation, differences in expected returns are explained only by differences in betas. In other words, there can be no source of reward beyond the factors, zero alpha.</a:t>
            </a:r>
          </a:p>
          <a:p>
            <a:pPr algn="just"/>
            <a:endParaRPr lang="en-GB" sz="1000" dirty="0">
              <a:latin typeface="Dcr10"/>
            </a:endParaRPr>
          </a:p>
          <a:p>
            <a:pPr algn="just"/>
            <a:r>
              <a:rPr lang="en-GB" sz="1000" dirty="0">
                <a:effectLst/>
                <a:latin typeface="Dcr10"/>
              </a:rPr>
              <a:t>Each excess return can be regressed against the factors to be decomposed in a systematic part, which results from the exposures to the factors, and an idiosyncratic part: </a:t>
            </a:r>
            <a:endParaRPr lang="en-GB" sz="1000" dirty="0"/>
          </a:p>
          <a:p>
            <a:pPr algn="just"/>
            <a:endParaRPr lang="en-GB" sz="1000" dirty="0"/>
          </a:p>
          <a:p>
            <a:pPr algn="just"/>
            <a:endParaRPr lang="en-GB" sz="1000" dirty="0"/>
          </a:p>
        </p:txBody>
      </p:sp>
      <p:pic>
        <p:nvPicPr>
          <p:cNvPr id="15" name="Picture 14">
            <a:extLst>
              <a:ext uri="{FF2B5EF4-FFF2-40B4-BE49-F238E27FC236}">
                <a16:creationId xmlns:a16="http://schemas.microsoft.com/office/drawing/2014/main" id="{E52EE354-827B-4E12-B3B9-A86ACDAAF2DA}"/>
              </a:ext>
            </a:extLst>
          </p:cNvPr>
          <p:cNvPicPr>
            <a:picLocks noChangeAspect="1"/>
          </p:cNvPicPr>
          <p:nvPr/>
        </p:nvPicPr>
        <p:blipFill>
          <a:blip r:embed="rId3"/>
          <a:stretch>
            <a:fillRect/>
          </a:stretch>
        </p:blipFill>
        <p:spPr>
          <a:xfrm>
            <a:off x="73950" y="5395550"/>
            <a:ext cx="1340468" cy="509261"/>
          </a:xfrm>
          <a:prstGeom prst="rect">
            <a:avLst/>
          </a:prstGeom>
        </p:spPr>
      </p:pic>
      <p:pic>
        <p:nvPicPr>
          <p:cNvPr id="21" name="Picture 20">
            <a:extLst>
              <a:ext uri="{FF2B5EF4-FFF2-40B4-BE49-F238E27FC236}">
                <a16:creationId xmlns:a16="http://schemas.microsoft.com/office/drawing/2014/main" id="{C6FED1D9-1A11-59E7-61F3-0485500EDF26}"/>
              </a:ext>
            </a:extLst>
          </p:cNvPr>
          <p:cNvPicPr>
            <a:picLocks noChangeAspect="1"/>
          </p:cNvPicPr>
          <p:nvPr/>
        </p:nvPicPr>
        <p:blipFill>
          <a:blip r:embed="rId4"/>
          <a:stretch>
            <a:fillRect/>
          </a:stretch>
        </p:blipFill>
        <p:spPr>
          <a:xfrm>
            <a:off x="73950" y="6500349"/>
            <a:ext cx="1411222" cy="355613"/>
          </a:xfrm>
          <a:prstGeom prst="rect">
            <a:avLst/>
          </a:prstGeom>
        </p:spPr>
      </p:pic>
      <p:sp>
        <p:nvSpPr>
          <p:cNvPr id="27" name="TextBox 26">
            <a:extLst>
              <a:ext uri="{FF2B5EF4-FFF2-40B4-BE49-F238E27FC236}">
                <a16:creationId xmlns:a16="http://schemas.microsoft.com/office/drawing/2014/main" id="{E2CD735C-3A06-9F1D-B939-915010C44C70}"/>
              </a:ext>
            </a:extLst>
          </p:cNvPr>
          <p:cNvSpPr txBox="1"/>
          <p:nvPr/>
        </p:nvSpPr>
        <p:spPr>
          <a:xfrm>
            <a:off x="-9940" y="5853673"/>
            <a:ext cx="3524919" cy="1815882"/>
          </a:xfrm>
          <a:prstGeom prst="rect">
            <a:avLst/>
          </a:prstGeom>
          <a:noFill/>
        </p:spPr>
        <p:txBody>
          <a:bodyPr wrap="square">
            <a:spAutoFit/>
          </a:bodyPr>
          <a:lstStyle/>
          <a:p>
            <a:pPr algn="just"/>
            <a:r>
              <a:rPr lang="en-US" sz="1200" b="1" dirty="0">
                <a:solidFill>
                  <a:srgbClr val="002060"/>
                </a:solidFill>
              </a:rPr>
              <a:t>Estimation problem</a:t>
            </a:r>
          </a:p>
          <a:p>
            <a:r>
              <a:rPr lang="en-GB" sz="1000" dirty="0">
                <a:effectLst/>
                <a:latin typeface="Dcr10"/>
              </a:rPr>
              <a:t>Using the fact that idiosyncratic returns are uncorrelated from factors, we obtain </a:t>
            </a:r>
          </a:p>
          <a:p>
            <a:endParaRPr lang="en-GB" sz="1000" dirty="0">
              <a:latin typeface="Dcr10"/>
            </a:endParaRPr>
          </a:p>
          <a:p>
            <a:endParaRPr lang="en-GB" sz="1000" dirty="0">
              <a:latin typeface="Dcr10"/>
            </a:endParaRPr>
          </a:p>
          <a:p>
            <a:endParaRPr lang="en-GB" sz="1000" dirty="0">
              <a:latin typeface="Dcr10"/>
            </a:endParaRPr>
          </a:p>
          <a:p>
            <a:r>
              <a:rPr lang="en-GB" sz="1000" dirty="0">
                <a:latin typeface="Dcr10"/>
              </a:rPr>
              <a:t>When the number of assets is large, curse of dimensionality appears and imposes difficulty on covariance matrix estimation.</a:t>
            </a:r>
          </a:p>
          <a:p>
            <a:endParaRPr lang="en-GB" sz="1000" dirty="0">
              <a:latin typeface="Dcr10"/>
            </a:endParaRPr>
          </a:p>
          <a:p>
            <a:r>
              <a:rPr lang="en-GB" sz="1000" dirty="0">
                <a:latin typeface="Dcr10"/>
              </a:rPr>
              <a:t>It is proposed to solve this problem by ??? (did not get the meaning)</a:t>
            </a:r>
          </a:p>
        </p:txBody>
      </p:sp>
      <p:pic>
        <p:nvPicPr>
          <p:cNvPr id="4" name="Picture 3">
            <a:extLst>
              <a:ext uri="{FF2B5EF4-FFF2-40B4-BE49-F238E27FC236}">
                <a16:creationId xmlns:a16="http://schemas.microsoft.com/office/drawing/2014/main" id="{7CF4E76C-9D4D-7FA1-E1DE-968650260659}"/>
              </a:ext>
            </a:extLst>
          </p:cNvPr>
          <p:cNvPicPr>
            <a:picLocks noChangeAspect="1"/>
          </p:cNvPicPr>
          <p:nvPr/>
        </p:nvPicPr>
        <p:blipFill>
          <a:blip r:embed="rId5"/>
          <a:stretch>
            <a:fillRect/>
          </a:stretch>
        </p:blipFill>
        <p:spPr>
          <a:xfrm>
            <a:off x="59041" y="7669555"/>
            <a:ext cx="2921110" cy="1660567"/>
          </a:xfrm>
          <a:prstGeom prst="rect">
            <a:avLst/>
          </a:prstGeom>
        </p:spPr>
      </p:pic>
      <p:sp>
        <p:nvSpPr>
          <p:cNvPr id="6" name="TextBox 5">
            <a:extLst>
              <a:ext uri="{FF2B5EF4-FFF2-40B4-BE49-F238E27FC236}">
                <a16:creationId xmlns:a16="http://schemas.microsoft.com/office/drawing/2014/main" id="{95B0CE16-3B44-142B-41F6-845D7700BD4F}"/>
              </a:ext>
            </a:extLst>
          </p:cNvPr>
          <p:cNvSpPr txBox="1"/>
          <p:nvPr/>
        </p:nvSpPr>
        <p:spPr>
          <a:xfrm>
            <a:off x="3411125" y="2786"/>
            <a:ext cx="3524919" cy="1569660"/>
          </a:xfrm>
          <a:prstGeom prst="rect">
            <a:avLst/>
          </a:prstGeom>
          <a:noFill/>
        </p:spPr>
        <p:txBody>
          <a:bodyPr wrap="square">
            <a:spAutoFit/>
          </a:bodyPr>
          <a:lstStyle/>
          <a:p>
            <a:pPr algn="just"/>
            <a:r>
              <a:rPr lang="en-US" sz="1200" b="1" dirty="0">
                <a:solidFill>
                  <a:srgbClr val="002060"/>
                </a:solidFill>
              </a:rPr>
              <a:t>Estimation problem</a:t>
            </a:r>
          </a:p>
          <a:p>
            <a:endParaRPr lang="en-GB" sz="1200" b="1" dirty="0">
              <a:solidFill>
                <a:srgbClr val="002060"/>
              </a:solidFill>
              <a:effectLst/>
              <a:latin typeface="Dcr10"/>
            </a:endParaRPr>
          </a:p>
          <a:p>
            <a:endParaRPr lang="en-GB" sz="1200" b="1" dirty="0">
              <a:solidFill>
                <a:srgbClr val="002060"/>
              </a:solidFill>
              <a:effectLst/>
              <a:latin typeface="Dcr10"/>
            </a:endParaRPr>
          </a:p>
          <a:p>
            <a:endParaRPr lang="en-GB" sz="1200" b="1" dirty="0">
              <a:solidFill>
                <a:srgbClr val="002060"/>
              </a:solidFill>
              <a:latin typeface="Dcr10"/>
            </a:endParaRPr>
          </a:p>
          <a:p>
            <a:endParaRPr lang="en-GB" sz="1200" b="1" dirty="0">
              <a:solidFill>
                <a:srgbClr val="002060"/>
              </a:solidFill>
              <a:effectLst/>
              <a:latin typeface="Dcr10"/>
            </a:endParaRPr>
          </a:p>
          <a:p>
            <a:endParaRPr lang="en-GB" sz="1200" b="1" dirty="0">
              <a:solidFill>
                <a:srgbClr val="002060"/>
              </a:solidFill>
              <a:effectLst/>
              <a:latin typeface="Dcr10"/>
            </a:endParaRPr>
          </a:p>
          <a:p>
            <a:r>
              <a:rPr lang="en-GB" sz="1200" dirty="0">
                <a:latin typeface="Dcr10"/>
              </a:rPr>
              <a:t>SR of factor </a:t>
            </a:r>
          </a:p>
          <a:p>
            <a:r>
              <a:rPr lang="en-GB" sz="1200" dirty="0">
                <a:latin typeface="Dcr10"/>
              </a:rPr>
              <a:t>model is</a:t>
            </a:r>
            <a:endParaRPr lang="en-GB" sz="1000" dirty="0">
              <a:effectLst/>
              <a:latin typeface="Dcr10"/>
            </a:endParaRPr>
          </a:p>
        </p:txBody>
      </p:sp>
      <p:pic>
        <p:nvPicPr>
          <p:cNvPr id="9" name="Picture 8">
            <a:extLst>
              <a:ext uri="{FF2B5EF4-FFF2-40B4-BE49-F238E27FC236}">
                <a16:creationId xmlns:a16="http://schemas.microsoft.com/office/drawing/2014/main" id="{BA62FFB4-F3A2-FEA0-8144-E5279F6EEE1E}"/>
              </a:ext>
            </a:extLst>
          </p:cNvPr>
          <p:cNvPicPr>
            <a:picLocks noChangeAspect="1"/>
          </p:cNvPicPr>
          <p:nvPr/>
        </p:nvPicPr>
        <p:blipFill>
          <a:blip r:embed="rId6"/>
          <a:stretch>
            <a:fillRect/>
          </a:stretch>
        </p:blipFill>
        <p:spPr>
          <a:xfrm>
            <a:off x="4334077" y="838649"/>
            <a:ext cx="1437656" cy="1089133"/>
          </a:xfrm>
          <a:prstGeom prst="rect">
            <a:avLst/>
          </a:prstGeom>
        </p:spPr>
      </p:pic>
      <p:pic>
        <p:nvPicPr>
          <p:cNvPr id="13" name="Picture 12">
            <a:extLst>
              <a:ext uri="{FF2B5EF4-FFF2-40B4-BE49-F238E27FC236}">
                <a16:creationId xmlns:a16="http://schemas.microsoft.com/office/drawing/2014/main" id="{8BD18705-B28D-F927-7298-6A31BF9BA858}"/>
              </a:ext>
            </a:extLst>
          </p:cNvPr>
          <p:cNvPicPr>
            <a:picLocks noChangeAspect="1"/>
          </p:cNvPicPr>
          <p:nvPr/>
        </p:nvPicPr>
        <p:blipFill>
          <a:blip r:embed="rId7"/>
          <a:stretch>
            <a:fillRect/>
          </a:stretch>
        </p:blipFill>
        <p:spPr>
          <a:xfrm>
            <a:off x="834204" y="1959479"/>
            <a:ext cx="1914581" cy="206412"/>
          </a:xfrm>
          <a:prstGeom prst="rect">
            <a:avLst/>
          </a:prstGeom>
        </p:spPr>
      </p:pic>
      <p:sp>
        <p:nvSpPr>
          <p:cNvPr id="16" name="TextBox 15">
            <a:extLst>
              <a:ext uri="{FF2B5EF4-FFF2-40B4-BE49-F238E27FC236}">
                <a16:creationId xmlns:a16="http://schemas.microsoft.com/office/drawing/2014/main" id="{415852FC-B14D-6CFA-F83A-B95DCF0DBA16}"/>
              </a:ext>
            </a:extLst>
          </p:cNvPr>
          <p:cNvSpPr txBox="1"/>
          <p:nvPr/>
        </p:nvSpPr>
        <p:spPr>
          <a:xfrm>
            <a:off x="3411125" y="239437"/>
            <a:ext cx="3403743" cy="707886"/>
          </a:xfrm>
          <a:prstGeom prst="rect">
            <a:avLst/>
          </a:prstGeom>
          <a:noFill/>
        </p:spPr>
        <p:txBody>
          <a:bodyPr wrap="square">
            <a:spAutoFit/>
          </a:bodyPr>
          <a:lstStyle/>
          <a:p>
            <a:pPr algn="just"/>
            <a:r>
              <a:rPr lang="en-GB" sz="1000" dirty="0">
                <a:latin typeface="Dcr10"/>
              </a:rPr>
              <a:t>T</a:t>
            </a:r>
            <a:r>
              <a:rPr lang="en-GB" sz="1000" dirty="0">
                <a:effectLst/>
                <a:latin typeface="Dcr10"/>
              </a:rPr>
              <a:t>he challenge involved in estimating the expected returns on individual assets has been replaced by the challenge involved in estimating the expected return on systematic factors, which is not any easier from a statistical standpoint </a:t>
            </a:r>
            <a:endParaRPr lang="en-GB" sz="1000" dirty="0"/>
          </a:p>
        </p:txBody>
      </p:sp>
      <p:sp>
        <p:nvSpPr>
          <p:cNvPr id="17" name="TextBox 16">
            <a:extLst>
              <a:ext uri="{FF2B5EF4-FFF2-40B4-BE49-F238E27FC236}">
                <a16:creationId xmlns:a16="http://schemas.microsoft.com/office/drawing/2014/main" id="{F2645D78-D82F-7833-4BDC-962396FD20BC}"/>
              </a:ext>
            </a:extLst>
          </p:cNvPr>
          <p:cNvSpPr txBox="1"/>
          <p:nvPr/>
        </p:nvSpPr>
        <p:spPr>
          <a:xfrm>
            <a:off x="3411124" y="1809097"/>
            <a:ext cx="3403743" cy="1785104"/>
          </a:xfrm>
          <a:prstGeom prst="rect">
            <a:avLst/>
          </a:prstGeom>
          <a:noFill/>
        </p:spPr>
        <p:txBody>
          <a:bodyPr wrap="square">
            <a:spAutoFit/>
          </a:bodyPr>
          <a:lstStyle/>
          <a:p>
            <a:pPr algn="just"/>
            <a:r>
              <a:rPr lang="en-GB" sz="1000" b="1" dirty="0">
                <a:solidFill>
                  <a:srgbClr val="002060"/>
                </a:solidFill>
                <a:highlight>
                  <a:srgbClr val="FFFF00"/>
                </a:highlight>
                <a:latin typeface="Dcr10"/>
              </a:rPr>
              <a:t>Problem: </a:t>
            </a:r>
            <a:r>
              <a:rPr lang="en-GB" sz="1000" dirty="0">
                <a:highlight>
                  <a:srgbClr val="FFFF00"/>
                </a:highlight>
                <a:latin typeface="Dcr10"/>
              </a:rPr>
              <a:t>no commonly accepted set of factors exist</a:t>
            </a:r>
          </a:p>
          <a:p>
            <a:pPr algn="just"/>
            <a:r>
              <a:rPr lang="en-GB" sz="1000" dirty="0">
                <a:effectLst/>
                <a:latin typeface="Dcr10"/>
              </a:rPr>
              <a:t>Within the equity class, more or less consensual explicit factors exist, like the three </a:t>
            </a:r>
            <a:r>
              <a:rPr lang="en-GB" sz="1000" dirty="0" err="1">
                <a:effectLst/>
                <a:latin typeface="Dcr10"/>
              </a:rPr>
              <a:t>Fama</a:t>
            </a:r>
            <a:r>
              <a:rPr lang="en-GB" sz="1000" dirty="0">
                <a:effectLst/>
                <a:latin typeface="Dcr10"/>
              </a:rPr>
              <a:t>-French factors (market, size and value) and a few additional factors that were uncovered by academic research (momentum, low volatility, investment and profitability) </a:t>
            </a:r>
            <a:endParaRPr lang="en-GB" sz="1000" dirty="0"/>
          </a:p>
          <a:p>
            <a:pPr algn="just"/>
            <a:r>
              <a:rPr lang="en-GB" sz="1000" b="1" dirty="0">
                <a:solidFill>
                  <a:srgbClr val="002060"/>
                </a:solidFill>
                <a:effectLst/>
                <a:latin typeface="Dcr10"/>
              </a:rPr>
              <a:t>factor mimicking portfolios can be regarded as the most meaningful building blocks for investment decisions </a:t>
            </a:r>
            <a:endParaRPr lang="en-GB" sz="1000" b="1" dirty="0">
              <a:solidFill>
                <a:srgbClr val="002060"/>
              </a:solidFill>
            </a:endParaRPr>
          </a:p>
          <a:p>
            <a:pPr algn="just"/>
            <a:r>
              <a:rPr lang="en-GB" sz="1000" i="1" dirty="0">
                <a:effectLst/>
                <a:latin typeface="Dcr10"/>
              </a:rPr>
              <a:t>Eugene </a:t>
            </a:r>
            <a:r>
              <a:rPr lang="en-GB" sz="1000" i="1" dirty="0" err="1">
                <a:effectLst/>
                <a:latin typeface="Dcr10"/>
              </a:rPr>
              <a:t>Fama</a:t>
            </a:r>
            <a:r>
              <a:rPr lang="en-GB" sz="1000" i="1" dirty="0">
                <a:effectLst/>
                <a:latin typeface="Dcr10"/>
              </a:rPr>
              <a:t> "all we really say in finance is hold diversified portfolios along whatever tilt you choose." </a:t>
            </a:r>
            <a:endParaRPr lang="en-GB" sz="1000" i="1" dirty="0"/>
          </a:p>
          <a:p>
            <a:pPr algn="just"/>
            <a:endParaRPr lang="en-GB" sz="1000" dirty="0">
              <a:highlight>
                <a:srgbClr val="FFFF00"/>
              </a:highlight>
            </a:endParaRPr>
          </a:p>
        </p:txBody>
      </p:sp>
      <p:sp>
        <p:nvSpPr>
          <p:cNvPr id="18" name="TextBox 17">
            <a:extLst>
              <a:ext uri="{FF2B5EF4-FFF2-40B4-BE49-F238E27FC236}">
                <a16:creationId xmlns:a16="http://schemas.microsoft.com/office/drawing/2014/main" id="{59FCB6A3-8093-3DC5-1894-10735FD105ED}"/>
              </a:ext>
            </a:extLst>
          </p:cNvPr>
          <p:cNvSpPr txBox="1"/>
          <p:nvPr/>
        </p:nvSpPr>
        <p:spPr>
          <a:xfrm>
            <a:off x="3411125" y="3454708"/>
            <a:ext cx="3524919" cy="4508927"/>
          </a:xfrm>
          <a:prstGeom prst="rect">
            <a:avLst/>
          </a:prstGeom>
          <a:noFill/>
        </p:spPr>
        <p:txBody>
          <a:bodyPr wrap="square">
            <a:spAutoFit/>
          </a:bodyPr>
          <a:lstStyle/>
          <a:p>
            <a:pPr algn="just"/>
            <a:r>
              <a:rPr lang="en-US" sz="1200" b="1" dirty="0">
                <a:solidFill>
                  <a:srgbClr val="002060"/>
                </a:solidFill>
              </a:rPr>
              <a:t>More problems so that you fill frustrated</a:t>
            </a:r>
          </a:p>
          <a:p>
            <a:pPr marL="171450" indent="-171450" algn="just">
              <a:buFont typeface="Arial" panose="020B0604020202020204" pitchFamily="34" charset="0"/>
              <a:buChar char="•"/>
            </a:pPr>
            <a:r>
              <a:rPr lang="en-GB" sz="1000" dirty="0">
                <a:effectLst/>
                <a:latin typeface="Dcr10"/>
              </a:rPr>
              <a:t>each decentralized asset manager is tasked with managing a sub- component of the whole investor portfolio =&gt; no optimal choice</a:t>
            </a:r>
            <a:endParaRPr lang="en-GB" sz="1000" dirty="0"/>
          </a:p>
          <a:p>
            <a:pPr marL="171450" indent="-171450" algn="just">
              <a:buFont typeface="Arial" panose="020B0604020202020204" pitchFamily="34" charset="0"/>
              <a:buChar char="•"/>
            </a:pPr>
            <a:r>
              <a:rPr lang="en-GB" sz="1000" dirty="0">
                <a:effectLst/>
                <a:latin typeface="Dcr10"/>
              </a:rPr>
              <a:t>if the manager is in charge of the whole PSP, a pure focus on the expected return and the volatility of their portfolio is only rational </a:t>
            </a:r>
            <a:r>
              <a:rPr lang="en-GB" sz="1000" b="1" dirty="0">
                <a:solidFill>
                  <a:srgbClr val="002060"/>
                </a:solidFill>
                <a:effectLst/>
                <a:latin typeface="Dcr10"/>
              </a:rPr>
              <a:t>in the absence of liabilities</a:t>
            </a:r>
            <a:r>
              <a:rPr lang="en-GB" sz="1000" dirty="0">
                <a:effectLst/>
                <a:latin typeface="Dcr10"/>
              </a:rPr>
              <a:t>. For liability-driven investors, relative risk is a more meaningful objective </a:t>
            </a:r>
          </a:p>
          <a:p>
            <a:pPr marL="171450" indent="-171450" algn="just">
              <a:buFont typeface="Arial" panose="020B0604020202020204" pitchFamily="34" charset="0"/>
              <a:buChar char="•"/>
            </a:pPr>
            <a:r>
              <a:rPr lang="en-GB" sz="1000" dirty="0">
                <a:effectLst/>
                <a:latin typeface="Dcr10"/>
              </a:rPr>
              <a:t>personalized suitability within the investment solution under consideration </a:t>
            </a:r>
            <a:endParaRPr lang="en-GB" sz="1000" dirty="0"/>
          </a:p>
          <a:p>
            <a:pPr marL="171450" indent="-171450" algn="just">
              <a:buFont typeface="Arial" panose="020B0604020202020204" pitchFamily="34" charset="0"/>
              <a:buChar char="•"/>
            </a:pPr>
            <a:endParaRPr lang="en-GB" sz="1000" dirty="0"/>
          </a:p>
          <a:p>
            <a:pPr marL="171450" indent="-171450" algn="just">
              <a:buFont typeface="Arial" panose="020B0604020202020204" pitchFamily="34" charset="0"/>
              <a:buChar char="•"/>
            </a:pPr>
            <a:endParaRPr lang="en-GB" sz="1000" dirty="0"/>
          </a:p>
          <a:p>
            <a:pPr algn="just"/>
            <a:r>
              <a:rPr lang="en-GB" sz="1200" dirty="0">
                <a:effectLst/>
                <a:latin typeface="Dcr10"/>
              </a:rPr>
              <a:t>Optimal PSP can be </a:t>
            </a:r>
            <a:r>
              <a:rPr lang="en-GB" sz="1200" dirty="0" err="1">
                <a:effectLst/>
                <a:latin typeface="Dcr10"/>
              </a:rPr>
              <a:t>repre</a:t>
            </a:r>
            <a:r>
              <a:rPr lang="en-GB" sz="1200" dirty="0">
                <a:effectLst/>
                <a:latin typeface="Dcr10"/>
              </a:rPr>
              <a:t>- </a:t>
            </a:r>
            <a:r>
              <a:rPr lang="en-GB" sz="1200" dirty="0" err="1">
                <a:effectLst/>
                <a:latin typeface="Dcr10"/>
              </a:rPr>
              <a:t>sented</a:t>
            </a:r>
            <a:r>
              <a:rPr lang="en-GB" sz="1200" dirty="0">
                <a:effectLst/>
                <a:latin typeface="Dcr10"/>
              </a:rPr>
              <a:t> as a combination of several funds, which involves MSR portfolio plus one or more other fund(s). MSR portfolio alone is in general suboptimal. For example , it can be GMV + “most liability-friendly” (MLF) portfolio, which maximizes the correlation with liabilities </a:t>
            </a:r>
            <a:endParaRPr lang="en-GB" sz="1200" dirty="0"/>
          </a:p>
          <a:p>
            <a:pPr algn="just"/>
            <a:r>
              <a:rPr lang="en-GB" sz="1200" dirty="0"/>
              <a:t>Why do not we do GHP portfolio for liabilities?</a:t>
            </a:r>
          </a:p>
          <a:p>
            <a:pPr algn="just"/>
            <a:endParaRPr lang="en-GB" sz="1000" dirty="0">
              <a:effectLst/>
              <a:latin typeface="Dcr10"/>
            </a:endParaRPr>
          </a:p>
          <a:p>
            <a:pPr algn="just"/>
            <a:r>
              <a:rPr lang="en-GB" sz="1000" dirty="0">
                <a:effectLst/>
                <a:latin typeface="Dcr10"/>
              </a:rPr>
              <a:t>[for more details see </a:t>
            </a:r>
            <a:r>
              <a:rPr lang="en-GB" sz="1000" dirty="0">
                <a:effectLst/>
                <a:latin typeface="Dcbx10"/>
              </a:rPr>
              <a:t>Reading: Precision investing ]</a:t>
            </a:r>
            <a:endParaRPr lang="en-GB" sz="1000" dirty="0"/>
          </a:p>
          <a:p>
            <a:pPr algn="just"/>
            <a:r>
              <a:rPr lang="en-GB" sz="1000" b="1" dirty="0">
                <a:solidFill>
                  <a:srgbClr val="002060"/>
                </a:solidFill>
                <a:effectLst/>
                <a:latin typeface="Dcr10"/>
              </a:rPr>
              <a:t>meeting investor needs is the "new alpha”. </a:t>
            </a:r>
            <a:r>
              <a:rPr lang="en-GB" sz="1000" dirty="0">
                <a:effectLst/>
                <a:latin typeface="Dcr10"/>
              </a:rPr>
              <a:t>an ability to produce and distribute suitably designed performance portfolios adapted to liability-driven investor-specific goals and constraints will likely mark a key step forward from the traditional focus on promoting one-size-fits-all products on the basis of their alleged outperformance </a:t>
            </a:r>
            <a:endParaRPr lang="en-US" sz="1000" dirty="0"/>
          </a:p>
          <a:p>
            <a:pPr marL="171450" indent="-171450" algn="just">
              <a:buFont typeface="Arial" panose="020B0604020202020204" pitchFamily="34" charset="0"/>
              <a:buChar char="•"/>
            </a:pPr>
            <a:endParaRPr lang="en-US" sz="100" b="1" dirty="0">
              <a:solidFill>
                <a:srgbClr val="002060"/>
              </a:solidFill>
            </a:endParaRPr>
          </a:p>
        </p:txBody>
      </p:sp>
    </p:spTree>
    <p:extLst>
      <p:ext uri="{BB962C8B-B14F-4D97-AF65-F5344CB8AC3E}">
        <p14:creationId xmlns:p14="http://schemas.microsoft.com/office/powerpoint/2010/main" val="339128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D754C-38BD-7FB6-950B-1AA481797566}"/>
            </a:ext>
          </a:extLst>
        </p:cNvPr>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CDD35E72-B6E1-CA80-3E32-34E8B52F293E}"/>
              </a:ext>
            </a:extLst>
          </p:cNvPr>
          <p:cNvCxnSpPr>
            <a:cxnSpLocks/>
          </p:cNvCxnSpPr>
          <p:nvPr/>
        </p:nvCxnSpPr>
        <p:spPr>
          <a:xfrm>
            <a:off x="3428999" y="0"/>
            <a:ext cx="0" cy="962836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D4DD2CA-F3E2-0F70-487A-22D73A4543E0}"/>
              </a:ext>
            </a:extLst>
          </p:cNvPr>
          <p:cNvSpPr txBox="1"/>
          <p:nvPr/>
        </p:nvSpPr>
        <p:spPr>
          <a:xfrm>
            <a:off x="1" y="0"/>
            <a:ext cx="3428998" cy="4739759"/>
          </a:xfrm>
          <a:prstGeom prst="rect">
            <a:avLst/>
          </a:prstGeom>
          <a:noFill/>
        </p:spPr>
        <p:txBody>
          <a:bodyPr wrap="square" rtlCol="0">
            <a:spAutoFit/>
          </a:bodyPr>
          <a:lstStyle/>
          <a:p>
            <a:pPr algn="just"/>
            <a:r>
              <a:rPr lang="en-GB" sz="1200" b="1" dirty="0">
                <a:solidFill>
                  <a:srgbClr val="002060"/>
                </a:solidFill>
                <a:latin typeface="Dcr10"/>
              </a:rPr>
              <a:t>Passive vs Active Portfolio Management (lecture 2)</a:t>
            </a:r>
          </a:p>
          <a:p>
            <a:pPr algn="just"/>
            <a:r>
              <a:rPr lang="en-US" sz="1000" b="1" dirty="0">
                <a:solidFill>
                  <a:srgbClr val="002060"/>
                </a:solidFill>
              </a:rPr>
              <a:t>Passive portfolio </a:t>
            </a:r>
            <a:r>
              <a:rPr lang="en-US" sz="1000" dirty="0"/>
              <a:t>replicates the benchmark. </a:t>
            </a:r>
          </a:p>
          <a:p>
            <a:pPr algn="just"/>
            <a:r>
              <a:rPr lang="en-US" sz="1000" b="1" dirty="0">
                <a:solidFill>
                  <a:srgbClr val="002060"/>
                </a:solidFill>
              </a:rPr>
              <a:t>Active portfolio </a:t>
            </a:r>
            <a:r>
              <a:rPr lang="en-US" sz="1000" dirty="0"/>
              <a:t>replicates to beat the benchmark. If benchmark is cap-weighted, alpha is always big. But few managers outperform </a:t>
            </a:r>
            <a:r>
              <a:rPr lang="en-GB" sz="1000" dirty="0">
                <a:effectLst/>
              </a:rPr>
              <a:t>after accounting for fees and survivorship bias. Many of them really are professionals. 82% underperform in long term. % of top 25 asset managers that stayed top 25 is 10% (1.8% in total who did well twice). 40% of them go to worst 25%</a:t>
            </a:r>
            <a:r>
              <a:rPr lang="en-GB" sz="1000" dirty="0"/>
              <a:t>. </a:t>
            </a:r>
            <a:r>
              <a:rPr lang="en-GB" sz="1000" i="1" dirty="0">
                <a:solidFill>
                  <a:srgbClr val="002060"/>
                </a:solidFill>
              </a:rPr>
              <a:t>Compatible with what </a:t>
            </a:r>
            <a:r>
              <a:rPr lang="en-GB" sz="1000" i="1" dirty="0" err="1">
                <a:solidFill>
                  <a:srgbClr val="002060"/>
                </a:solidFill>
              </a:rPr>
              <a:t>B.Graham</a:t>
            </a:r>
            <a:r>
              <a:rPr lang="en-GB" sz="1000" i="1" dirty="0">
                <a:solidFill>
                  <a:srgbClr val="002060"/>
                </a:solidFill>
              </a:rPr>
              <a:t> writes</a:t>
            </a:r>
            <a:endParaRPr lang="en-GB" sz="1000" i="1" dirty="0">
              <a:solidFill>
                <a:srgbClr val="002060"/>
              </a:solidFill>
              <a:effectLst/>
            </a:endParaRPr>
          </a:p>
          <a:p>
            <a:pPr algn="just"/>
            <a:endParaRPr lang="en-US" sz="1000" dirty="0"/>
          </a:p>
          <a:p>
            <a:pPr algn="just"/>
            <a:r>
              <a:rPr lang="en-US" sz="1000" dirty="0"/>
              <a:t>Before 21 century 100% of assets were actively managed. Passive was invented as an industry recently. Now &gt;40% is passively managed. Since 2006 net inflows in passive and outflows from active happen [from Morningstar direct asset flows].</a:t>
            </a:r>
          </a:p>
          <a:p>
            <a:pPr algn="just"/>
            <a:endParaRPr lang="en-US" sz="1000" dirty="0"/>
          </a:p>
          <a:p>
            <a:pPr algn="just"/>
            <a:r>
              <a:rPr lang="en-US" sz="1000" b="1" dirty="0">
                <a:solidFill>
                  <a:srgbClr val="002060"/>
                </a:solidFill>
              </a:rPr>
              <a:t>Open architecture: </a:t>
            </a:r>
            <a:r>
              <a:rPr lang="en-US" sz="1000" dirty="0"/>
              <a:t>A bank sells products of everyone. Before it was selling its products from only its Asset Management. But usually in France it works only for private clients (that pay more fees).</a:t>
            </a:r>
          </a:p>
          <a:p>
            <a:pPr algn="just"/>
            <a:r>
              <a:rPr lang="en-US" sz="1000" b="1" dirty="0">
                <a:solidFill>
                  <a:srgbClr val="002060"/>
                </a:solidFill>
              </a:rPr>
              <a:t>Multi-management: </a:t>
            </a:r>
            <a:r>
              <a:rPr lang="en-US" sz="1000" dirty="0"/>
              <a:t>Avoiding bad managers instead of selecting good ones.</a:t>
            </a:r>
          </a:p>
          <a:p>
            <a:pPr algn="just"/>
            <a:endParaRPr lang="en-US" sz="1000" dirty="0"/>
          </a:p>
          <a:p>
            <a:pPr algn="just"/>
            <a:r>
              <a:rPr lang="en-US" sz="1000" dirty="0"/>
              <a:t>So, maybe there really is someone who can beat the market consistently. Alternative is to just go passive. Too much fees are also lost =&gt; let’s just go passive</a:t>
            </a:r>
          </a:p>
          <a:p>
            <a:pPr algn="just"/>
            <a:endParaRPr lang="en-US" sz="1000" dirty="0"/>
          </a:p>
          <a:p>
            <a:pPr algn="just"/>
            <a:r>
              <a:rPr lang="en-US" sz="1000" b="1" dirty="0">
                <a:solidFill>
                  <a:srgbClr val="002060"/>
                </a:solidFill>
              </a:rPr>
              <a:t>Core-satellite: </a:t>
            </a:r>
            <a:r>
              <a:rPr lang="en-US" sz="1000" dirty="0"/>
              <a:t>Most funds have core portfolios + 20% of assets in active satellite.</a:t>
            </a:r>
          </a:p>
          <a:p>
            <a:pPr algn="just"/>
            <a:endParaRPr lang="en-US" sz="1000" dirty="0"/>
          </a:p>
        </p:txBody>
      </p:sp>
      <p:sp>
        <p:nvSpPr>
          <p:cNvPr id="17" name="TextBox 16">
            <a:extLst>
              <a:ext uri="{FF2B5EF4-FFF2-40B4-BE49-F238E27FC236}">
                <a16:creationId xmlns:a16="http://schemas.microsoft.com/office/drawing/2014/main" id="{BEB4E2E4-9E8E-5435-A54C-09AB868215FB}"/>
              </a:ext>
            </a:extLst>
          </p:cNvPr>
          <p:cNvSpPr txBox="1"/>
          <p:nvPr/>
        </p:nvSpPr>
        <p:spPr>
          <a:xfrm>
            <a:off x="-2059" y="4643022"/>
            <a:ext cx="3431058" cy="3477875"/>
          </a:xfrm>
          <a:prstGeom prst="rect">
            <a:avLst/>
          </a:prstGeom>
          <a:noFill/>
        </p:spPr>
        <p:txBody>
          <a:bodyPr wrap="square">
            <a:spAutoFit/>
          </a:bodyPr>
          <a:lstStyle/>
          <a:p>
            <a:pPr algn="just"/>
            <a:r>
              <a:rPr lang="en-US" sz="1200" b="1" dirty="0">
                <a:solidFill>
                  <a:srgbClr val="002060"/>
                </a:solidFill>
              </a:rPr>
              <a:t>Is cap-weighted portfolio a good sword?</a:t>
            </a:r>
          </a:p>
          <a:p>
            <a:pPr algn="just"/>
            <a:r>
              <a:rPr lang="en-GB" sz="1000" dirty="0"/>
              <a:t>No, it is not! Because:</a:t>
            </a:r>
          </a:p>
          <a:p>
            <a:pPr marL="228600" indent="-228600" algn="just">
              <a:buAutoNum type="arabicParenR"/>
            </a:pPr>
            <a:r>
              <a:rPr lang="en-GB" sz="1000" dirty="0"/>
              <a:t>Cap-weighted indexes are </a:t>
            </a:r>
            <a:r>
              <a:rPr lang="en-GB" sz="1000" b="1" dirty="0">
                <a:solidFill>
                  <a:srgbClr val="002060"/>
                </a:solidFill>
              </a:rPr>
              <a:t>inefficiently diversify</a:t>
            </a:r>
            <a:r>
              <a:rPr lang="en-GB" sz="1800" dirty="0">
                <a:effectLst/>
                <a:latin typeface="ArialMT"/>
              </a:rPr>
              <a:t> </a:t>
            </a:r>
            <a:r>
              <a:rPr lang="en-GB" sz="1000" b="1" dirty="0">
                <a:solidFill>
                  <a:srgbClr val="002060"/>
                </a:solidFill>
                <a:effectLst/>
              </a:rPr>
              <a:t>unrewarded specific risks </a:t>
            </a:r>
            <a:r>
              <a:rPr lang="en-GB" sz="1000" dirty="0">
                <a:effectLst/>
              </a:rPr>
              <a:t>due to strong concentration in large cap.</a:t>
            </a:r>
            <a:r>
              <a:rPr lang="en-GB" sz="1000" b="1" dirty="0">
                <a:solidFill>
                  <a:srgbClr val="002060"/>
                </a:solidFill>
                <a:effectLst/>
              </a:rPr>
              <a:t> </a:t>
            </a:r>
            <a:r>
              <a:rPr lang="en-GB" sz="1000" dirty="0"/>
              <a:t>You are not rewarded enough for the risk you are taking. You are harvesting only half of what you could have got. It was assumed to be tangency portfolio, but it was misunderstanding of CAPM.</a:t>
            </a:r>
          </a:p>
          <a:p>
            <a:pPr marL="228600" indent="-228600" algn="just">
              <a:buAutoNum type="arabicParenR"/>
            </a:pPr>
            <a:r>
              <a:rPr lang="en-GB" sz="1000" dirty="0"/>
              <a:t>Cap-weighted indexes </a:t>
            </a:r>
            <a:r>
              <a:rPr lang="en-GB" sz="1000" b="1" dirty="0">
                <a:solidFill>
                  <a:srgbClr val="002060"/>
                </a:solidFill>
              </a:rPr>
              <a:t>provide inefficient exposure to rewarded specific risks</a:t>
            </a:r>
            <a:r>
              <a:rPr lang="en-GB" sz="1000" dirty="0"/>
              <a:t>.</a:t>
            </a:r>
          </a:p>
          <a:p>
            <a:pPr algn="just"/>
            <a:endParaRPr lang="en-GB" sz="1000" dirty="0"/>
          </a:p>
          <a:p>
            <a:pPr algn="just"/>
            <a:r>
              <a:rPr lang="en-GB" sz="1000" dirty="0"/>
              <a:t>In 2003 Shwartz showed that S&amp;P500 is way worse than an optimal Markowitz portfolio. Of course, it was ex-post in-sample =&gt; not that viable. However, the difference of real tangency portfolio and S&amp;P was very big. Therefore, there began a search for a better portfolio.</a:t>
            </a:r>
          </a:p>
          <a:p>
            <a:pPr algn="just"/>
            <a:endParaRPr lang="en-GB" sz="1000" dirty="0"/>
          </a:p>
          <a:p>
            <a:pPr algn="just"/>
            <a:r>
              <a:rPr lang="en-GB" sz="1000" dirty="0"/>
              <a:t>Also something as naïve as 1/N outperforms S&amp;P500 =&gt; this is argument for being bad, not for 1/N being good. So, cap-weighted is an ok proxy to understand the market, but not good portfolio to invest in</a:t>
            </a:r>
          </a:p>
        </p:txBody>
      </p:sp>
      <p:cxnSp>
        <p:nvCxnSpPr>
          <p:cNvPr id="18" name="Straight Connector 17">
            <a:extLst>
              <a:ext uri="{FF2B5EF4-FFF2-40B4-BE49-F238E27FC236}">
                <a16:creationId xmlns:a16="http://schemas.microsoft.com/office/drawing/2014/main" id="{0C57D2A2-472E-F41A-8568-2BF1BA5260DC}"/>
              </a:ext>
            </a:extLst>
          </p:cNvPr>
          <p:cNvCxnSpPr>
            <a:cxnSpLocks/>
          </p:cNvCxnSpPr>
          <p:nvPr/>
        </p:nvCxnSpPr>
        <p:spPr>
          <a:xfrm>
            <a:off x="419938" y="9307926"/>
            <a:ext cx="226944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9CE17-B8F9-BBE2-CF82-4EC9149DC001}"/>
              </a:ext>
            </a:extLst>
          </p:cNvPr>
          <p:cNvCxnSpPr>
            <a:cxnSpLocks/>
          </p:cNvCxnSpPr>
          <p:nvPr/>
        </p:nvCxnSpPr>
        <p:spPr>
          <a:xfrm>
            <a:off x="419938" y="8279246"/>
            <a:ext cx="0" cy="102868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41AD90F-DF6D-3252-8DF8-E46C88AC1ACD}"/>
              </a:ext>
            </a:extLst>
          </p:cNvPr>
          <p:cNvSpPr/>
          <p:nvPr/>
        </p:nvSpPr>
        <p:spPr>
          <a:xfrm>
            <a:off x="1005822" y="8644390"/>
            <a:ext cx="117513" cy="11751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4" name="TextBox 23">
            <a:extLst>
              <a:ext uri="{FF2B5EF4-FFF2-40B4-BE49-F238E27FC236}">
                <a16:creationId xmlns:a16="http://schemas.microsoft.com/office/drawing/2014/main" id="{D631C8C8-7C58-EB41-BD1A-94A7B49B8BD5}"/>
              </a:ext>
            </a:extLst>
          </p:cNvPr>
          <p:cNvSpPr txBox="1"/>
          <p:nvPr/>
        </p:nvSpPr>
        <p:spPr>
          <a:xfrm>
            <a:off x="804967" y="8472081"/>
            <a:ext cx="600212" cy="246221"/>
          </a:xfrm>
          <a:prstGeom prst="rect">
            <a:avLst/>
          </a:prstGeom>
          <a:noFill/>
        </p:spPr>
        <p:txBody>
          <a:bodyPr wrap="square" rtlCol="0">
            <a:spAutoFit/>
          </a:bodyPr>
          <a:lstStyle/>
          <a:p>
            <a:r>
              <a:rPr lang="en-FR" sz="1000" dirty="0"/>
              <a:t>MSR</a:t>
            </a:r>
          </a:p>
        </p:txBody>
      </p:sp>
      <p:sp>
        <p:nvSpPr>
          <p:cNvPr id="26" name="Triangle 25">
            <a:extLst>
              <a:ext uri="{FF2B5EF4-FFF2-40B4-BE49-F238E27FC236}">
                <a16:creationId xmlns:a16="http://schemas.microsoft.com/office/drawing/2014/main" id="{FB924D69-2062-3945-05C3-D4F695FB15F3}"/>
              </a:ext>
            </a:extLst>
          </p:cNvPr>
          <p:cNvSpPr/>
          <p:nvPr/>
        </p:nvSpPr>
        <p:spPr>
          <a:xfrm>
            <a:off x="387228" y="8235567"/>
            <a:ext cx="73219" cy="6312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8" name="Triangle 27">
            <a:extLst>
              <a:ext uri="{FF2B5EF4-FFF2-40B4-BE49-F238E27FC236}">
                <a16:creationId xmlns:a16="http://schemas.microsoft.com/office/drawing/2014/main" id="{835BA373-1F9B-04E2-E866-550E3067C986}"/>
              </a:ext>
            </a:extLst>
          </p:cNvPr>
          <p:cNvSpPr/>
          <p:nvPr/>
        </p:nvSpPr>
        <p:spPr>
          <a:xfrm rot="5400000">
            <a:off x="2658010" y="9277113"/>
            <a:ext cx="73219" cy="6312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4E1B9DC-36D5-DF77-F61D-0ADAA1D8190D}"/>
                  </a:ext>
                </a:extLst>
              </p:cNvPr>
              <p:cNvSpPr txBox="1"/>
              <p:nvPr/>
            </p:nvSpPr>
            <p:spPr>
              <a:xfrm>
                <a:off x="2240501" y="9138492"/>
                <a:ext cx="1092488"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rPr>
                        <m:t>𝜎</m:t>
                      </m:r>
                    </m:oMath>
                  </m:oMathPara>
                </a14:m>
                <a:endParaRPr lang="en-FR" sz="800" dirty="0"/>
              </a:p>
            </p:txBody>
          </p:sp>
        </mc:Choice>
        <mc:Fallback xmlns="">
          <p:sp>
            <p:nvSpPr>
              <p:cNvPr id="29" name="TextBox 28">
                <a:extLst>
                  <a:ext uri="{FF2B5EF4-FFF2-40B4-BE49-F238E27FC236}">
                    <a16:creationId xmlns:a16="http://schemas.microsoft.com/office/drawing/2014/main" id="{C4E1B9DC-36D5-DF77-F61D-0ADAA1D8190D}"/>
                  </a:ext>
                </a:extLst>
              </p:cNvPr>
              <p:cNvSpPr txBox="1">
                <a:spLocks noRot="1" noChangeAspect="1" noMove="1" noResize="1" noEditPoints="1" noAdjustHandles="1" noChangeArrowheads="1" noChangeShapeType="1" noTextEdit="1"/>
              </p:cNvSpPr>
              <p:nvPr/>
            </p:nvSpPr>
            <p:spPr>
              <a:xfrm>
                <a:off x="2240501" y="9138492"/>
                <a:ext cx="1092488" cy="215444"/>
              </a:xfrm>
              <a:prstGeom prst="rect">
                <a:avLst/>
              </a:prstGeom>
              <a:blipFill>
                <a:blip r:embed="rId2"/>
                <a:stretch>
                  <a:fillRect/>
                </a:stretch>
              </a:blipFill>
            </p:spPr>
            <p:txBody>
              <a:bodyPr/>
              <a:lstStyle/>
              <a:p>
                <a:r>
                  <a:rPr lang="en-FR">
                    <a:noFill/>
                  </a:rPr>
                  <a:t> </a:t>
                </a:r>
              </a:p>
            </p:txBody>
          </p:sp>
        </mc:Fallback>
      </mc:AlternateContent>
      <p:sp>
        <p:nvSpPr>
          <p:cNvPr id="32" name="Arc 31">
            <a:extLst>
              <a:ext uri="{FF2B5EF4-FFF2-40B4-BE49-F238E27FC236}">
                <a16:creationId xmlns:a16="http://schemas.microsoft.com/office/drawing/2014/main" id="{CD825320-88F4-5780-08D5-DE3139BF3504}"/>
              </a:ext>
            </a:extLst>
          </p:cNvPr>
          <p:cNvSpPr/>
          <p:nvPr/>
        </p:nvSpPr>
        <p:spPr>
          <a:xfrm flipH="1">
            <a:off x="693163" y="8422977"/>
            <a:ext cx="3135086" cy="1698172"/>
          </a:xfrm>
          <a:prstGeom prst="arc">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F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F9D5D7C-EF53-BBC5-FB06-BE5364C863EC}"/>
                  </a:ext>
                </a:extLst>
              </p:cNvPr>
              <p:cNvSpPr txBox="1"/>
              <p:nvPr/>
            </p:nvSpPr>
            <p:spPr>
              <a:xfrm>
                <a:off x="-2059" y="8127846"/>
                <a:ext cx="60021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800" b="0" i="1" dirty="0" smtClean="0">
                          <a:latin typeface="Cambria Math" panose="02040503050406030204" pitchFamily="18" charset="0"/>
                        </a:rPr>
                        <m:t>𝜇</m:t>
                      </m:r>
                    </m:oMath>
                  </m:oMathPara>
                </a14:m>
                <a:endParaRPr lang="en-FR" sz="800" dirty="0"/>
              </a:p>
            </p:txBody>
          </p:sp>
        </mc:Choice>
        <mc:Fallback xmlns="">
          <p:sp>
            <p:nvSpPr>
              <p:cNvPr id="33" name="TextBox 32">
                <a:extLst>
                  <a:ext uri="{FF2B5EF4-FFF2-40B4-BE49-F238E27FC236}">
                    <a16:creationId xmlns:a16="http://schemas.microsoft.com/office/drawing/2014/main" id="{FF9D5D7C-EF53-BBC5-FB06-BE5364C863EC}"/>
                  </a:ext>
                </a:extLst>
              </p:cNvPr>
              <p:cNvSpPr txBox="1">
                <a:spLocks noRot="1" noChangeAspect="1" noMove="1" noResize="1" noEditPoints="1" noAdjustHandles="1" noChangeArrowheads="1" noChangeShapeType="1" noTextEdit="1"/>
              </p:cNvSpPr>
              <p:nvPr/>
            </p:nvSpPr>
            <p:spPr>
              <a:xfrm>
                <a:off x="-2059" y="8127846"/>
                <a:ext cx="600212" cy="215444"/>
              </a:xfrm>
              <a:prstGeom prst="rect">
                <a:avLst/>
              </a:prstGeom>
              <a:blipFill>
                <a:blip r:embed="rId3"/>
                <a:stretch>
                  <a:fillRect/>
                </a:stretch>
              </a:blipFill>
            </p:spPr>
            <p:txBody>
              <a:bodyPr/>
              <a:lstStyle/>
              <a:p>
                <a:r>
                  <a:rPr lang="en-FR">
                    <a:noFill/>
                  </a:rPr>
                  <a:t> </a:t>
                </a:r>
              </a:p>
            </p:txBody>
          </p:sp>
        </mc:Fallback>
      </mc:AlternateContent>
      <p:sp>
        <p:nvSpPr>
          <p:cNvPr id="35" name="Oval 34">
            <a:extLst>
              <a:ext uri="{FF2B5EF4-FFF2-40B4-BE49-F238E27FC236}">
                <a16:creationId xmlns:a16="http://schemas.microsoft.com/office/drawing/2014/main" id="{18815CEE-5F33-9BD5-23B2-22EFDC6D7EFF}"/>
              </a:ext>
            </a:extLst>
          </p:cNvPr>
          <p:cNvSpPr/>
          <p:nvPr/>
        </p:nvSpPr>
        <p:spPr>
          <a:xfrm>
            <a:off x="1474073" y="8895601"/>
            <a:ext cx="117513" cy="11751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36" name="TextBox 35">
            <a:extLst>
              <a:ext uri="{FF2B5EF4-FFF2-40B4-BE49-F238E27FC236}">
                <a16:creationId xmlns:a16="http://schemas.microsoft.com/office/drawing/2014/main" id="{70B6753E-8B77-5CE8-640E-B3C72ADF9BFA}"/>
              </a:ext>
            </a:extLst>
          </p:cNvPr>
          <p:cNvSpPr txBox="1"/>
          <p:nvPr/>
        </p:nvSpPr>
        <p:spPr>
          <a:xfrm>
            <a:off x="1556965" y="8726481"/>
            <a:ext cx="600212" cy="246221"/>
          </a:xfrm>
          <a:prstGeom prst="rect">
            <a:avLst/>
          </a:prstGeom>
          <a:noFill/>
        </p:spPr>
        <p:txBody>
          <a:bodyPr wrap="square" rtlCol="0">
            <a:spAutoFit/>
          </a:bodyPr>
          <a:lstStyle/>
          <a:p>
            <a:r>
              <a:rPr lang="en-GB" sz="1000" dirty="0"/>
              <a:t>S</a:t>
            </a:r>
            <a:r>
              <a:rPr lang="en-FR" sz="1000" dirty="0"/>
              <a:t>&amp;P500</a:t>
            </a:r>
          </a:p>
        </p:txBody>
      </p:sp>
      <p:sp>
        <p:nvSpPr>
          <p:cNvPr id="37" name="TextBox 36">
            <a:extLst>
              <a:ext uri="{FF2B5EF4-FFF2-40B4-BE49-F238E27FC236}">
                <a16:creationId xmlns:a16="http://schemas.microsoft.com/office/drawing/2014/main" id="{E6478BD1-FE65-E4AA-6124-C29EEB411400}"/>
              </a:ext>
            </a:extLst>
          </p:cNvPr>
          <p:cNvSpPr txBox="1"/>
          <p:nvPr/>
        </p:nvSpPr>
        <p:spPr>
          <a:xfrm>
            <a:off x="0" y="9382145"/>
            <a:ext cx="3431058" cy="246221"/>
          </a:xfrm>
          <a:prstGeom prst="rect">
            <a:avLst/>
          </a:prstGeom>
          <a:noFill/>
        </p:spPr>
        <p:txBody>
          <a:bodyPr wrap="square">
            <a:spAutoFit/>
          </a:bodyPr>
          <a:lstStyle/>
          <a:p>
            <a:pPr algn="just"/>
            <a:r>
              <a:rPr lang="en-GB" sz="1000" dirty="0"/>
              <a:t>This was motivation to launch Scientific Beta</a:t>
            </a:r>
          </a:p>
        </p:txBody>
      </p:sp>
      <p:pic>
        <p:nvPicPr>
          <p:cNvPr id="39" name="Picture 38">
            <a:extLst>
              <a:ext uri="{FF2B5EF4-FFF2-40B4-BE49-F238E27FC236}">
                <a16:creationId xmlns:a16="http://schemas.microsoft.com/office/drawing/2014/main" id="{C4ED0F8D-ADB0-51E3-065F-1DCE5E6CF687}"/>
              </a:ext>
            </a:extLst>
          </p:cNvPr>
          <p:cNvPicPr>
            <a:picLocks noChangeAspect="1"/>
          </p:cNvPicPr>
          <p:nvPr/>
        </p:nvPicPr>
        <p:blipFill>
          <a:blip r:embed="rId4"/>
          <a:stretch>
            <a:fillRect/>
          </a:stretch>
        </p:blipFill>
        <p:spPr>
          <a:xfrm>
            <a:off x="3659170" y="302299"/>
            <a:ext cx="1101516" cy="667309"/>
          </a:xfrm>
          <a:prstGeom prst="rect">
            <a:avLst/>
          </a:prstGeom>
        </p:spPr>
      </p:pic>
      <p:sp>
        <p:nvSpPr>
          <p:cNvPr id="41" name="TextBox 40">
            <a:extLst>
              <a:ext uri="{FF2B5EF4-FFF2-40B4-BE49-F238E27FC236}">
                <a16:creationId xmlns:a16="http://schemas.microsoft.com/office/drawing/2014/main" id="{9E8010F0-5DAF-9018-ABF5-7F50B9D599FC}"/>
              </a:ext>
            </a:extLst>
          </p:cNvPr>
          <p:cNvSpPr txBox="1"/>
          <p:nvPr/>
        </p:nvSpPr>
        <p:spPr>
          <a:xfrm>
            <a:off x="4760686" y="276620"/>
            <a:ext cx="2146151" cy="707886"/>
          </a:xfrm>
          <a:prstGeom prst="rect">
            <a:avLst/>
          </a:prstGeom>
          <a:noFill/>
        </p:spPr>
        <p:txBody>
          <a:bodyPr wrap="square">
            <a:spAutoFit/>
          </a:bodyPr>
          <a:lstStyle/>
          <a:p>
            <a:r>
              <a:rPr lang="en-US" sz="1000" dirty="0"/>
              <a:t>Measure of being well-diversified is ENC. W=1 =&gt; ENC = 1. The most concentrated portfolio. If w1=</a:t>
            </a:r>
            <a:r>
              <a:rPr lang="en-US" sz="1000" dirty="0" err="1"/>
              <a:t>wn</a:t>
            </a:r>
            <a:r>
              <a:rPr lang="en-US" sz="1000" dirty="0"/>
              <a:t>=1/N =&gt; ENC = N</a:t>
            </a:r>
            <a:endParaRPr lang="en-FR" sz="1000" dirty="0"/>
          </a:p>
        </p:txBody>
      </p:sp>
      <p:sp>
        <p:nvSpPr>
          <p:cNvPr id="42" name="TextBox 41">
            <a:extLst>
              <a:ext uri="{FF2B5EF4-FFF2-40B4-BE49-F238E27FC236}">
                <a16:creationId xmlns:a16="http://schemas.microsoft.com/office/drawing/2014/main" id="{2D594671-8C0A-9959-F111-F685F749662E}"/>
              </a:ext>
            </a:extLst>
          </p:cNvPr>
          <p:cNvSpPr txBox="1"/>
          <p:nvPr/>
        </p:nvSpPr>
        <p:spPr>
          <a:xfrm>
            <a:off x="3525008" y="1032951"/>
            <a:ext cx="3209615" cy="553998"/>
          </a:xfrm>
          <a:prstGeom prst="rect">
            <a:avLst/>
          </a:prstGeom>
          <a:noFill/>
        </p:spPr>
        <p:txBody>
          <a:bodyPr wrap="square">
            <a:spAutoFit/>
          </a:bodyPr>
          <a:lstStyle/>
          <a:p>
            <a:pPr algn="just"/>
            <a:r>
              <a:rPr lang="en-US" sz="1000" dirty="0"/>
              <a:t>The problem with S&amp;P500 is that it is concentrated.</a:t>
            </a:r>
          </a:p>
          <a:p>
            <a:pPr algn="just"/>
            <a:r>
              <a:rPr lang="en-US" sz="1000" dirty="0"/>
              <a:t>Random selection also gives better results than S&amp;P500 (because this is 1/N on average) </a:t>
            </a:r>
          </a:p>
        </p:txBody>
      </p:sp>
      <p:sp>
        <p:nvSpPr>
          <p:cNvPr id="43" name="TextBox 42">
            <a:extLst>
              <a:ext uri="{FF2B5EF4-FFF2-40B4-BE49-F238E27FC236}">
                <a16:creationId xmlns:a16="http://schemas.microsoft.com/office/drawing/2014/main" id="{B7071764-C946-3285-6AE7-EFB5BFBA2877}"/>
              </a:ext>
            </a:extLst>
          </p:cNvPr>
          <p:cNvSpPr txBox="1"/>
          <p:nvPr/>
        </p:nvSpPr>
        <p:spPr>
          <a:xfrm>
            <a:off x="3429002" y="27404"/>
            <a:ext cx="3428998" cy="430887"/>
          </a:xfrm>
          <a:prstGeom prst="rect">
            <a:avLst/>
          </a:prstGeom>
          <a:noFill/>
        </p:spPr>
        <p:txBody>
          <a:bodyPr wrap="square" rtlCol="0">
            <a:spAutoFit/>
          </a:bodyPr>
          <a:lstStyle/>
          <a:p>
            <a:pPr algn="just"/>
            <a:r>
              <a:rPr lang="en-US" sz="1200" b="1" dirty="0">
                <a:solidFill>
                  <a:srgbClr val="002060"/>
                </a:solidFill>
                <a:latin typeface="Dcr10"/>
              </a:rPr>
              <a:t>Concentration</a:t>
            </a:r>
            <a:endParaRPr lang="en-US" sz="1000" dirty="0"/>
          </a:p>
          <a:p>
            <a:pPr algn="just"/>
            <a:endParaRPr lang="en-US" sz="1000" dirty="0"/>
          </a:p>
        </p:txBody>
      </p:sp>
      <p:sp>
        <p:nvSpPr>
          <p:cNvPr id="44" name="TextBox 43">
            <a:extLst>
              <a:ext uri="{FF2B5EF4-FFF2-40B4-BE49-F238E27FC236}">
                <a16:creationId xmlns:a16="http://schemas.microsoft.com/office/drawing/2014/main" id="{0C0F73E4-FDCB-3A57-8879-32DB4CED47C4}"/>
              </a:ext>
            </a:extLst>
          </p:cNvPr>
          <p:cNvSpPr txBox="1"/>
          <p:nvPr/>
        </p:nvSpPr>
        <p:spPr>
          <a:xfrm>
            <a:off x="3429002" y="1573038"/>
            <a:ext cx="3428998" cy="430887"/>
          </a:xfrm>
          <a:prstGeom prst="rect">
            <a:avLst/>
          </a:prstGeom>
          <a:noFill/>
        </p:spPr>
        <p:txBody>
          <a:bodyPr wrap="square" rtlCol="0">
            <a:spAutoFit/>
          </a:bodyPr>
          <a:lstStyle/>
          <a:p>
            <a:pPr algn="just"/>
            <a:r>
              <a:rPr lang="en-US" sz="1200" b="1" dirty="0">
                <a:solidFill>
                  <a:srgbClr val="002060"/>
                </a:solidFill>
                <a:latin typeface="Dcr10"/>
              </a:rPr>
              <a:t>SR maximization</a:t>
            </a:r>
            <a:endParaRPr lang="en-US" sz="1000" dirty="0"/>
          </a:p>
          <a:p>
            <a:pPr algn="just"/>
            <a:endParaRPr lang="en-US" sz="1000" dirty="0"/>
          </a:p>
        </p:txBody>
      </p:sp>
      <p:sp>
        <p:nvSpPr>
          <p:cNvPr id="45" name="TextBox 44">
            <a:extLst>
              <a:ext uri="{FF2B5EF4-FFF2-40B4-BE49-F238E27FC236}">
                <a16:creationId xmlns:a16="http://schemas.microsoft.com/office/drawing/2014/main" id="{28659FA7-5AAB-1E01-480B-22037DD00767}"/>
              </a:ext>
            </a:extLst>
          </p:cNvPr>
          <p:cNvSpPr txBox="1"/>
          <p:nvPr/>
        </p:nvSpPr>
        <p:spPr>
          <a:xfrm>
            <a:off x="3428999" y="1811993"/>
            <a:ext cx="3305620" cy="1477328"/>
          </a:xfrm>
          <a:prstGeom prst="rect">
            <a:avLst/>
          </a:prstGeom>
          <a:noFill/>
        </p:spPr>
        <p:txBody>
          <a:bodyPr wrap="square">
            <a:spAutoFit/>
          </a:bodyPr>
          <a:lstStyle/>
          <a:p>
            <a:pPr algn="just"/>
            <a:r>
              <a:rPr lang="en-US" sz="1000" dirty="0"/>
              <a:t>We cannot do Markowitz, because cannot normally estimate expected returns (confidence intervals are too wide) and because too many constituents =&gt; next things was. Fund that was using GMV got a lot of money. But the problem of GMV does not outperform 1/N. Because of  curse of dimensionality. Did GMV deliver out-of-sample low vol? Yes. So, actually it was a move in the right direction. But it did not delver Sharpe. If your risk is GMV-like then ok, hold it.</a:t>
            </a:r>
          </a:p>
        </p:txBody>
      </p:sp>
      <p:sp>
        <p:nvSpPr>
          <p:cNvPr id="2" name="TextBox 1">
            <a:extLst>
              <a:ext uri="{FF2B5EF4-FFF2-40B4-BE49-F238E27FC236}">
                <a16:creationId xmlns:a16="http://schemas.microsoft.com/office/drawing/2014/main" id="{028F30A7-374D-FC4B-EE7B-8B06AAD328E9}"/>
              </a:ext>
            </a:extLst>
          </p:cNvPr>
          <p:cNvSpPr txBox="1"/>
          <p:nvPr/>
        </p:nvSpPr>
        <p:spPr>
          <a:xfrm>
            <a:off x="3426944" y="3289321"/>
            <a:ext cx="3428998" cy="430887"/>
          </a:xfrm>
          <a:prstGeom prst="rect">
            <a:avLst/>
          </a:prstGeom>
          <a:noFill/>
        </p:spPr>
        <p:txBody>
          <a:bodyPr wrap="square" rtlCol="0">
            <a:spAutoFit/>
          </a:bodyPr>
          <a:lstStyle/>
          <a:p>
            <a:pPr algn="just"/>
            <a:r>
              <a:rPr lang="en-US" sz="1200" b="1" dirty="0">
                <a:solidFill>
                  <a:srgbClr val="002060"/>
                </a:solidFill>
                <a:latin typeface="Dcr10"/>
              </a:rPr>
              <a:t>Max decorrelation portfolio</a:t>
            </a:r>
            <a:endParaRPr lang="en-US" sz="1000" dirty="0"/>
          </a:p>
          <a:p>
            <a:pPr algn="just"/>
            <a:endParaRPr lang="en-US" sz="1000" dirty="0"/>
          </a:p>
        </p:txBody>
      </p:sp>
      <p:sp>
        <p:nvSpPr>
          <p:cNvPr id="4" name="TextBox 3">
            <a:extLst>
              <a:ext uri="{FF2B5EF4-FFF2-40B4-BE49-F238E27FC236}">
                <a16:creationId xmlns:a16="http://schemas.microsoft.com/office/drawing/2014/main" id="{77941E6D-BFA8-E846-8BFE-B55D33BEFB9C}"/>
              </a:ext>
            </a:extLst>
          </p:cNvPr>
          <p:cNvSpPr txBox="1"/>
          <p:nvPr/>
        </p:nvSpPr>
        <p:spPr>
          <a:xfrm>
            <a:off x="3426941" y="3528276"/>
            <a:ext cx="3305620" cy="553998"/>
          </a:xfrm>
          <a:prstGeom prst="rect">
            <a:avLst/>
          </a:prstGeom>
          <a:noFill/>
        </p:spPr>
        <p:txBody>
          <a:bodyPr wrap="square">
            <a:spAutoFit/>
          </a:bodyPr>
          <a:lstStyle/>
          <a:p>
            <a:pPr algn="just"/>
            <a:r>
              <a:rPr lang="en-US" sz="1000" dirty="0"/>
              <a:t>GMV does not use correlation component enough. There is a simple scheme to use with success: do GMV while forcing stocks to have the same volatility. This </a:t>
            </a:r>
          </a:p>
        </p:txBody>
      </p:sp>
      <p:sp>
        <p:nvSpPr>
          <p:cNvPr id="5" name="TextBox 4">
            <a:extLst>
              <a:ext uri="{FF2B5EF4-FFF2-40B4-BE49-F238E27FC236}">
                <a16:creationId xmlns:a16="http://schemas.microsoft.com/office/drawing/2014/main" id="{70DDA556-61DC-5EDB-67A3-5D88407D4B04}"/>
              </a:ext>
            </a:extLst>
          </p:cNvPr>
          <p:cNvSpPr txBox="1"/>
          <p:nvPr/>
        </p:nvSpPr>
        <p:spPr>
          <a:xfrm>
            <a:off x="3429002" y="4035411"/>
            <a:ext cx="3428998" cy="430887"/>
          </a:xfrm>
          <a:prstGeom prst="rect">
            <a:avLst/>
          </a:prstGeom>
          <a:noFill/>
        </p:spPr>
        <p:txBody>
          <a:bodyPr wrap="square" rtlCol="0">
            <a:spAutoFit/>
          </a:bodyPr>
          <a:lstStyle/>
          <a:p>
            <a:pPr algn="just"/>
            <a:r>
              <a:rPr lang="en-US" sz="1200" b="1" dirty="0">
                <a:solidFill>
                  <a:srgbClr val="002060"/>
                </a:solidFill>
                <a:latin typeface="Dcr10"/>
              </a:rPr>
              <a:t>Max diversification portfolio</a:t>
            </a:r>
            <a:endParaRPr lang="en-US" sz="1000" dirty="0"/>
          </a:p>
          <a:p>
            <a:pPr algn="just"/>
            <a:endParaRPr lang="en-US" sz="1000" dirty="0"/>
          </a:p>
        </p:txBody>
      </p:sp>
      <p:sp>
        <p:nvSpPr>
          <p:cNvPr id="7" name="TextBox 6">
            <a:extLst>
              <a:ext uri="{FF2B5EF4-FFF2-40B4-BE49-F238E27FC236}">
                <a16:creationId xmlns:a16="http://schemas.microsoft.com/office/drawing/2014/main" id="{4B1BF54C-8470-1E3C-3E2C-15D84C4E9A40}"/>
              </a:ext>
            </a:extLst>
          </p:cNvPr>
          <p:cNvSpPr txBox="1"/>
          <p:nvPr/>
        </p:nvSpPr>
        <p:spPr>
          <a:xfrm>
            <a:off x="3428999" y="4274366"/>
            <a:ext cx="3305620" cy="400110"/>
          </a:xfrm>
          <a:prstGeom prst="rect">
            <a:avLst/>
          </a:prstGeom>
          <a:noFill/>
        </p:spPr>
        <p:txBody>
          <a:bodyPr wrap="square">
            <a:spAutoFit/>
          </a:bodyPr>
          <a:lstStyle/>
          <a:p>
            <a:pPr algn="just"/>
            <a:r>
              <a:rPr lang="en-US" sz="1000" dirty="0"/>
              <a:t>Launched by creator of </a:t>
            </a:r>
            <a:r>
              <a:rPr lang="en-US" sz="1000" dirty="0" err="1"/>
              <a:t>Tobam</a:t>
            </a:r>
            <a:r>
              <a:rPr lang="en-US" sz="1000" dirty="0"/>
              <a:t> company</a:t>
            </a:r>
          </a:p>
          <a:p>
            <a:pPr algn="just"/>
            <a:r>
              <a:rPr lang="en-US" sz="1000" dirty="0"/>
              <a:t>They were doing max diversification portfolio:</a:t>
            </a:r>
          </a:p>
        </p:txBody>
      </p:sp>
      <p:pic>
        <p:nvPicPr>
          <p:cNvPr id="9" name="Picture 8">
            <a:extLst>
              <a:ext uri="{FF2B5EF4-FFF2-40B4-BE49-F238E27FC236}">
                <a16:creationId xmlns:a16="http://schemas.microsoft.com/office/drawing/2014/main" id="{3E7BEAC4-BDB6-F3D9-940E-7B8C88ED9789}"/>
              </a:ext>
            </a:extLst>
          </p:cNvPr>
          <p:cNvPicPr>
            <a:picLocks noChangeAspect="1"/>
          </p:cNvPicPr>
          <p:nvPr/>
        </p:nvPicPr>
        <p:blipFill>
          <a:blip r:embed="rId5"/>
          <a:stretch>
            <a:fillRect/>
          </a:stretch>
        </p:blipFill>
        <p:spPr>
          <a:xfrm>
            <a:off x="3952629" y="4643022"/>
            <a:ext cx="2062410" cy="782852"/>
          </a:xfrm>
          <a:prstGeom prst="rect">
            <a:avLst/>
          </a:prstGeom>
        </p:spPr>
      </p:pic>
      <p:sp>
        <p:nvSpPr>
          <p:cNvPr id="10" name="TextBox 9">
            <a:extLst>
              <a:ext uri="{FF2B5EF4-FFF2-40B4-BE49-F238E27FC236}">
                <a16:creationId xmlns:a16="http://schemas.microsoft.com/office/drawing/2014/main" id="{9B8EEB35-5CA6-6DDD-5A9E-03B085ABF4A1}"/>
              </a:ext>
            </a:extLst>
          </p:cNvPr>
          <p:cNvSpPr txBox="1"/>
          <p:nvPr/>
        </p:nvSpPr>
        <p:spPr>
          <a:xfrm>
            <a:off x="3426941" y="5313453"/>
            <a:ext cx="3305620" cy="553998"/>
          </a:xfrm>
          <a:prstGeom prst="rect">
            <a:avLst/>
          </a:prstGeom>
          <a:noFill/>
        </p:spPr>
        <p:txBody>
          <a:bodyPr wrap="square">
            <a:spAutoFit/>
          </a:bodyPr>
          <a:lstStyle/>
          <a:p>
            <a:pPr algn="just"/>
            <a:r>
              <a:rPr lang="en-US" sz="1000" dirty="0"/>
              <a:t>Actually it is not max div. portfolio, max ENC portfolio would be max diversified portfolio. This is more of the most balanced portfolio. Really max div. portfolio is MSR.</a:t>
            </a:r>
          </a:p>
        </p:txBody>
      </p:sp>
      <p:sp>
        <p:nvSpPr>
          <p:cNvPr id="11" name="TextBox 10">
            <a:extLst>
              <a:ext uri="{FF2B5EF4-FFF2-40B4-BE49-F238E27FC236}">
                <a16:creationId xmlns:a16="http://schemas.microsoft.com/office/drawing/2014/main" id="{CD7525B6-7EED-5320-04BD-74B0DCEEF1E0}"/>
              </a:ext>
            </a:extLst>
          </p:cNvPr>
          <p:cNvSpPr txBox="1"/>
          <p:nvPr/>
        </p:nvSpPr>
        <p:spPr>
          <a:xfrm>
            <a:off x="3426941" y="6083802"/>
            <a:ext cx="3305620" cy="4555093"/>
          </a:xfrm>
          <a:prstGeom prst="rect">
            <a:avLst/>
          </a:prstGeom>
          <a:noFill/>
        </p:spPr>
        <p:txBody>
          <a:bodyPr wrap="square">
            <a:spAutoFit/>
          </a:bodyPr>
          <a:lstStyle/>
          <a:p>
            <a:pPr algn="just"/>
            <a:r>
              <a:rPr lang="en-US" sz="1000" dirty="0"/>
              <a:t>We do not live in CAPM world, we believe more in multi-factor.</a:t>
            </a:r>
          </a:p>
          <a:p>
            <a:pPr algn="just"/>
            <a:endParaRPr lang="en-US" sz="1000" dirty="0"/>
          </a:p>
          <a:p>
            <a:pPr algn="just"/>
            <a:r>
              <a:rPr lang="en-US" sz="1000" dirty="0">
                <a:highlight>
                  <a:srgbClr val="FFFF00"/>
                </a:highlight>
              </a:rPr>
              <a:t>No, we do not: come to </a:t>
            </a:r>
            <a:r>
              <a:rPr lang="en-US" sz="1000" dirty="0" err="1">
                <a:highlight>
                  <a:srgbClr val="FFFF00"/>
                </a:highlight>
              </a:rPr>
              <a:t>lionel</a:t>
            </a:r>
            <a:r>
              <a:rPr lang="en-US" sz="1000" dirty="0">
                <a:highlight>
                  <a:srgbClr val="FFFF00"/>
                </a:highlight>
              </a:rPr>
              <a:t> and talk about </a:t>
            </a:r>
            <a:r>
              <a:rPr lang="en-US" sz="1000" dirty="0" err="1">
                <a:highlight>
                  <a:srgbClr val="FFFF00"/>
                </a:highlight>
              </a:rPr>
              <a:t>raman’s</a:t>
            </a:r>
            <a:r>
              <a:rPr lang="en-US" sz="1000" dirty="0">
                <a:highlight>
                  <a:srgbClr val="FFFF00"/>
                </a:highlight>
              </a:rPr>
              <a:t> 2022 paper</a:t>
            </a:r>
          </a:p>
          <a:p>
            <a:pPr algn="just"/>
            <a:endParaRPr lang="en-US" sz="1000" dirty="0"/>
          </a:p>
          <a:p>
            <a:pPr algn="just"/>
            <a:r>
              <a:rPr lang="en-US" sz="1000" dirty="0"/>
              <a:t>Whatever you do you end up holding some factors. Don’t think that if you invest you do not hold some factors, everyone is exposed to some of them willingly or not. So. You have to be aware of knowing what you are exposed to. </a:t>
            </a:r>
          </a:p>
          <a:p>
            <a:pPr algn="just"/>
            <a:endParaRPr lang="en-US" sz="1000" dirty="0"/>
          </a:p>
          <a:p>
            <a:pPr algn="just"/>
            <a:r>
              <a:rPr lang="en-US" sz="1000" dirty="0"/>
              <a:t>The most agnostic prior is “all equal”. This is a fine </a:t>
            </a:r>
            <a:r>
              <a:rPr lang="en-US" sz="1000" dirty="0" err="1"/>
              <a:t>forporto</a:t>
            </a:r>
            <a:r>
              <a:rPr lang="en-US" sz="1000" dirty="0"/>
              <a:t>. It is not max SR portfolio. This can be a good enough portfolio to come up with strategic or tactical lambdas (factors). But I am in a business of </a:t>
            </a:r>
            <a:r>
              <a:rPr lang="en-US" sz="1000" dirty="0" err="1"/>
              <a:t>custructing</a:t>
            </a:r>
            <a:r>
              <a:rPr lang="en-US" sz="1000" dirty="0"/>
              <a:t> a good benchmark. Hence, maybe factors have fine SR.</a:t>
            </a:r>
          </a:p>
          <a:p>
            <a:pPr algn="just"/>
            <a:endParaRPr lang="en-US" sz="1000" dirty="0"/>
          </a:p>
          <a:p>
            <a:pPr algn="just"/>
            <a:r>
              <a:rPr lang="en-US" sz="1000" dirty="0"/>
              <a:t>From 50 years of returns values does better than … =&gt; let me use it. On average over next 50 years that can hold. </a:t>
            </a:r>
            <a:r>
              <a:rPr lang="en-US" sz="1000" dirty="0">
                <a:highlight>
                  <a:srgbClr val="FFFF00"/>
                </a:highlight>
              </a:rPr>
              <a:t>For 20 years people are talking only about </a:t>
            </a:r>
            <a:r>
              <a:rPr lang="en-US" sz="1000" dirty="0" err="1">
                <a:highlight>
                  <a:srgbClr val="FFFF00"/>
                </a:highlight>
              </a:rPr>
              <a:t>Fama</a:t>
            </a:r>
            <a:r>
              <a:rPr lang="en-US" sz="1000" dirty="0">
                <a:highlight>
                  <a:srgbClr val="FFFF00"/>
                </a:highlight>
              </a:rPr>
              <a:t> French, and this is why I moved to quantum physics.</a:t>
            </a:r>
          </a:p>
          <a:p>
            <a:pPr algn="just"/>
            <a:endParaRPr lang="en-US" sz="1000" dirty="0">
              <a:highlight>
                <a:srgbClr val="FFFF00"/>
              </a:highlight>
            </a:endParaRPr>
          </a:p>
          <a:p>
            <a:pPr algn="just"/>
            <a:r>
              <a:rPr lang="en-US" sz="1000" dirty="0"/>
              <a:t>EW (1/N) can be improved by going in terms of risk. Doing risk parity.</a:t>
            </a:r>
          </a:p>
          <a:p>
            <a:pPr algn="just"/>
            <a:endParaRPr lang="en-US" sz="1000" dirty="0"/>
          </a:p>
          <a:p>
            <a:pPr algn="just"/>
            <a:endParaRPr lang="en-US" sz="1000" dirty="0"/>
          </a:p>
          <a:p>
            <a:pPr algn="just"/>
            <a:r>
              <a:rPr lang="en-US" sz="1000" dirty="0" err="1">
                <a:highlight>
                  <a:srgbClr val="FFFF00"/>
                </a:highlight>
              </a:rPr>
              <a:t>Cmon</a:t>
            </a:r>
            <a:r>
              <a:rPr lang="en-US" sz="1000" dirty="0">
                <a:highlight>
                  <a:srgbClr val="FFFF00"/>
                </a:highlight>
              </a:rPr>
              <a:t> people, design program so that you know what you give to students. You need to have a plan if you want the program to follow a plan.</a:t>
            </a:r>
          </a:p>
        </p:txBody>
      </p:sp>
    </p:spTree>
    <p:extLst>
      <p:ext uri="{BB962C8B-B14F-4D97-AF65-F5344CB8AC3E}">
        <p14:creationId xmlns:p14="http://schemas.microsoft.com/office/powerpoint/2010/main" val="2581567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B3252-724D-49C6-564A-B2CE67228E2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1A42889-5A4A-A0AB-AB2F-E0D95B52EFCF}"/>
              </a:ext>
            </a:extLst>
          </p:cNvPr>
          <p:cNvSpPr txBox="1"/>
          <p:nvPr/>
        </p:nvSpPr>
        <p:spPr>
          <a:xfrm>
            <a:off x="1" y="0"/>
            <a:ext cx="3428998" cy="738664"/>
          </a:xfrm>
          <a:prstGeom prst="rect">
            <a:avLst/>
          </a:prstGeom>
          <a:noFill/>
        </p:spPr>
        <p:txBody>
          <a:bodyPr wrap="square" rtlCol="0">
            <a:spAutoFit/>
          </a:bodyPr>
          <a:lstStyle/>
          <a:p>
            <a:pPr algn="just"/>
            <a:r>
              <a:rPr lang="en-GB" sz="1200" b="1" dirty="0">
                <a:solidFill>
                  <a:srgbClr val="002060"/>
                </a:solidFill>
                <a:latin typeface="Dcr10"/>
              </a:rPr>
              <a:t>Other problems</a:t>
            </a:r>
          </a:p>
          <a:p>
            <a:pPr algn="just"/>
            <a:r>
              <a:rPr lang="en-US" sz="1000" dirty="0"/>
              <a:t>Can you do </a:t>
            </a:r>
            <a:r>
              <a:rPr lang="en-US" sz="1000" dirty="0" err="1"/>
              <a:t>smth</a:t>
            </a:r>
            <a:r>
              <a:rPr lang="en-US" sz="1000" dirty="0"/>
              <a:t> like </a:t>
            </a:r>
            <a:r>
              <a:rPr lang="en-US" sz="1000" dirty="0" err="1"/>
              <a:t>equaly</a:t>
            </a:r>
            <a:r>
              <a:rPr lang="en-US" sz="1000" dirty="0"/>
              <a:t> weighted by decrease carbon footprint?</a:t>
            </a:r>
          </a:p>
          <a:p>
            <a:pPr algn="just"/>
            <a:r>
              <a:rPr lang="en-US" sz="1000" dirty="0"/>
              <a:t>Can you do equally weighted but with low TE from …?</a:t>
            </a:r>
          </a:p>
        </p:txBody>
      </p:sp>
      <p:sp>
        <p:nvSpPr>
          <p:cNvPr id="8" name="TextBox 7">
            <a:extLst>
              <a:ext uri="{FF2B5EF4-FFF2-40B4-BE49-F238E27FC236}">
                <a16:creationId xmlns:a16="http://schemas.microsoft.com/office/drawing/2014/main" id="{042352F5-F684-3ECA-EC93-205F71CC0C05}"/>
              </a:ext>
            </a:extLst>
          </p:cNvPr>
          <p:cNvSpPr txBox="1"/>
          <p:nvPr/>
        </p:nvSpPr>
        <p:spPr>
          <a:xfrm>
            <a:off x="1" y="789007"/>
            <a:ext cx="3428998" cy="9510296"/>
          </a:xfrm>
          <a:prstGeom prst="rect">
            <a:avLst/>
          </a:prstGeom>
          <a:noFill/>
        </p:spPr>
        <p:txBody>
          <a:bodyPr wrap="square" rtlCol="0">
            <a:spAutoFit/>
          </a:bodyPr>
          <a:lstStyle/>
          <a:p>
            <a:pPr algn="just"/>
            <a:r>
              <a:rPr lang="en-GB" sz="1200" b="1" dirty="0">
                <a:solidFill>
                  <a:srgbClr val="002060"/>
                </a:solidFill>
                <a:latin typeface="Dcr10"/>
              </a:rPr>
              <a:t>Diversification of rewarded risks</a:t>
            </a:r>
          </a:p>
          <a:p>
            <a:pPr algn="just"/>
            <a:r>
              <a:rPr lang="en-US" sz="1000" dirty="0"/>
              <a:t>It turns out that cap-weighted can overweight stocks that have wrong factor exposure.</a:t>
            </a:r>
          </a:p>
          <a:p>
            <a:pPr algn="just"/>
            <a:endParaRPr lang="en-US" sz="1000" dirty="0"/>
          </a:p>
          <a:p>
            <a:pPr algn="just"/>
            <a:r>
              <a:rPr lang="en-US" sz="1000" dirty="0"/>
              <a:t>For example, Cap weighted is tilted to large cap by construction. You will have negative beta for cap-weighted on small cap. When you are holding cap-weighted you hold a wrong portfolio. You are paying some premia so </a:t>
            </a:r>
            <a:r>
              <a:rPr lang="en-US" sz="1000" dirty="0" err="1"/>
              <a:t>smb</a:t>
            </a:r>
            <a:r>
              <a:rPr lang="en-US" sz="1000" dirty="0"/>
              <a:t>. Maybe this is ok for some, because they are too big. This premia comes from safety. I don’t want to be stack in small-cap stocks.</a:t>
            </a:r>
          </a:p>
          <a:p>
            <a:pPr algn="just"/>
            <a:endParaRPr lang="en-US" sz="1000" dirty="0"/>
          </a:p>
          <a:p>
            <a:pPr algn="just"/>
            <a:r>
              <a:rPr lang="en-US" sz="1000" dirty="0"/>
              <a:t>Some people say that EW has small cap bias. </a:t>
            </a:r>
          </a:p>
          <a:p>
            <a:pPr algn="just"/>
            <a:endParaRPr lang="en-US" sz="1000" dirty="0"/>
          </a:p>
          <a:p>
            <a:pPr algn="just"/>
            <a:r>
              <a:rPr lang="en-US" sz="1000" dirty="0"/>
              <a:t>What about value premia? CW or EW have a bias towards it?</a:t>
            </a:r>
          </a:p>
          <a:p>
            <a:pPr algn="just"/>
            <a:r>
              <a:rPr lang="en-US" sz="1000" dirty="0"/>
              <a:t>Negative exposure to value factor.</a:t>
            </a:r>
          </a:p>
          <a:p>
            <a:pPr algn="just"/>
            <a:endParaRPr lang="en-US" sz="1000" dirty="0"/>
          </a:p>
          <a:p>
            <a:pPr algn="just"/>
            <a:r>
              <a:rPr lang="en-US" sz="1000" b="1" dirty="0">
                <a:solidFill>
                  <a:srgbClr val="002060"/>
                </a:solidFill>
              </a:rPr>
              <a:t>Cap weighted was bad, because it was missing several risk-premia. It holds risk that is negatively rewarded. It is not only 0 risk premia, but also pays risk premia.</a:t>
            </a:r>
          </a:p>
          <a:p>
            <a:pPr algn="just"/>
            <a:endParaRPr lang="en-US" sz="1000" dirty="0"/>
          </a:p>
          <a:p>
            <a:pPr algn="just"/>
            <a:r>
              <a:rPr lang="en-US" sz="1000" dirty="0"/>
              <a:t>What scientific beta has been good at:</a:t>
            </a:r>
          </a:p>
          <a:p>
            <a:pPr algn="just"/>
            <a:r>
              <a:rPr lang="en-US" sz="1000" dirty="0"/>
              <a:t>In 2005 everybody realized cap-weighted is bad. In 2010 smart-beta appeared (GMV, risk-parities, etc.)</a:t>
            </a:r>
          </a:p>
          <a:p>
            <a:pPr algn="just"/>
            <a:endParaRPr lang="en-US" sz="1000" dirty="0"/>
          </a:p>
          <a:p>
            <a:pPr algn="just"/>
            <a:r>
              <a:rPr lang="en-US" sz="1000" dirty="0"/>
              <a:t>GMV and ERC tend to be safe portfolios and overweight global stocks. Their beta is 0.8, it is defensive portfolio. Should you be happy or not holding strategically with it? No, because I am harvesting 80% of risk premia. </a:t>
            </a:r>
          </a:p>
          <a:p>
            <a:pPr algn="just"/>
            <a:endParaRPr lang="en-US" sz="1000" dirty="0"/>
          </a:p>
          <a:p>
            <a:pPr algn="just"/>
            <a:r>
              <a:rPr lang="en-US" sz="1000" dirty="0"/>
              <a:t>What you may want to do is doing GMV or ERC constrained to have beta 1.</a:t>
            </a:r>
          </a:p>
          <a:p>
            <a:pPr algn="just"/>
            <a:endParaRPr lang="en-US" sz="1000" dirty="0"/>
          </a:p>
          <a:p>
            <a:pPr algn="just"/>
            <a:r>
              <a:rPr lang="en-US" sz="1000" dirty="0"/>
              <a:t>In 2008-2010 they were becoming frustrated, because people were not paying attention to factor exposures. For example, how about momentum? Cap-weighted has better exposure to MOM. In EW winners are sold, losers are bought. Scientific beta was among the first to say “ok, we are better now than cap-weighted. What about factor exposures?” Got message from MSCI ”these guys now complain about negative exposure to momentum. But do not worry, we MSCI have answer to everything. Particularly if you want momentum, just buy good old cap-weighted.” What is wrong about this statement? It is bad, because (</a:t>
            </a:r>
            <a:r>
              <a:rPr lang="en-US" sz="1000" dirty="0" err="1"/>
              <a:t>eujen</a:t>
            </a:r>
            <a:r>
              <a:rPr lang="en-US" sz="1000" dirty="0"/>
              <a:t> </a:t>
            </a:r>
            <a:r>
              <a:rPr lang="en-US" sz="1000" dirty="0" err="1"/>
              <a:t>fama</a:t>
            </a:r>
            <a:r>
              <a:rPr lang="en-US" sz="1000" dirty="0"/>
              <a:t> told it to us): diversify portfolio along the tilt that you choose. If you want to harvest risk premia, just choose it and hold diversified portfolios along that tilt. So, for momentum exposure you manually identify past winners and hold them, past losers you do not hold. Allocation to past winners should be diversified: harvest full premia by holding past winners &amp; holding smart beta like risk parity.</a:t>
            </a:r>
          </a:p>
          <a:p>
            <a:pPr algn="just"/>
            <a:endParaRPr lang="en-US" sz="1000" dirty="0"/>
          </a:p>
          <a:p>
            <a:pPr algn="just"/>
            <a:r>
              <a:rPr lang="en-US" sz="1000" dirty="0"/>
              <a:t>Why we care about factor exposures and not sector exposures?</a:t>
            </a:r>
          </a:p>
          <a:p>
            <a:pPr algn="just"/>
            <a:r>
              <a:rPr lang="en-US" sz="1000" dirty="0"/>
              <a:t>Because they come with risk premia.</a:t>
            </a:r>
          </a:p>
          <a:p>
            <a:pPr algn="just"/>
            <a:endParaRPr lang="en-US" sz="1000" dirty="0"/>
          </a:p>
          <a:p>
            <a:pPr algn="just"/>
            <a:r>
              <a:rPr lang="en-US" sz="1000" dirty="0"/>
              <a:t>These </a:t>
            </a:r>
            <a:r>
              <a:rPr lang="en-US" sz="1000" dirty="0" err="1"/>
              <a:t>premias</a:t>
            </a:r>
            <a:r>
              <a:rPr lang="en-US" sz="1000" dirty="0"/>
              <a:t> exist because you can loose a lot of money.</a:t>
            </a:r>
          </a:p>
          <a:p>
            <a:pPr algn="just"/>
            <a:endParaRPr lang="en-US" sz="1000" dirty="0"/>
          </a:p>
          <a:p>
            <a:pPr algn="just"/>
            <a:r>
              <a:rPr lang="en-US" sz="1000" dirty="0"/>
              <a:t>Stocks tend to go down at the worst possible time. But this is not the case for bonds.</a:t>
            </a:r>
          </a:p>
          <a:p>
            <a:pPr algn="just"/>
            <a:endParaRPr lang="en-US" sz="1000" dirty="0"/>
          </a:p>
          <a:p>
            <a:pPr algn="just"/>
            <a:endParaRPr lang="en-US" sz="1000" dirty="0"/>
          </a:p>
        </p:txBody>
      </p:sp>
      <p:sp>
        <p:nvSpPr>
          <p:cNvPr id="12" name="TextBox 11">
            <a:extLst>
              <a:ext uri="{FF2B5EF4-FFF2-40B4-BE49-F238E27FC236}">
                <a16:creationId xmlns:a16="http://schemas.microsoft.com/office/drawing/2014/main" id="{C953D08D-146A-90A4-0545-B008E53DDEF3}"/>
              </a:ext>
            </a:extLst>
          </p:cNvPr>
          <p:cNvSpPr txBox="1"/>
          <p:nvPr/>
        </p:nvSpPr>
        <p:spPr>
          <a:xfrm>
            <a:off x="3429002" y="0"/>
            <a:ext cx="3428998" cy="3046988"/>
          </a:xfrm>
          <a:prstGeom prst="rect">
            <a:avLst/>
          </a:prstGeom>
          <a:noFill/>
        </p:spPr>
        <p:txBody>
          <a:bodyPr wrap="square" rtlCol="0">
            <a:spAutoFit/>
          </a:bodyPr>
          <a:lstStyle/>
          <a:p>
            <a:pPr algn="just"/>
            <a:r>
              <a:rPr lang="en-US" sz="1200" b="1" dirty="0">
                <a:solidFill>
                  <a:srgbClr val="002060"/>
                </a:solidFill>
                <a:latin typeface="Dcr10"/>
              </a:rPr>
              <a:t>Paper “diversifying the diversifiers”</a:t>
            </a:r>
            <a:endParaRPr lang="en-GB" sz="1200" b="1" dirty="0">
              <a:solidFill>
                <a:srgbClr val="002060"/>
              </a:solidFill>
              <a:latin typeface="Dcr10"/>
            </a:endParaRPr>
          </a:p>
          <a:p>
            <a:pPr algn="just"/>
            <a:r>
              <a:rPr lang="en-US" sz="1000" dirty="0"/>
              <a:t>No strategy from those </a:t>
            </a:r>
            <a:r>
              <a:rPr lang="en-US" sz="1000" dirty="0" err="1"/>
              <a:t>iscussed</a:t>
            </a:r>
            <a:r>
              <a:rPr lang="en-US" sz="1000" dirty="0"/>
              <a:t> </a:t>
            </a:r>
            <a:r>
              <a:rPr lang="en-US" sz="1000" dirty="0" err="1"/>
              <a:t>actualy</a:t>
            </a:r>
            <a:r>
              <a:rPr lang="en-US" sz="1000" dirty="0"/>
              <a:t> outperforms other strategies. =&gt; each model behaves well in certain market condition. There are no </a:t>
            </a:r>
            <a:r>
              <a:rPr lang="en-US" sz="1000" dirty="0" err="1"/>
              <a:t>gurantees</a:t>
            </a:r>
            <a:r>
              <a:rPr lang="en-US" sz="1000" dirty="0"/>
              <a:t> that alternative weighting schemes outperform cap-weighted index. =&gt; diversifying across these models may help decrease error associated with picking a model.</a:t>
            </a:r>
          </a:p>
          <a:p>
            <a:pPr algn="just"/>
            <a:endParaRPr lang="en-US" sz="1000" dirty="0"/>
          </a:p>
          <a:p>
            <a:pPr algn="just"/>
            <a:r>
              <a:rPr lang="en-US" sz="1000" dirty="0"/>
              <a:t>Researchers find that taking GMV and </a:t>
            </a:r>
            <a:r>
              <a:rPr lang="en-US" sz="1000" dirty="0" err="1"/>
              <a:t>msr</a:t>
            </a:r>
            <a:r>
              <a:rPr lang="en-US" sz="1000" dirty="0"/>
              <a:t> portfolios with weights 50%/50%  decreases tracking error.</a:t>
            </a:r>
          </a:p>
          <a:p>
            <a:pPr algn="just"/>
            <a:endParaRPr lang="en-US" sz="1000" dirty="0"/>
          </a:p>
          <a:p>
            <a:pPr algn="just"/>
            <a:r>
              <a:rPr lang="en-US" sz="1000" dirty="0"/>
              <a:t>It can also look like that:</a:t>
            </a:r>
          </a:p>
          <a:p>
            <a:pPr algn="just"/>
            <a:endParaRPr lang="en-US" sz="1000" dirty="0"/>
          </a:p>
          <a:p>
            <a:pPr algn="just"/>
            <a:endParaRPr lang="en-US" sz="1000" dirty="0"/>
          </a:p>
          <a:p>
            <a:pPr algn="just"/>
            <a:endParaRPr lang="en-US" sz="1000" dirty="0"/>
          </a:p>
          <a:p>
            <a:pPr algn="just"/>
            <a:endParaRPr lang="en-US" sz="1000" dirty="0"/>
          </a:p>
          <a:p>
            <a:pPr algn="just"/>
            <a:endParaRPr lang="en-US" sz="1000" dirty="0"/>
          </a:p>
          <a:p>
            <a:pPr algn="just"/>
            <a:r>
              <a:rPr lang="en-US" sz="1000" dirty="0"/>
              <a:t>Minimum volatility portfolio performs well in adverse market conditions, MSR provides access to bull runs. </a:t>
            </a:r>
          </a:p>
        </p:txBody>
      </p:sp>
      <p:pic>
        <p:nvPicPr>
          <p:cNvPr id="14" name="Picture 13">
            <a:extLst>
              <a:ext uri="{FF2B5EF4-FFF2-40B4-BE49-F238E27FC236}">
                <a16:creationId xmlns:a16="http://schemas.microsoft.com/office/drawing/2014/main" id="{3310D593-F90B-10F0-CE00-A94868A9895C}"/>
              </a:ext>
            </a:extLst>
          </p:cNvPr>
          <p:cNvPicPr>
            <a:picLocks noChangeAspect="1"/>
          </p:cNvPicPr>
          <p:nvPr/>
        </p:nvPicPr>
        <p:blipFill>
          <a:blip r:embed="rId2"/>
          <a:stretch>
            <a:fillRect/>
          </a:stretch>
        </p:blipFill>
        <p:spPr>
          <a:xfrm>
            <a:off x="3428999" y="1947309"/>
            <a:ext cx="2946764" cy="636501"/>
          </a:xfrm>
          <a:prstGeom prst="rect">
            <a:avLst/>
          </a:prstGeom>
        </p:spPr>
      </p:pic>
    </p:spTree>
    <p:extLst>
      <p:ext uri="{BB962C8B-B14F-4D97-AF65-F5344CB8AC3E}">
        <p14:creationId xmlns:p14="http://schemas.microsoft.com/office/powerpoint/2010/main" val="137253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6200C0-5D85-1E48-CEC6-F5CCBD1826A1}"/>
              </a:ext>
            </a:extLst>
          </p:cNvPr>
          <p:cNvSpPr txBox="1"/>
          <p:nvPr/>
        </p:nvSpPr>
        <p:spPr>
          <a:xfrm>
            <a:off x="0" y="136996"/>
            <a:ext cx="3265714" cy="9387185"/>
          </a:xfrm>
          <a:prstGeom prst="rect">
            <a:avLst/>
          </a:prstGeom>
          <a:noFill/>
        </p:spPr>
        <p:txBody>
          <a:bodyPr wrap="square">
            <a:spAutoFit/>
          </a:bodyPr>
          <a:lstStyle/>
          <a:p>
            <a:pPr algn="just"/>
            <a:r>
              <a:rPr lang="en-GB" sz="1200" b="1" i="0" dirty="0">
                <a:solidFill>
                  <a:srgbClr val="002060"/>
                </a:solidFill>
                <a:effectLst/>
              </a:rPr>
              <a:t>Investors Need to Understand the Risks of Smart Beta</a:t>
            </a:r>
            <a:endParaRPr lang="en-GB" sz="1200" b="0" i="0" dirty="0">
              <a:solidFill>
                <a:srgbClr val="002060"/>
              </a:solidFill>
              <a:effectLst/>
            </a:endParaRPr>
          </a:p>
          <a:p>
            <a:pPr algn="just"/>
            <a:endParaRPr lang="en-GB" sz="1000" dirty="0">
              <a:solidFill>
                <a:srgbClr val="0A0A0A"/>
              </a:solidFill>
            </a:endParaRPr>
          </a:p>
          <a:p>
            <a:pPr algn="just"/>
            <a:r>
              <a:rPr lang="en-GB" sz="1000" b="0" i="0" dirty="0">
                <a:solidFill>
                  <a:srgbClr val="0A0A0A"/>
                </a:solidFill>
                <a:effectLst/>
              </a:rPr>
              <a:t>Smart beta investments are funds and ETFs that have a non-traditional weighting scheme that goes beyond cap weighting. There are many different types out there — equal-weighted, inversely risk-weighted, optimized to minimize risk, fundamental-weighted, factor tilts, dividend tilts, and dividend-weighted ETFs. There’s a whole taxonomy out there.</a:t>
            </a:r>
          </a:p>
          <a:p>
            <a:pPr algn="just"/>
            <a:endParaRPr lang="en-GB" sz="1000" dirty="0">
              <a:solidFill>
                <a:srgbClr val="0A0A0A"/>
              </a:solidFill>
            </a:endParaRPr>
          </a:p>
          <a:p>
            <a:pPr algn="just"/>
            <a:r>
              <a:rPr lang="en-GB" sz="1000" b="0" i="0" dirty="0">
                <a:solidFill>
                  <a:srgbClr val="0A0A0A"/>
                </a:solidFill>
                <a:effectLst/>
              </a:rPr>
              <a:t>Would I include smart beta in participant retirement plans? Possibly, but you have to select low-cost versions implementing well-known ideas that have been demonstrated to work over a long time and in different markets, like a value tilt. That’s a pretty solid factor. That’s one of the best ones out there.</a:t>
            </a:r>
          </a:p>
          <a:p>
            <a:pPr algn="just"/>
            <a:endParaRPr lang="en-GB" sz="1000" dirty="0">
              <a:solidFill>
                <a:srgbClr val="0A0A0A"/>
              </a:solidFill>
            </a:endParaRPr>
          </a:p>
          <a:p>
            <a:pPr algn="just"/>
            <a:r>
              <a:rPr lang="en-GB" sz="1000" b="0" i="0" dirty="0">
                <a:solidFill>
                  <a:srgbClr val="0A0A0A"/>
                </a:solidFill>
                <a:effectLst/>
              </a:rPr>
              <a:t>If you are a retail investor, you are typically not sophisticated, and you respond to marketing and hype. It’s our job as investment managers to be honest with these investors and really explain performance beyond the hype. They have to know the risks and the rewards of investing in these products, and there are risks. The term smart beta is a great marketing slogan, and it has caught on.</a:t>
            </a:r>
          </a:p>
          <a:p>
            <a:pPr algn="just"/>
            <a:endParaRPr lang="en-GB" sz="1000" dirty="0">
              <a:solidFill>
                <a:srgbClr val="0A0A0A"/>
              </a:solidFill>
            </a:endParaRPr>
          </a:p>
          <a:p>
            <a:pPr algn="just"/>
            <a:r>
              <a:rPr lang="en-GB" sz="1000" b="0" i="0" dirty="0">
                <a:solidFill>
                  <a:srgbClr val="0A0A0A"/>
                </a:solidFill>
                <a:effectLst/>
              </a:rPr>
              <a:t>You may have a period of massive underperformance of a particular strategy. There’s a lot of academic research that says that actively managed funds collectively underperform passive cap-weighted indices in the long run. Vanguard founder John Bogle thinks that everything that’s not an index fund is a fraud. But does it mean that the market is truly efficient and there are no anomalies? No. There are anomalies. And there are risks — mainly, that any strategy will underperform. Let’s say everybody in the world piles into value strategies. Then value will stop working.</a:t>
            </a:r>
          </a:p>
          <a:p>
            <a:pPr algn="just"/>
            <a:endParaRPr lang="en-GB" sz="1000" dirty="0">
              <a:solidFill>
                <a:srgbClr val="0A0A0A"/>
              </a:solidFill>
            </a:endParaRPr>
          </a:p>
          <a:p>
            <a:pPr algn="just"/>
            <a:r>
              <a:rPr lang="en-GB" sz="1000" b="0" i="0" dirty="0">
                <a:solidFill>
                  <a:srgbClr val="0A0A0A"/>
                </a:solidFill>
                <a:effectLst/>
              </a:rPr>
              <a:t>The market-cap-weighted index is the only index that can theoretically be held by every investor in the market. You will all get the same exposure. But in the real world, there will always be some winners and some losers.</a:t>
            </a:r>
          </a:p>
          <a:p>
            <a:pPr algn="just"/>
            <a:endParaRPr lang="en-GB" sz="1000" dirty="0">
              <a:solidFill>
                <a:srgbClr val="0A0A0A"/>
              </a:solidFill>
            </a:endParaRPr>
          </a:p>
          <a:p>
            <a:pPr algn="just"/>
            <a:r>
              <a:rPr lang="en-GB" sz="1000" b="0" i="0" dirty="0">
                <a:solidFill>
                  <a:srgbClr val="0A0A0A"/>
                </a:solidFill>
                <a:effectLst/>
              </a:rPr>
              <a:t>I’d say hybrid products that erase the boundary between active management and smart beta are where things are headed. Those are truly multi-factor, risk-aware investment strategies.</a:t>
            </a:r>
          </a:p>
          <a:p>
            <a:pPr algn="just"/>
            <a:endParaRPr lang="en-GB" sz="1000" dirty="0">
              <a:solidFill>
                <a:srgbClr val="0A0A0A"/>
              </a:solidFill>
            </a:endParaRPr>
          </a:p>
          <a:p>
            <a:pPr algn="just"/>
            <a:r>
              <a:rPr lang="en-GB" sz="1000" b="0" i="0" dirty="0">
                <a:solidFill>
                  <a:srgbClr val="0A0A0A"/>
                </a:solidFill>
                <a:effectLst/>
              </a:rPr>
              <a:t>We live in a low-yield environment with investors who are desperate to outperform the traditional indices and asset classes, so I think marketing has a huge role to play in whether or not these hybrid products catch on.</a:t>
            </a:r>
          </a:p>
          <a:p>
            <a:pPr algn="just"/>
            <a:endParaRPr lang="en-GB" sz="1000" dirty="0">
              <a:solidFill>
                <a:srgbClr val="0A0A0A"/>
              </a:solidFill>
            </a:endParaRPr>
          </a:p>
          <a:p>
            <a:pPr algn="just"/>
            <a:r>
              <a:rPr lang="en-GB" sz="1000" b="0" i="0" dirty="0">
                <a:solidFill>
                  <a:srgbClr val="0A0A0A"/>
                </a:solidFill>
                <a:effectLst/>
              </a:rPr>
              <a:t>Beware of risks. Beware of costs. Invest in more robust ideas, like value. Momentum isn’t robust. On that basis, my heart lies with lower-cost solutions that offer you a cheap value tilt.</a:t>
            </a:r>
          </a:p>
          <a:p>
            <a:pPr algn="just"/>
            <a:endParaRPr lang="en-GB" sz="1000" dirty="0">
              <a:solidFill>
                <a:srgbClr val="0A0A0A"/>
              </a:solidFill>
            </a:endParaRPr>
          </a:p>
          <a:p>
            <a:pPr algn="just"/>
            <a:r>
              <a:rPr lang="en-GB" sz="1000" dirty="0">
                <a:solidFill>
                  <a:srgbClr val="0A0A0A"/>
                </a:solidFill>
              </a:rPr>
              <a:t>Source: </a:t>
            </a:r>
            <a:r>
              <a:rPr lang="en-GB" sz="1000" dirty="0">
                <a:solidFill>
                  <a:srgbClr val="0A0A0A"/>
                </a:solidFill>
                <a:hlinkClick r:id="rId2"/>
              </a:rPr>
              <a:t>Nick Baturin</a:t>
            </a:r>
            <a:endParaRPr lang="ru-RU" sz="1000" dirty="0">
              <a:solidFill>
                <a:srgbClr val="0A0A0A"/>
              </a:solidFill>
            </a:endParaRPr>
          </a:p>
          <a:p>
            <a:pPr algn="just"/>
            <a:r>
              <a:rPr lang="en-GB" sz="1000" dirty="0">
                <a:hlinkClick r:id="rId3"/>
              </a:rPr>
              <a:t>https://www.linkedin.com/in/nickbaturin/</a:t>
            </a:r>
            <a:endParaRPr lang="ru-RU" sz="1000" dirty="0"/>
          </a:p>
          <a:p>
            <a:pPr algn="just"/>
            <a:endParaRPr lang="en-FR" sz="1000" dirty="0"/>
          </a:p>
        </p:txBody>
      </p:sp>
    </p:spTree>
    <p:extLst>
      <p:ext uri="{BB962C8B-B14F-4D97-AF65-F5344CB8AC3E}">
        <p14:creationId xmlns:p14="http://schemas.microsoft.com/office/powerpoint/2010/main" val="1010815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43E0E1-88B3-1740-4762-575E4DDD1EA8}"/>
              </a:ext>
            </a:extLst>
          </p:cNvPr>
          <p:cNvSpPr txBox="1"/>
          <p:nvPr/>
        </p:nvSpPr>
        <p:spPr>
          <a:xfrm>
            <a:off x="0" y="82031"/>
            <a:ext cx="3446873" cy="677108"/>
          </a:xfrm>
          <a:prstGeom prst="rect">
            <a:avLst/>
          </a:prstGeom>
          <a:noFill/>
        </p:spPr>
        <p:txBody>
          <a:bodyPr wrap="square" rtlCol="0">
            <a:spAutoFit/>
          </a:bodyPr>
          <a:lstStyle/>
          <a:p>
            <a:pPr algn="just"/>
            <a:r>
              <a:rPr lang="en-US" sz="1400" b="1" dirty="0">
                <a:solidFill>
                  <a:srgbClr val="002060"/>
                </a:solidFill>
              </a:rPr>
              <a:t>Questions</a:t>
            </a:r>
          </a:p>
          <a:p>
            <a:pPr algn="just"/>
            <a:endParaRPr lang="en-US" sz="1400" b="1" dirty="0">
              <a:solidFill>
                <a:srgbClr val="002060"/>
              </a:solidFill>
            </a:endParaRPr>
          </a:p>
          <a:p>
            <a:pPr algn="just"/>
            <a:r>
              <a:rPr lang="en-GB" sz="1000" dirty="0">
                <a:latin typeface="Dcr10"/>
              </a:rPr>
              <a:t>1) If we are in the world where:</a:t>
            </a:r>
            <a:endParaRPr lang="en-GB" sz="1000" dirty="0"/>
          </a:p>
        </p:txBody>
      </p:sp>
      <p:cxnSp>
        <p:nvCxnSpPr>
          <p:cNvPr id="5" name="Straight Connector 4">
            <a:extLst>
              <a:ext uri="{FF2B5EF4-FFF2-40B4-BE49-F238E27FC236}">
                <a16:creationId xmlns:a16="http://schemas.microsoft.com/office/drawing/2014/main" id="{D8DBE990-6619-5BA9-80A2-8EFD5253A21B}"/>
              </a:ext>
            </a:extLst>
          </p:cNvPr>
          <p:cNvCxnSpPr>
            <a:cxnSpLocks/>
          </p:cNvCxnSpPr>
          <p:nvPr/>
        </p:nvCxnSpPr>
        <p:spPr>
          <a:xfrm>
            <a:off x="309280" y="1931888"/>
            <a:ext cx="2269442"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40F6EF0-5375-9B90-55A7-CE5CEAFD303B}"/>
              </a:ext>
            </a:extLst>
          </p:cNvPr>
          <p:cNvCxnSpPr>
            <a:cxnSpLocks/>
          </p:cNvCxnSpPr>
          <p:nvPr/>
        </p:nvCxnSpPr>
        <p:spPr>
          <a:xfrm>
            <a:off x="309280" y="903208"/>
            <a:ext cx="0" cy="102868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0A20686-87CA-24F3-4C2B-3C9CC506E9D2}"/>
              </a:ext>
            </a:extLst>
          </p:cNvPr>
          <p:cNvSpPr/>
          <p:nvPr/>
        </p:nvSpPr>
        <p:spPr>
          <a:xfrm>
            <a:off x="895164" y="1268352"/>
            <a:ext cx="117513" cy="11751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cxnSp>
        <p:nvCxnSpPr>
          <p:cNvPr id="8" name="Straight Connector 7">
            <a:extLst>
              <a:ext uri="{FF2B5EF4-FFF2-40B4-BE49-F238E27FC236}">
                <a16:creationId xmlns:a16="http://schemas.microsoft.com/office/drawing/2014/main" id="{BD448294-6D66-4F54-EDE5-0E25110420FF}"/>
              </a:ext>
            </a:extLst>
          </p:cNvPr>
          <p:cNvCxnSpPr>
            <a:cxnSpLocks/>
          </p:cNvCxnSpPr>
          <p:nvPr/>
        </p:nvCxnSpPr>
        <p:spPr>
          <a:xfrm flipH="1">
            <a:off x="309280" y="994825"/>
            <a:ext cx="1072256" cy="83667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04FAD4B-AF06-F986-E964-F9EAC6FF68E3}"/>
              </a:ext>
            </a:extLst>
          </p:cNvPr>
          <p:cNvSpPr/>
          <p:nvPr/>
        </p:nvSpPr>
        <p:spPr>
          <a:xfrm>
            <a:off x="255882" y="1772741"/>
            <a:ext cx="117513" cy="11751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0" name="TextBox 9">
            <a:extLst>
              <a:ext uri="{FF2B5EF4-FFF2-40B4-BE49-F238E27FC236}">
                <a16:creationId xmlns:a16="http://schemas.microsoft.com/office/drawing/2014/main" id="{EC5F0DC5-1DF8-9980-E352-481B9C47B689}"/>
              </a:ext>
            </a:extLst>
          </p:cNvPr>
          <p:cNvSpPr txBox="1"/>
          <p:nvPr/>
        </p:nvSpPr>
        <p:spPr>
          <a:xfrm>
            <a:off x="694309" y="1096043"/>
            <a:ext cx="600212" cy="246221"/>
          </a:xfrm>
          <a:prstGeom prst="rect">
            <a:avLst/>
          </a:prstGeom>
          <a:noFill/>
        </p:spPr>
        <p:txBody>
          <a:bodyPr wrap="square" rtlCol="0">
            <a:spAutoFit/>
          </a:bodyPr>
          <a:lstStyle/>
          <a:p>
            <a:r>
              <a:rPr lang="en-FR" sz="1000" dirty="0"/>
              <a:t>PSP</a:t>
            </a:r>
          </a:p>
        </p:txBody>
      </p:sp>
      <p:sp>
        <p:nvSpPr>
          <p:cNvPr id="11" name="TextBox 10">
            <a:extLst>
              <a:ext uri="{FF2B5EF4-FFF2-40B4-BE49-F238E27FC236}">
                <a16:creationId xmlns:a16="http://schemas.microsoft.com/office/drawing/2014/main" id="{1DA607DC-BA90-6CFB-432E-695727DF5C28}"/>
              </a:ext>
            </a:extLst>
          </p:cNvPr>
          <p:cNvSpPr txBox="1"/>
          <p:nvPr/>
        </p:nvSpPr>
        <p:spPr>
          <a:xfrm>
            <a:off x="-38224" y="1614655"/>
            <a:ext cx="600212" cy="246221"/>
          </a:xfrm>
          <a:prstGeom prst="rect">
            <a:avLst/>
          </a:prstGeom>
          <a:noFill/>
        </p:spPr>
        <p:txBody>
          <a:bodyPr wrap="square" rtlCol="0">
            <a:spAutoFit/>
          </a:bodyPr>
          <a:lstStyle/>
          <a:p>
            <a:r>
              <a:rPr lang="en-FR" sz="1000" dirty="0"/>
              <a:t>GHP</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32879D4-53E4-7E29-D049-73C8682F5C44}"/>
                  </a:ext>
                </a:extLst>
              </p:cNvPr>
              <p:cNvSpPr txBox="1"/>
              <p:nvPr/>
            </p:nvSpPr>
            <p:spPr>
              <a:xfrm>
                <a:off x="-105461" y="804466"/>
                <a:ext cx="600212"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800" b="0" i="1" dirty="0" smtClean="0">
                          <a:latin typeface="Cambria Math" panose="02040503050406030204" pitchFamily="18" charset="0"/>
                        </a:rPr>
                        <m:t>𝜇</m:t>
                      </m:r>
                    </m:oMath>
                  </m:oMathPara>
                </a14:m>
                <a:endParaRPr lang="en-FR" sz="800" dirty="0"/>
              </a:p>
            </p:txBody>
          </p:sp>
        </mc:Choice>
        <mc:Fallback xmlns="">
          <p:sp>
            <p:nvSpPr>
              <p:cNvPr id="12" name="TextBox 11">
                <a:extLst>
                  <a:ext uri="{FF2B5EF4-FFF2-40B4-BE49-F238E27FC236}">
                    <a16:creationId xmlns:a16="http://schemas.microsoft.com/office/drawing/2014/main" id="{832879D4-53E4-7E29-D049-73C8682F5C44}"/>
                  </a:ext>
                </a:extLst>
              </p:cNvPr>
              <p:cNvSpPr txBox="1">
                <a:spLocks noRot="1" noChangeAspect="1" noMove="1" noResize="1" noEditPoints="1" noAdjustHandles="1" noChangeArrowheads="1" noChangeShapeType="1" noTextEdit="1"/>
              </p:cNvSpPr>
              <p:nvPr/>
            </p:nvSpPr>
            <p:spPr>
              <a:xfrm>
                <a:off x="-105461" y="804466"/>
                <a:ext cx="600212" cy="215444"/>
              </a:xfrm>
              <a:prstGeom prst="rect">
                <a:avLst/>
              </a:prstGeom>
              <a:blipFill>
                <a:blip r:embed="rId2"/>
                <a:stretch>
                  <a:fillRect/>
                </a:stretch>
              </a:blipFill>
            </p:spPr>
            <p:txBody>
              <a:bodyPr/>
              <a:lstStyle/>
              <a:p>
                <a:r>
                  <a:rPr lang="en-FR">
                    <a:noFill/>
                  </a:rPr>
                  <a:t> </a:t>
                </a:r>
              </a:p>
            </p:txBody>
          </p:sp>
        </mc:Fallback>
      </mc:AlternateContent>
      <p:sp>
        <p:nvSpPr>
          <p:cNvPr id="13" name="Triangle 12">
            <a:extLst>
              <a:ext uri="{FF2B5EF4-FFF2-40B4-BE49-F238E27FC236}">
                <a16:creationId xmlns:a16="http://schemas.microsoft.com/office/drawing/2014/main" id="{45F8A28B-5EEC-1AC8-3740-59848D5C5981}"/>
              </a:ext>
            </a:extLst>
          </p:cNvPr>
          <p:cNvSpPr/>
          <p:nvPr/>
        </p:nvSpPr>
        <p:spPr>
          <a:xfrm>
            <a:off x="276570" y="859529"/>
            <a:ext cx="73219" cy="6312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4" name="Triangle 13">
            <a:extLst>
              <a:ext uri="{FF2B5EF4-FFF2-40B4-BE49-F238E27FC236}">
                <a16:creationId xmlns:a16="http://schemas.microsoft.com/office/drawing/2014/main" id="{F5B65824-ECFF-B3A3-7E1A-DD83F0B99012}"/>
              </a:ext>
            </a:extLst>
          </p:cNvPr>
          <p:cNvSpPr/>
          <p:nvPr/>
        </p:nvSpPr>
        <p:spPr>
          <a:xfrm rot="5400000">
            <a:off x="2547352" y="1901075"/>
            <a:ext cx="73219" cy="6312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73068E0-F994-4F2E-CFA9-3E3B40344980}"/>
                  </a:ext>
                </a:extLst>
              </p:cNvPr>
              <p:cNvSpPr txBox="1"/>
              <p:nvPr/>
            </p:nvSpPr>
            <p:spPr>
              <a:xfrm>
                <a:off x="1767006" y="1591281"/>
                <a:ext cx="1092488" cy="3443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rPr>
                        <m:t>𝜎</m:t>
                      </m:r>
                      <m:r>
                        <a:rPr lang="en-US" sz="800" b="0" i="1" smtClean="0">
                          <a:latin typeface="Cambria Math" panose="02040503050406030204" pitchFamily="18" charset="0"/>
                        </a:rPr>
                        <m:t>      </m:t>
                      </m:r>
                      <m:r>
                        <a:rPr lang="en-US" sz="800" b="0" i="1" smtClean="0">
                          <a:latin typeface="Cambria Math" panose="02040503050406030204" pitchFamily="18" charset="0"/>
                        </a:rPr>
                        <m:t>𝑉𝑎𝑟</m:t>
                      </m:r>
                      <m:r>
                        <a:rPr lang="en-US" sz="800" b="0" i="1" smtClean="0">
                          <a:latin typeface="Cambria Math" panose="02040503050406030204" pitchFamily="18" charset="0"/>
                        </a:rPr>
                        <m:t>(</m:t>
                      </m:r>
                      <m:f>
                        <m:fPr>
                          <m:ctrlPr>
                            <a:rPr lang="en-US" sz="800" b="0" i="1" smtClean="0">
                              <a:latin typeface="Cambria Math" panose="02040503050406030204" pitchFamily="18" charset="0"/>
                            </a:rPr>
                          </m:ctrlPr>
                        </m:fPr>
                        <m:num>
                          <m:sSub>
                            <m:sSubPr>
                              <m:ctrlPr>
                                <a:rPr lang="en-US" sz="800" b="0" i="1" smtClean="0">
                                  <a:latin typeface="Cambria Math" panose="02040503050406030204" pitchFamily="18" charset="0"/>
                                </a:rPr>
                              </m:ctrlPr>
                            </m:sSubPr>
                            <m:e>
                              <m:r>
                                <a:rPr lang="en-US" sz="800" b="0" i="1" smtClean="0">
                                  <a:latin typeface="Cambria Math" panose="02040503050406030204" pitchFamily="18" charset="0"/>
                                </a:rPr>
                                <m:t>𝐴</m:t>
                              </m:r>
                            </m:e>
                            <m:sub>
                              <m:r>
                                <a:rPr lang="en-US" sz="800" b="0" i="1" smtClean="0">
                                  <a:latin typeface="Cambria Math" panose="02040503050406030204" pitchFamily="18" charset="0"/>
                                </a:rPr>
                                <m:t>𝑡</m:t>
                              </m:r>
                            </m:sub>
                          </m:sSub>
                        </m:num>
                        <m:den>
                          <m:sSub>
                            <m:sSubPr>
                              <m:ctrlPr>
                                <a:rPr lang="en-US" sz="800" b="0" i="1" smtClean="0">
                                  <a:latin typeface="Cambria Math" panose="02040503050406030204" pitchFamily="18" charset="0"/>
                                </a:rPr>
                              </m:ctrlPr>
                            </m:sSubPr>
                            <m:e>
                              <m:r>
                                <a:rPr lang="en-US" sz="800" b="0" i="1" smtClean="0">
                                  <a:latin typeface="Cambria Math" panose="02040503050406030204" pitchFamily="18" charset="0"/>
                                </a:rPr>
                                <m:t>𝐿</m:t>
                              </m:r>
                            </m:e>
                            <m:sub>
                              <m:r>
                                <a:rPr lang="en-US" sz="800" b="0" i="1" smtClean="0">
                                  <a:latin typeface="Cambria Math" panose="02040503050406030204" pitchFamily="18" charset="0"/>
                                </a:rPr>
                                <m:t>𝑡</m:t>
                              </m:r>
                              <m:r>
                                <a:rPr lang="en-US" sz="800" b="0" i="1" smtClean="0">
                                  <a:latin typeface="Cambria Math" panose="02040503050406030204" pitchFamily="18" charset="0"/>
                                </a:rPr>
                                <m:t> </m:t>
                              </m:r>
                            </m:sub>
                          </m:sSub>
                        </m:den>
                      </m:f>
                      <m:r>
                        <a:rPr lang="en-US" sz="800" b="0" i="1" smtClean="0">
                          <a:latin typeface="Cambria Math" panose="02040503050406030204" pitchFamily="18" charset="0"/>
                        </a:rPr>
                        <m:t>)</m:t>
                      </m:r>
                    </m:oMath>
                  </m:oMathPara>
                </a14:m>
                <a:endParaRPr lang="en-FR" sz="800" dirty="0"/>
              </a:p>
            </p:txBody>
          </p:sp>
        </mc:Choice>
        <mc:Fallback xmlns="">
          <p:sp>
            <p:nvSpPr>
              <p:cNvPr id="15" name="TextBox 14">
                <a:extLst>
                  <a:ext uri="{FF2B5EF4-FFF2-40B4-BE49-F238E27FC236}">
                    <a16:creationId xmlns:a16="http://schemas.microsoft.com/office/drawing/2014/main" id="{173068E0-F994-4F2E-CFA9-3E3B40344980}"/>
                  </a:ext>
                </a:extLst>
              </p:cNvPr>
              <p:cNvSpPr txBox="1">
                <a:spLocks noRot="1" noChangeAspect="1" noMove="1" noResize="1" noEditPoints="1" noAdjustHandles="1" noChangeArrowheads="1" noChangeShapeType="1" noTextEdit="1"/>
              </p:cNvSpPr>
              <p:nvPr/>
            </p:nvSpPr>
            <p:spPr>
              <a:xfrm>
                <a:off x="1767006" y="1591281"/>
                <a:ext cx="1092488" cy="344390"/>
              </a:xfrm>
              <a:prstGeom prst="rect">
                <a:avLst/>
              </a:prstGeom>
              <a:blipFill>
                <a:blip r:embed="rId3"/>
                <a:stretch>
                  <a:fillRect b="-3571"/>
                </a:stretch>
              </a:blipFill>
            </p:spPr>
            <p:txBody>
              <a:bodyPr/>
              <a:lstStyle/>
              <a:p>
                <a:r>
                  <a:rPr lang="en-FR">
                    <a:noFill/>
                  </a:rPr>
                  <a:t> </a:t>
                </a:r>
              </a:p>
            </p:txBody>
          </p:sp>
        </mc:Fallback>
      </mc:AlternateContent>
      <p:cxnSp>
        <p:nvCxnSpPr>
          <p:cNvPr id="16" name="Straight Connector 15">
            <a:extLst>
              <a:ext uri="{FF2B5EF4-FFF2-40B4-BE49-F238E27FC236}">
                <a16:creationId xmlns:a16="http://schemas.microsoft.com/office/drawing/2014/main" id="{6181F460-EE53-7DC0-BB84-41F77EC1A34C}"/>
              </a:ext>
            </a:extLst>
          </p:cNvPr>
          <p:cNvCxnSpPr>
            <a:cxnSpLocks/>
          </p:cNvCxnSpPr>
          <p:nvPr/>
        </p:nvCxnSpPr>
        <p:spPr>
          <a:xfrm flipH="1">
            <a:off x="1975587" y="1665437"/>
            <a:ext cx="188139" cy="194034"/>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AB943D3-4832-9944-0374-4E61F8C67ECF}"/>
              </a:ext>
            </a:extLst>
          </p:cNvPr>
          <p:cNvCxnSpPr>
            <a:cxnSpLocks/>
          </p:cNvCxnSpPr>
          <p:nvPr/>
        </p:nvCxnSpPr>
        <p:spPr>
          <a:xfrm>
            <a:off x="1942704" y="1683972"/>
            <a:ext cx="188140" cy="133833"/>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Arc 17">
            <a:extLst>
              <a:ext uri="{FF2B5EF4-FFF2-40B4-BE49-F238E27FC236}">
                <a16:creationId xmlns:a16="http://schemas.microsoft.com/office/drawing/2014/main" id="{849E1643-9651-4800-574D-77F0628E3F4D}"/>
              </a:ext>
            </a:extLst>
          </p:cNvPr>
          <p:cNvSpPr/>
          <p:nvPr/>
        </p:nvSpPr>
        <p:spPr>
          <a:xfrm flipH="1">
            <a:off x="611385" y="1029991"/>
            <a:ext cx="3135086" cy="1698172"/>
          </a:xfrm>
          <a:prstGeom prst="arc">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FR"/>
          </a:p>
        </p:txBody>
      </p:sp>
      <p:sp>
        <p:nvSpPr>
          <p:cNvPr id="19" name="TextBox 18">
            <a:extLst>
              <a:ext uri="{FF2B5EF4-FFF2-40B4-BE49-F238E27FC236}">
                <a16:creationId xmlns:a16="http://schemas.microsoft.com/office/drawing/2014/main" id="{5BA1D4ED-DD41-19CB-CBCB-DB75C9065862}"/>
              </a:ext>
            </a:extLst>
          </p:cNvPr>
          <p:cNvSpPr txBox="1"/>
          <p:nvPr/>
        </p:nvSpPr>
        <p:spPr>
          <a:xfrm>
            <a:off x="43569" y="2040257"/>
            <a:ext cx="4053948" cy="4555093"/>
          </a:xfrm>
          <a:prstGeom prst="rect">
            <a:avLst/>
          </a:prstGeom>
          <a:noFill/>
        </p:spPr>
        <p:txBody>
          <a:bodyPr wrap="square" rtlCol="0">
            <a:spAutoFit/>
          </a:bodyPr>
          <a:lstStyle/>
          <a:p>
            <a:pPr algn="just"/>
            <a:r>
              <a:rPr lang="en-GB" sz="1000" dirty="0">
                <a:latin typeface="Dcr10"/>
              </a:rPr>
              <a:t>Should the SR be not the main metric?</a:t>
            </a:r>
          </a:p>
          <a:p>
            <a:pPr algn="just"/>
            <a:endParaRPr lang="en-GB" sz="1000" dirty="0">
              <a:latin typeface="Dcr10"/>
            </a:endParaRPr>
          </a:p>
          <a:p>
            <a:pPr algn="just"/>
            <a:r>
              <a:rPr lang="en-GB" sz="1000" dirty="0">
                <a:latin typeface="Dcr10"/>
              </a:rPr>
              <a:t>2) Is separation of PSP on 2 funds about that?</a:t>
            </a:r>
          </a:p>
          <a:p>
            <a:pPr algn="just"/>
            <a:r>
              <a:rPr lang="en-GB" sz="1000" dirty="0">
                <a:latin typeface="Dcr10"/>
              </a:rPr>
              <a:t>3) Who is creator of the target date fund paper? What is the name of the paper?</a:t>
            </a:r>
          </a:p>
          <a:p>
            <a:pPr algn="just"/>
            <a:r>
              <a:rPr lang="en-GB" sz="1000" dirty="0">
                <a:latin typeface="Dcr10"/>
              </a:rPr>
              <a:t>4) What to do with Heston volatility, it does not behave well</a:t>
            </a:r>
          </a:p>
          <a:p>
            <a:pPr algn="just"/>
            <a:r>
              <a:rPr lang="en-GB" sz="1000" dirty="0">
                <a:latin typeface="Dcr10"/>
              </a:rPr>
              <a:t>5) You said that cap weighted is bad. But </a:t>
            </a:r>
            <a:r>
              <a:rPr lang="en-GB" sz="1000" dirty="0" err="1">
                <a:latin typeface="Dcr10"/>
              </a:rPr>
              <a:t>ramans</a:t>
            </a:r>
            <a:r>
              <a:rPr lang="en-GB" sz="1000" dirty="0">
                <a:latin typeface="Dcr10"/>
              </a:rPr>
              <a:t> paper of 2022 with SDFs shows that 95% of systematic risk variance is explained by cap weighted portfolio. While systematic risk accounts for 30% of total risk. Is it really that bad?</a:t>
            </a:r>
          </a:p>
          <a:p>
            <a:pPr algn="just"/>
            <a:r>
              <a:rPr lang="en-GB" sz="1000" dirty="0">
                <a:latin typeface="Dcr10"/>
              </a:rPr>
              <a:t>6) Can you give info about the full case? I need to see the full picture</a:t>
            </a:r>
          </a:p>
          <a:p>
            <a:pPr algn="just"/>
            <a:r>
              <a:rPr lang="en-GB" sz="1000" dirty="0">
                <a:latin typeface="Dcr10"/>
              </a:rPr>
              <a:t>7) Why relativistic astrophysics and quantum mechanics?</a:t>
            </a:r>
          </a:p>
          <a:p>
            <a:pPr algn="just"/>
            <a:r>
              <a:rPr lang="en-GB" sz="1000" dirty="0">
                <a:latin typeface="Dcr10"/>
              </a:rPr>
              <a:t>How do I actually choose factors?</a:t>
            </a:r>
          </a:p>
          <a:p>
            <a:pPr algn="just"/>
            <a:r>
              <a:rPr lang="en-GB" sz="1000" dirty="0">
                <a:latin typeface="Dcr10"/>
              </a:rPr>
              <a:t>Unsystematic is 60% explained by other factors through</a:t>
            </a:r>
          </a:p>
          <a:p>
            <a:pPr algn="just"/>
            <a:r>
              <a:rPr lang="en-GB" sz="1000" dirty="0">
                <a:latin typeface="Dcr10"/>
              </a:rPr>
              <a:t>8) What asset managers to pick in France?</a:t>
            </a:r>
          </a:p>
          <a:p>
            <a:pPr algn="just"/>
            <a:r>
              <a:rPr lang="en-GB" sz="1000" dirty="0">
                <a:highlight>
                  <a:srgbClr val="FFFF00"/>
                </a:highlight>
                <a:latin typeface="Dcr10"/>
              </a:rPr>
              <a:t>9) What is difference of usual factor policy and </a:t>
            </a:r>
            <a:r>
              <a:rPr lang="en-GB" sz="1000" dirty="0" err="1">
                <a:highlight>
                  <a:srgbClr val="FFFF00"/>
                </a:highlight>
                <a:latin typeface="Dcr10"/>
              </a:rPr>
              <a:t>ppp</a:t>
            </a:r>
            <a:r>
              <a:rPr lang="en-GB" sz="1000" dirty="0">
                <a:highlight>
                  <a:srgbClr val="FFFF00"/>
                </a:highlight>
                <a:latin typeface="Dcr10"/>
              </a:rPr>
              <a:t>? Need to have a look at </a:t>
            </a:r>
            <a:r>
              <a:rPr lang="en-GB" sz="1000" dirty="0" err="1">
                <a:highlight>
                  <a:srgbClr val="FFFF00"/>
                </a:highlight>
                <a:latin typeface="Dcr10"/>
              </a:rPr>
              <a:t>raman’s</a:t>
            </a:r>
            <a:r>
              <a:rPr lang="en-GB" sz="1000" dirty="0">
                <a:highlight>
                  <a:srgbClr val="FFFF00"/>
                </a:highlight>
                <a:latin typeface="Dcr10"/>
              </a:rPr>
              <a:t> class and get some python notebook on that.</a:t>
            </a:r>
          </a:p>
          <a:p>
            <a:pPr algn="just"/>
            <a:r>
              <a:rPr lang="en-GB" sz="1000" dirty="0">
                <a:highlight>
                  <a:srgbClr val="FFFF00"/>
                </a:highlight>
                <a:latin typeface="Dcr10"/>
              </a:rPr>
              <a:t>In our simulations what should be correlation of SR and stock volatility</a:t>
            </a:r>
          </a:p>
          <a:p>
            <a:pPr algn="just"/>
            <a:endParaRPr lang="en-GB" sz="1000" dirty="0">
              <a:highlight>
                <a:srgbClr val="FFFF00"/>
              </a:highlight>
              <a:latin typeface="Dcr10"/>
            </a:endParaRPr>
          </a:p>
          <a:p>
            <a:pPr algn="just"/>
            <a:endParaRPr lang="en-GB" sz="1000" dirty="0">
              <a:highlight>
                <a:srgbClr val="FFFF00"/>
              </a:highlight>
              <a:latin typeface="Dcr10"/>
            </a:endParaRPr>
          </a:p>
          <a:p>
            <a:pPr algn="just"/>
            <a:endParaRPr lang="en-GB" sz="1000" dirty="0">
              <a:highlight>
                <a:srgbClr val="FFFF00"/>
              </a:highlight>
              <a:latin typeface="Dcr10"/>
            </a:endParaRPr>
          </a:p>
          <a:p>
            <a:pPr algn="just"/>
            <a:endParaRPr lang="en-GB" sz="1000" dirty="0">
              <a:highlight>
                <a:srgbClr val="FFFF00"/>
              </a:highlight>
              <a:latin typeface="Dcr10"/>
            </a:endParaRPr>
          </a:p>
          <a:p>
            <a:pPr algn="just"/>
            <a:endParaRPr lang="en-GB" sz="1000" dirty="0">
              <a:highlight>
                <a:srgbClr val="FFFF00"/>
              </a:highlight>
              <a:latin typeface="Dcr10"/>
            </a:endParaRPr>
          </a:p>
          <a:p>
            <a:pPr algn="just"/>
            <a:endParaRPr lang="en-GB" sz="1000" dirty="0">
              <a:highlight>
                <a:srgbClr val="FFFF00"/>
              </a:highlight>
              <a:latin typeface="Dcr10"/>
            </a:endParaRPr>
          </a:p>
          <a:p>
            <a:pPr algn="just"/>
            <a:endParaRPr lang="en-GB" sz="1000" dirty="0">
              <a:highlight>
                <a:srgbClr val="FFFF00"/>
              </a:highlight>
              <a:latin typeface="Dcr10"/>
            </a:endParaRPr>
          </a:p>
          <a:p>
            <a:pPr algn="just"/>
            <a:endParaRPr lang="en-GB" sz="1000" dirty="0">
              <a:highlight>
                <a:srgbClr val="FFFF00"/>
              </a:highlight>
              <a:latin typeface="Dcr10"/>
            </a:endParaRPr>
          </a:p>
          <a:p>
            <a:pPr algn="just"/>
            <a:r>
              <a:rPr lang="en-GB" sz="1000" dirty="0">
                <a:highlight>
                  <a:srgbClr val="FFFF00"/>
                </a:highlight>
                <a:latin typeface="Dcr10"/>
              </a:rPr>
              <a:t>What is lambda r? (asked chat GPT and got the answer)</a:t>
            </a:r>
          </a:p>
          <a:p>
            <a:pPr algn="just"/>
            <a:endParaRPr lang="en-GB" sz="1000" dirty="0">
              <a:highlight>
                <a:srgbClr val="FFFF00"/>
              </a:highlight>
              <a:latin typeface="Dcr10"/>
            </a:endParaRPr>
          </a:p>
          <a:p>
            <a:pPr algn="just"/>
            <a:r>
              <a:rPr lang="en-GB" sz="1000" dirty="0">
                <a:highlight>
                  <a:srgbClr val="FFFF00"/>
                </a:highlight>
                <a:latin typeface="Dcr10"/>
              </a:rPr>
              <a:t>+ check the correlation matrix with </a:t>
            </a:r>
            <a:r>
              <a:rPr lang="en-GB" sz="1000" dirty="0" err="1">
                <a:highlight>
                  <a:srgbClr val="FFFF00"/>
                </a:highlight>
                <a:latin typeface="Dcr10"/>
              </a:rPr>
              <a:t>lionel</a:t>
            </a:r>
            <a:r>
              <a:rPr lang="en-GB" sz="1000" dirty="0">
                <a:highlight>
                  <a:srgbClr val="FFFF00"/>
                </a:highlight>
                <a:latin typeface="Dcr10"/>
              </a:rPr>
              <a:t>!!!</a:t>
            </a:r>
            <a:endParaRPr lang="en-GB" sz="1000" dirty="0">
              <a:highlight>
                <a:srgbClr val="FFFF00"/>
              </a:highlight>
            </a:endParaRPr>
          </a:p>
        </p:txBody>
      </p:sp>
      <p:sp>
        <p:nvSpPr>
          <p:cNvPr id="20" name="TextBox 19">
            <a:extLst>
              <a:ext uri="{FF2B5EF4-FFF2-40B4-BE49-F238E27FC236}">
                <a16:creationId xmlns:a16="http://schemas.microsoft.com/office/drawing/2014/main" id="{A3915870-8F12-A45B-E808-13DA36F2BF0E}"/>
              </a:ext>
            </a:extLst>
          </p:cNvPr>
          <p:cNvSpPr txBox="1"/>
          <p:nvPr/>
        </p:nvSpPr>
        <p:spPr>
          <a:xfrm>
            <a:off x="1" y="6653961"/>
            <a:ext cx="3428998" cy="3600986"/>
          </a:xfrm>
          <a:prstGeom prst="rect">
            <a:avLst/>
          </a:prstGeom>
          <a:noFill/>
        </p:spPr>
        <p:txBody>
          <a:bodyPr wrap="square" rtlCol="0">
            <a:spAutoFit/>
          </a:bodyPr>
          <a:lstStyle/>
          <a:p>
            <a:pPr algn="just"/>
            <a:r>
              <a:rPr lang="en-US" sz="1400" b="1" dirty="0">
                <a:solidFill>
                  <a:srgbClr val="002060"/>
                </a:solidFill>
              </a:rPr>
              <a:t>Some useful advices and inspirational speech</a:t>
            </a:r>
          </a:p>
          <a:p>
            <a:pPr algn="just"/>
            <a:r>
              <a:rPr lang="en-GB" sz="1000" dirty="0">
                <a:latin typeface="Dcr10"/>
              </a:rPr>
              <a:t>Opportunity cost. You do not pay anybody to keep your eggs at home.</a:t>
            </a:r>
          </a:p>
          <a:p>
            <a:pPr algn="just"/>
            <a:endParaRPr lang="en-GB" sz="1000" dirty="0">
              <a:latin typeface="Dcr10"/>
            </a:endParaRPr>
          </a:p>
          <a:p>
            <a:pPr algn="just"/>
            <a:r>
              <a:rPr lang="en-GB" sz="1000" dirty="0"/>
              <a:t>You do not leave your car at home if you can drive across </a:t>
            </a:r>
            <a:r>
              <a:rPr lang="en-GB" sz="1000" dirty="0" err="1"/>
              <a:t>smb</a:t>
            </a:r>
            <a:endParaRPr lang="en-GB" sz="1000" dirty="0"/>
          </a:p>
          <a:p>
            <a:pPr algn="just"/>
            <a:endParaRPr lang="en-GB" sz="1000" dirty="0"/>
          </a:p>
          <a:p>
            <a:pPr algn="just"/>
            <a:r>
              <a:rPr lang="en-GB" sz="1000" dirty="0"/>
              <a:t>Never ever buy structured products! Stay away from that. Never buy guaranteed payoff, because they are too expensive.</a:t>
            </a:r>
          </a:p>
          <a:p>
            <a:pPr algn="just"/>
            <a:r>
              <a:rPr lang="en-GB" sz="1000" i="1" dirty="0"/>
              <a:t>Thank Lionel, same info as </a:t>
            </a:r>
            <a:r>
              <a:rPr lang="en-GB" sz="1000" i="1" dirty="0" err="1"/>
              <a:t>Volodin</a:t>
            </a:r>
            <a:r>
              <a:rPr lang="en-GB" sz="1000" i="1" dirty="0"/>
              <a:t> gave me.</a:t>
            </a:r>
          </a:p>
          <a:p>
            <a:pPr algn="just"/>
            <a:endParaRPr lang="en-GB" sz="1000" dirty="0"/>
          </a:p>
          <a:p>
            <a:pPr algn="just"/>
            <a:r>
              <a:rPr lang="en-GB" sz="1000" dirty="0"/>
              <a:t>You can implement something better. Dynamic portfolio strategies.</a:t>
            </a:r>
          </a:p>
          <a:p>
            <a:pPr algn="just"/>
            <a:endParaRPr lang="en-GB" sz="1000" dirty="0"/>
          </a:p>
          <a:p>
            <a:pPr algn="just"/>
            <a:r>
              <a:rPr lang="en-GB" sz="1000" dirty="0"/>
              <a:t>“You are sitting on top of accumulated knowledge. My job is to make sure you use them all well. Knowledge given by Raman and Dominic”</a:t>
            </a:r>
          </a:p>
          <a:p>
            <a:pPr algn="just"/>
            <a:endParaRPr lang="en-GB" sz="1000" dirty="0"/>
          </a:p>
          <a:p>
            <a:pPr algn="just"/>
            <a:r>
              <a:rPr lang="en-GB" sz="1000" dirty="0"/>
              <a:t>I also can be in disagreement with </a:t>
            </a:r>
            <a:r>
              <a:rPr lang="en-GB" sz="1000" dirty="0" err="1"/>
              <a:t>raman</a:t>
            </a:r>
            <a:r>
              <a:rPr lang="en-GB" sz="1000" dirty="0"/>
              <a:t> or you, it will lead to good discussions.</a:t>
            </a:r>
          </a:p>
          <a:p>
            <a:pPr algn="just"/>
            <a:endParaRPr lang="en-GB" sz="1000" dirty="0"/>
          </a:p>
          <a:p>
            <a:pPr algn="just"/>
            <a:r>
              <a:rPr lang="en-GB" sz="1000" dirty="0"/>
              <a:t>Note for self: </a:t>
            </a:r>
            <a:r>
              <a:rPr lang="ru-RU" sz="1000" dirty="0"/>
              <a:t>говоря о </a:t>
            </a:r>
            <a:r>
              <a:rPr lang="en-US" sz="1000" dirty="0"/>
              <a:t>PSP</a:t>
            </a:r>
            <a:r>
              <a:rPr lang="ru-RU" sz="1000" dirty="0"/>
              <a:t> как о мече, можно фехтовать</a:t>
            </a:r>
            <a:endParaRPr lang="en-GB" sz="1000" dirty="0"/>
          </a:p>
        </p:txBody>
      </p:sp>
      <p:pic>
        <p:nvPicPr>
          <p:cNvPr id="3" name="Picture 2">
            <a:extLst>
              <a:ext uri="{FF2B5EF4-FFF2-40B4-BE49-F238E27FC236}">
                <a16:creationId xmlns:a16="http://schemas.microsoft.com/office/drawing/2014/main" id="{CA200424-B7C3-4621-E95D-62FB180407B3}"/>
              </a:ext>
            </a:extLst>
          </p:cNvPr>
          <p:cNvPicPr>
            <a:picLocks noChangeAspect="1"/>
          </p:cNvPicPr>
          <p:nvPr/>
        </p:nvPicPr>
        <p:blipFill>
          <a:blip r:embed="rId4"/>
          <a:stretch>
            <a:fillRect/>
          </a:stretch>
        </p:blipFill>
        <p:spPr>
          <a:xfrm>
            <a:off x="130977" y="4803003"/>
            <a:ext cx="2327088" cy="1109842"/>
          </a:xfrm>
          <a:prstGeom prst="rect">
            <a:avLst/>
          </a:prstGeom>
        </p:spPr>
      </p:pic>
    </p:spTree>
    <p:extLst>
      <p:ext uri="{BB962C8B-B14F-4D97-AF65-F5344CB8AC3E}">
        <p14:creationId xmlns:p14="http://schemas.microsoft.com/office/powerpoint/2010/main" val="276937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BB872-6AB4-0EEF-E719-AD3F449B075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5DF34CE-5BDB-A88E-26AD-DB905FB826DA}"/>
              </a:ext>
            </a:extLst>
          </p:cNvPr>
          <p:cNvSpPr txBox="1"/>
          <p:nvPr/>
        </p:nvSpPr>
        <p:spPr>
          <a:xfrm>
            <a:off x="0" y="82031"/>
            <a:ext cx="3446873" cy="1908215"/>
          </a:xfrm>
          <a:prstGeom prst="rect">
            <a:avLst/>
          </a:prstGeom>
          <a:noFill/>
        </p:spPr>
        <p:txBody>
          <a:bodyPr wrap="square" rtlCol="0">
            <a:spAutoFit/>
          </a:bodyPr>
          <a:lstStyle/>
          <a:p>
            <a:pPr algn="just"/>
            <a:r>
              <a:rPr lang="en-US" sz="1400" b="1" dirty="0">
                <a:solidFill>
                  <a:srgbClr val="002060"/>
                </a:solidFill>
              </a:rPr>
              <a:t>CASE</a:t>
            </a:r>
          </a:p>
          <a:p>
            <a:pPr algn="just"/>
            <a:endParaRPr lang="en-US" sz="1400" b="1" dirty="0">
              <a:solidFill>
                <a:srgbClr val="002060"/>
              </a:solidFill>
            </a:endParaRPr>
          </a:p>
          <a:p>
            <a:pPr algn="just"/>
            <a:r>
              <a:rPr lang="en-GB" sz="1000" dirty="0">
                <a:latin typeface="Dcr10"/>
              </a:rPr>
              <a:t>1) We pick some factors we like and some stocks we like and weight them</a:t>
            </a:r>
          </a:p>
          <a:p>
            <a:pPr algn="just"/>
            <a:r>
              <a:rPr lang="en-GB" sz="1000" dirty="0">
                <a:latin typeface="Dcr10"/>
              </a:rPr>
              <a:t>Mixture of 5 </a:t>
            </a:r>
            <a:r>
              <a:rPr lang="en-GB" sz="1000" dirty="0" err="1">
                <a:latin typeface="Dcr10"/>
              </a:rPr>
              <a:t>weighteing</a:t>
            </a:r>
            <a:r>
              <a:rPr lang="en-GB" sz="1000" dirty="0">
                <a:latin typeface="Dcr10"/>
              </a:rPr>
              <a:t> schemes is a bit smarter than each of them on their own.</a:t>
            </a:r>
          </a:p>
          <a:p>
            <a:pPr algn="just"/>
            <a:endParaRPr lang="en-GB" sz="1000" dirty="0">
              <a:latin typeface="Dcr10"/>
            </a:endParaRPr>
          </a:p>
          <a:p>
            <a:pPr algn="just"/>
            <a:endParaRPr lang="en-GB" sz="1000" dirty="0">
              <a:latin typeface="Dcr10"/>
            </a:endParaRPr>
          </a:p>
          <a:p>
            <a:pPr algn="just"/>
            <a:r>
              <a:rPr lang="en-GB" sz="1000" dirty="0">
                <a:latin typeface="Dcr10"/>
              </a:rPr>
              <a:t>You construct smart factor</a:t>
            </a:r>
          </a:p>
          <a:p>
            <a:pPr algn="just"/>
            <a:endParaRPr lang="en-GB" sz="1000" dirty="0">
              <a:latin typeface="Dcr10"/>
            </a:endParaRPr>
          </a:p>
          <a:p>
            <a:pPr algn="just"/>
            <a:r>
              <a:rPr lang="en-GB" sz="1000" dirty="0">
                <a:latin typeface="Dcr10"/>
              </a:rPr>
              <a:t>Then you allocate. To allocate you use same principles</a:t>
            </a:r>
            <a:endParaRPr lang="en-GB" sz="1000" dirty="0"/>
          </a:p>
        </p:txBody>
      </p:sp>
    </p:spTree>
    <p:extLst>
      <p:ext uri="{BB962C8B-B14F-4D97-AF65-F5344CB8AC3E}">
        <p14:creationId xmlns:p14="http://schemas.microsoft.com/office/powerpoint/2010/main" val="23095999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6446</TotalTime>
  <Words>5347</Words>
  <Application>Microsoft Macintosh PowerPoint</Application>
  <PresentationFormat>A4 Paper (210x297 mm)</PresentationFormat>
  <Paragraphs>354</Paragraphs>
  <Slides>9</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ArialMT</vt:lpstr>
      <vt:lpstr>Cmmi10</vt:lpstr>
      <vt:lpstr>Cmr10</vt:lpstr>
      <vt:lpstr>Cmsy10</vt:lpstr>
      <vt:lpstr>Dcbx10</vt:lpstr>
      <vt:lpstr>Dcr10</vt:lpstr>
      <vt:lpstr>Dcti10</vt:lpstr>
      <vt:lpstr>AkayaKanadaka</vt: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Александр Михайлов</dc:creator>
  <cp:lastModifiedBy>Александр Михайлов</cp:lastModifiedBy>
  <cp:revision>18</cp:revision>
  <dcterms:created xsi:type="dcterms:W3CDTF">2025-01-15T20:53:17Z</dcterms:created>
  <dcterms:modified xsi:type="dcterms:W3CDTF">2025-01-21T21:42:24Z</dcterms:modified>
</cp:coreProperties>
</file>