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67" r:id="rId5"/>
    <p:sldId id="268" r:id="rId6"/>
    <p:sldId id="260" r:id="rId7"/>
    <p:sldId id="269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 type="screen16x9"/>
  <p:notesSz cx="6858000" cy="9144000"/>
  <p:embeddedFontLst>
    <p:embeddedFont>
      <p:font typeface="Raleway" panose="020B0604020202020204" charset="-52"/>
      <p:regular r:id="rId16"/>
      <p:bold r:id="rId17"/>
      <p:italic r:id="rId18"/>
      <p:boldItalic r:id="rId19"/>
    </p:embeddedFont>
    <p:embeddedFont>
      <p:font typeface="La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3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e5ab2d4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e5ab2d4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2e5ab2d4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2e5ab2d4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2e5ab2d4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2e5ab2d45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2e5ab2d4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2e5ab2d4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2e5ab2a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2e5ab2a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2e5ab2d4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2e5ab2d4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2e5ab2d4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2e5ab2d4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726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2e5ab2d4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2e5ab2d4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746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2e5ab2a60_0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2e5ab2a60_0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2e5ab2a60_0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2e5ab2a60_0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468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2e5ab2a60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2e5ab2a60_0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2e5ab2a60_0_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2e5ab2a60_0_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829100" y="832625"/>
            <a:ext cx="7429800" cy="2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 dirty="0"/>
              <a:t>Детектирование </a:t>
            </a:r>
            <a:r>
              <a:rPr lang="ru-RU" sz="3300" dirty="0" smtClean="0"/>
              <a:t>мошеннических операций по кредитным картам</a:t>
            </a:r>
            <a:endParaRPr sz="3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Фоменко Александра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5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3. Пайплайн</a:t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311700" y="1195225"/>
            <a:ext cx="30000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075" y="886225"/>
            <a:ext cx="7293775" cy="413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5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3. Пайплайн</a:t>
            </a: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311700" y="1195225"/>
            <a:ext cx="30000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025" y="886225"/>
            <a:ext cx="7313074" cy="414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5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3. Пайплайн</a:t>
            </a:r>
            <a:endParaRPr/>
          </a:p>
        </p:txBody>
      </p:sp>
      <p:sp>
        <p:nvSpPr>
          <p:cNvPr id="155" name="Google Shape;155;p22"/>
          <p:cNvSpPr txBox="1"/>
          <p:nvPr/>
        </p:nvSpPr>
        <p:spPr>
          <a:xfrm>
            <a:off x="311700" y="1195225"/>
            <a:ext cx="30000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925" y="924628"/>
            <a:ext cx="8089074" cy="40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/>
        </p:nvSpPr>
        <p:spPr>
          <a:xfrm>
            <a:off x="311700" y="1195225"/>
            <a:ext cx="30000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5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Данные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174575" y="1152475"/>
            <a:ext cx="802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1600" dirty="0" smtClean="0"/>
              <a:t>Транзакции по кредитным картам за 2 дня</a:t>
            </a:r>
            <a:endParaRPr lang="en-US" sz="1600" dirty="0" smtClean="0"/>
          </a:p>
          <a:p>
            <a:pPr marL="1143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 dirty="0" smtClean="0"/>
              <a:t>30 </a:t>
            </a:r>
            <a:r>
              <a:rPr lang="ru-RU" sz="1600" dirty="0" smtClean="0"/>
              <a:t>признаков</a:t>
            </a:r>
          </a:p>
          <a:p>
            <a:pPr marL="1143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 dirty="0" smtClean="0"/>
              <a:t>V1, V2, …, V28 – </a:t>
            </a:r>
            <a:r>
              <a:rPr lang="ru-RU" sz="1600" dirty="0" smtClean="0"/>
              <a:t>признаки, полученные с помощью метода главных компонент </a:t>
            </a:r>
            <a:r>
              <a:rPr lang="en-US" sz="1600" dirty="0" smtClean="0"/>
              <a:t>PCA</a:t>
            </a:r>
          </a:p>
          <a:p>
            <a:pPr marL="1143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89" y="2632152"/>
            <a:ext cx="8112048" cy="22892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5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ru-RU" dirty="0" smtClean="0"/>
              <a:t>Первичный анализ данных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174574" y="1152475"/>
            <a:ext cx="378410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-RU" sz="1800" dirty="0" smtClean="0"/>
              <a:t>Все параметры числовые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-RU" sz="1800" dirty="0" smtClean="0"/>
              <a:t>Пропусков в данных нет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1600"/>
              </a:spcAft>
              <a:buSzPts val="1800"/>
              <a:buChar char="●"/>
            </a:pPr>
            <a:r>
              <a:rPr lang="ru" sz="1800" dirty="0" smtClean="0"/>
              <a:t>Данные не сбалансированны</a:t>
            </a:r>
            <a:endParaRPr sz="1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933" y="1249633"/>
            <a:ext cx="4588262" cy="29655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5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ru-RU" dirty="0" smtClean="0"/>
              <a:t>Первичный анализ данных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174574" y="1152475"/>
            <a:ext cx="348976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-RU" sz="1800" dirty="0" smtClean="0"/>
              <a:t>Корреляция между признаками и целевой функцией</a:t>
            </a:r>
            <a:endParaRPr sz="1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337" y="779412"/>
            <a:ext cx="5250955" cy="436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83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5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ru-RU" dirty="0" smtClean="0"/>
              <a:t>Первичный анализ данных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174574" y="1152475"/>
            <a:ext cx="348976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-RU" sz="1800" dirty="0" smtClean="0"/>
              <a:t>Плотность распределения признаков</a:t>
            </a:r>
            <a:endParaRPr sz="1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884" y="2129766"/>
            <a:ext cx="6984502" cy="256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9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5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2. </a:t>
            </a:r>
            <a:r>
              <a:rPr lang="ru" dirty="0" smtClean="0"/>
              <a:t>Обучение моделей на исходных данных</a:t>
            </a:r>
            <a:endParaRPr dirty="0"/>
          </a:p>
        </p:txBody>
      </p:sp>
      <p:sp>
        <p:nvSpPr>
          <p:cNvPr id="7" name="Google Shape;98;p15"/>
          <p:cNvSpPr txBox="1">
            <a:spLocks noGrp="1"/>
          </p:cNvSpPr>
          <p:nvPr>
            <p:ph type="body" idx="1"/>
          </p:nvPr>
        </p:nvSpPr>
        <p:spPr>
          <a:xfrm>
            <a:off x="174574" y="1152475"/>
            <a:ext cx="831150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lnSpc>
                <a:spcPct val="150000"/>
              </a:lnSpc>
              <a:spcBef>
                <a:spcPts val="1000"/>
              </a:spcBef>
              <a:buSzPts val="1800"/>
            </a:pPr>
            <a:r>
              <a:rPr lang="ru-RU" sz="1800" dirty="0" smtClean="0"/>
              <a:t>Разделение данных на </a:t>
            </a:r>
            <a:r>
              <a:rPr lang="en-US" sz="1800" dirty="0" smtClean="0"/>
              <a:t>train </a:t>
            </a:r>
            <a:r>
              <a:rPr lang="ru-RU" sz="1800" dirty="0" smtClean="0"/>
              <a:t>и </a:t>
            </a:r>
            <a:r>
              <a:rPr lang="en-US" sz="1800" dirty="0" smtClean="0"/>
              <a:t>test</a:t>
            </a:r>
            <a:r>
              <a:rPr lang="ru-RU" sz="1800" dirty="0" smtClean="0"/>
              <a:t> с помощью </a:t>
            </a:r>
            <a:r>
              <a:rPr lang="en-US" sz="1800" b="1" dirty="0" err="1" smtClean="0"/>
              <a:t>train_test_split</a:t>
            </a:r>
            <a:r>
              <a:rPr lang="ru-RU" sz="1800" b="1" dirty="0" smtClean="0"/>
              <a:t> </a:t>
            </a:r>
            <a:r>
              <a:rPr lang="en-US" sz="1800" dirty="0" smtClean="0"/>
              <a:t>c </a:t>
            </a:r>
            <a:r>
              <a:rPr lang="ru-RU" sz="1800" dirty="0" smtClean="0"/>
              <a:t>сохранением пропорций классов</a:t>
            </a:r>
          </a:p>
          <a:p>
            <a:pPr indent="-342900">
              <a:lnSpc>
                <a:spcPct val="150000"/>
              </a:lnSpc>
              <a:spcBef>
                <a:spcPts val="1000"/>
              </a:spcBef>
              <a:buSzPts val="1800"/>
            </a:pPr>
            <a:r>
              <a:rPr lang="ru-RU" sz="1800" dirty="0" smtClean="0"/>
              <a:t>Нормализация данных с помощью </a:t>
            </a:r>
            <a:r>
              <a:rPr lang="en-US" sz="1800" b="1" dirty="0" err="1"/>
              <a:t>StandardScaler</a:t>
            </a:r>
            <a:endParaRPr lang="en-US" sz="1800" b="1" dirty="0"/>
          </a:p>
          <a:p>
            <a:pPr indent="-342900">
              <a:lnSpc>
                <a:spcPct val="150000"/>
              </a:lnSpc>
              <a:spcBef>
                <a:spcPts val="1000"/>
              </a:spcBef>
              <a:buSzPts val="1800"/>
            </a:pPr>
            <a:r>
              <a:rPr lang="ru-RU" sz="1800" dirty="0" smtClean="0"/>
              <a:t>Кросс-</a:t>
            </a:r>
            <a:r>
              <a:rPr lang="ru-RU" sz="1800" dirty="0" err="1" smtClean="0"/>
              <a:t>валидация</a:t>
            </a:r>
            <a:r>
              <a:rPr lang="ru-RU" sz="1800" dirty="0" smtClean="0"/>
              <a:t> на тренировочных данных с сохранением пропорций классов</a:t>
            </a:r>
          </a:p>
          <a:p>
            <a:pPr indent="-342900">
              <a:lnSpc>
                <a:spcPct val="150000"/>
              </a:lnSpc>
              <a:spcBef>
                <a:spcPts val="1000"/>
              </a:spcBef>
              <a:buSzPts val="1800"/>
            </a:pPr>
            <a:r>
              <a:rPr lang="ru-RU" sz="1800" dirty="0" smtClean="0"/>
              <a:t>Метрика точности - </a:t>
            </a:r>
            <a:r>
              <a:rPr lang="en-US" sz="1800" b="1" dirty="0" err="1" smtClean="0"/>
              <a:t>average_precision_score</a:t>
            </a:r>
            <a:r>
              <a:rPr lang="ru-RU" sz="1800" b="1" dirty="0" smtClean="0"/>
              <a:t> </a:t>
            </a:r>
            <a:r>
              <a:rPr lang="ru-RU" sz="1800" dirty="0" smtClean="0"/>
              <a:t>(площадь под кривой </a:t>
            </a:r>
            <a:r>
              <a:rPr lang="en-US" sz="1800" dirty="0" smtClean="0"/>
              <a:t>precision-recall</a:t>
            </a:r>
            <a:r>
              <a:rPr lang="ru-RU" sz="1800" dirty="0" smtClean="0"/>
              <a:t>)</a:t>
            </a:r>
            <a:endParaRPr lang="en-US" sz="1800" b="1" dirty="0"/>
          </a:p>
          <a:p>
            <a:pPr indent="-342900">
              <a:lnSpc>
                <a:spcPct val="150000"/>
              </a:lnSpc>
              <a:spcBef>
                <a:spcPts val="1000"/>
              </a:spcBef>
              <a:buSzPts val="1800"/>
            </a:pP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5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2. </a:t>
            </a:r>
            <a:r>
              <a:rPr lang="ru" dirty="0" smtClean="0"/>
              <a:t>Обучение моделей на исходных данных</a:t>
            </a:r>
            <a:endParaRPr dirty="0"/>
          </a:p>
        </p:txBody>
      </p:sp>
      <p:sp>
        <p:nvSpPr>
          <p:cNvPr id="7" name="Google Shape;98;p15"/>
          <p:cNvSpPr txBox="1">
            <a:spLocks noGrp="1"/>
          </p:cNvSpPr>
          <p:nvPr>
            <p:ph type="body" idx="1"/>
          </p:nvPr>
        </p:nvSpPr>
        <p:spPr>
          <a:xfrm>
            <a:off x="174574" y="1152475"/>
            <a:ext cx="831150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lnSpc>
                <a:spcPct val="150000"/>
              </a:lnSpc>
              <a:spcBef>
                <a:spcPts val="1000"/>
              </a:spcBef>
              <a:buSzPts val="1800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2481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5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2. Обучение нейронной сети</a:t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311700" y="11952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174575" y="1152475"/>
            <a:ext cx="4270500" cy="3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500"/>
              <a:t>Количество эпох - 50</a:t>
            </a:r>
            <a:endParaRPr sz="1500"/>
          </a:p>
          <a:p>
            <a:pPr marL="457200" lvl="0" indent="-32385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Размер картинки 50*50</a:t>
            </a:r>
            <a:endParaRPr sz="1500"/>
          </a:p>
          <a:p>
            <a:pPr marL="914400" lvl="1" indent="-32385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</a:pPr>
            <a:r>
              <a:rPr lang="ru" sz="1500"/>
              <a:t>Время обучения - 2 мин на эпоху</a:t>
            </a:r>
            <a:endParaRPr sz="1500"/>
          </a:p>
          <a:p>
            <a:pPr marL="457200" lvl="0" indent="-32385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Размер картинки 80*80</a:t>
            </a:r>
            <a:endParaRPr sz="1500"/>
          </a:p>
          <a:p>
            <a:pPr marL="914400" lvl="1" indent="-3429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ru" sz="1500"/>
              <a:t>Время обучения - 5 минут на эпоху</a:t>
            </a:r>
            <a:endParaRPr sz="1500"/>
          </a:p>
          <a:p>
            <a:pPr marL="457200" lvl="0" indent="-32385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Размер картинки 100*100</a:t>
            </a:r>
            <a:endParaRPr sz="1500"/>
          </a:p>
          <a:p>
            <a:pPr marL="914400" lvl="1" indent="-3429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ru" sz="1500"/>
              <a:t>Не хватает RAM на виртуальной машине для расчетов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/>
              <a:t>Точность при использовании с Yolo не отличается </a:t>
            </a:r>
            <a:endParaRPr sz="1600"/>
          </a:p>
          <a:p>
            <a:pPr marL="457200" lvl="0" indent="-32385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ResNet50V2</a:t>
            </a:r>
            <a:endParaRPr sz="1500"/>
          </a:p>
          <a:p>
            <a:pPr marL="914400" lvl="1" indent="-342900" algn="l" rtl="0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○"/>
            </a:pPr>
            <a:r>
              <a:rPr lang="ru" sz="1500"/>
              <a:t>Время обучения - 20 минут на эпоху</a:t>
            </a:r>
            <a:endParaRPr sz="1600"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1550" y="1152475"/>
            <a:ext cx="4051050" cy="255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5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3. Пайплайн</a:t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311700" y="1195225"/>
            <a:ext cx="30000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161150" y="1029625"/>
            <a:ext cx="40020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r>
              <a:rPr lang="ru" sz="1600"/>
              <a:t>Исходное изображение переданное Yolo V3</a:t>
            </a:r>
            <a:endParaRPr sz="1600"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9175" y="1544425"/>
            <a:ext cx="2791000" cy="277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4572000" y="966925"/>
            <a:ext cx="4002000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r>
              <a:rPr lang="ru" sz="1600"/>
              <a:t>Нормализованное изображение</a:t>
            </a:r>
            <a:endParaRPr sz="1600"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000" y="1544425"/>
            <a:ext cx="2600386" cy="34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186</Words>
  <Application>Microsoft Office PowerPoint</Application>
  <PresentationFormat>Экран (16:9)</PresentationFormat>
  <Paragraphs>41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Raleway</vt:lpstr>
      <vt:lpstr>Lato</vt:lpstr>
      <vt:lpstr>Courier New</vt:lpstr>
      <vt:lpstr>Arial</vt:lpstr>
      <vt:lpstr>Streamline</vt:lpstr>
      <vt:lpstr> Детектирование мошеннических операций по кредитным картам    Фоменко Александра</vt:lpstr>
      <vt:lpstr>Данные</vt:lpstr>
      <vt:lpstr>Первичный анализ данных</vt:lpstr>
      <vt:lpstr>Первичный анализ данных</vt:lpstr>
      <vt:lpstr>Первичный анализ данных</vt:lpstr>
      <vt:lpstr>2. Обучение моделей на исходных данных</vt:lpstr>
      <vt:lpstr>2. Обучение моделей на исходных данных</vt:lpstr>
      <vt:lpstr>2. Обучение нейронной сети</vt:lpstr>
      <vt:lpstr>3. Пайплайн</vt:lpstr>
      <vt:lpstr>3. Пайплайн</vt:lpstr>
      <vt:lpstr>3. Пайплайн</vt:lpstr>
      <vt:lpstr>3. Пайплайн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Детектирование мошеннических операций по кредитным картам    Фоменко Александра</dc:title>
  <cp:lastModifiedBy>sasha</cp:lastModifiedBy>
  <cp:revision>6</cp:revision>
  <dcterms:modified xsi:type="dcterms:W3CDTF">2020-11-25T10:40:54Z</dcterms:modified>
</cp:coreProperties>
</file>