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2" r:id="rId7"/>
    <p:sldId id="266" r:id="rId8"/>
    <p:sldId id="259" r:id="rId9"/>
    <p:sldId id="260" r:id="rId10"/>
    <p:sldId id="263" r:id="rId11"/>
    <p:sldId id="273" r:id="rId12"/>
    <p:sldId id="264" r:id="rId13"/>
    <p:sldId id="272" r:id="rId14"/>
    <p:sldId id="270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9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C5DBC-8E6B-451D-BEF8-03C0991C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43DAE2-B6E8-4F71-9EE5-A1A7FFB2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C8556A-F30B-4644-83DF-934F3F81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25A561-8746-4335-A0BB-0349533B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840C5A-D033-435F-A5FF-03ECCB3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33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2A1A7-2ED3-4B25-AAF5-81CF25C0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67C8C4-671C-4E74-A824-588CEC759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F8F059-4DEF-4B06-BB30-8C1BA39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8AAF51-F493-46E6-8440-E74094A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74D08-2980-483E-B177-AAA0F06F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7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30FD8E-0B7A-4CC5-90D7-611363731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C3C1C0-75D0-41EB-974B-8DF01353D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9612B5-608B-475F-99CF-1EB4B20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9F105A-1567-46A3-B4DA-A0F5792C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7EC802-1B66-4F19-8585-5F47A97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4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25A8C-191D-4F8C-A818-5F41EF1F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FAA59F-7866-4530-876E-AEE588C8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EB8265-E823-4097-BD41-8F574FF6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B1D0F-1BF6-491E-8831-E1597743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329C1D-02E1-4330-8630-1095491E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04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682A3-ABE8-4574-A135-0B1771AC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DB17FE-36F9-41E5-87AC-8F357516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244885-4699-4BBC-AB71-51AAB29B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5E2E0D-A3A2-4140-B848-91001257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2D8038-43C4-4D93-B1F0-8D54A0E7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19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020D5-9ED5-44F9-BB62-77432B79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072A1E-117B-4798-BB7A-131D9720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383382-E4A2-4038-90F4-E646EBF1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F812B6-CCB9-4503-A516-E38E4339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5A19E2-76EF-4708-882D-EF107C9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013465-497A-4046-A5B4-7AA97E31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60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2013A-0659-41EA-B219-7C5E2F92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EAD441-28BF-4243-924F-C0B79C9E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A02220-7A9B-4C92-9E68-C39CC45B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8BBFCC-B222-4AD2-9D2F-81A4BC96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D63328-229F-4653-955E-C48F5D009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52ED4-6CB8-4CF4-AF8B-9CB2B2FE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F943C1-DBB9-429D-930B-73857A70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4063B2-149D-41A2-97E2-B3EFFFD0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5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8E4CB-85AF-4481-84DB-50CA7E11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9BBA8F-E47D-43A8-B0F9-C9B8651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7A0281-C84D-4DED-907B-1D9C3F94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406C99-CB59-4F90-BDCB-D5D1C233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44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3B3DB9-E9F7-4322-A150-0D333FA5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2F4082-F76A-400E-98B1-EFB5970B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C96551-6C44-4826-A13E-721A4273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7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BECD1-8945-4F7C-B336-A18DB2B9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E9A51-36FE-4288-AC03-2845D997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344356-6F05-4CD6-A773-2FB82751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6928A9-45A8-4868-847E-07A423DF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EE5F8C-22D5-44F4-8F30-07A41A0E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491357-A50F-489B-B7D8-BE19EC92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B3D59-8797-4653-8E17-C77D2E35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CD30A9-74F5-4F1D-9D60-192344F5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9011DA-34B2-4E4E-B33E-D24707DB1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FD591-AC07-4408-A13A-B85541D3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4534C5-D544-4C56-BC46-1D0A626D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C9B86E-5E52-429C-B94A-04A66D0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79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932ADF-F7BF-4498-8AF9-5026580A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314856-DBCA-4D22-90BF-04119447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F55CDE-6B67-49BC-BA1A-6512DB56A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515D-73C9-4510-8DAF-4B8BAA1F1962}" type="datetimeFigureOut">
              <a:rPr lang="pl-PL" smtClean="0"/>
              <a:t>2019-07-02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BB11FA-57E0-45CC-800D-BAC2E07C6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5D7CA5-80AF-4108-AAE1-C11695D54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B338-2725-49D6-9762-F7A3629FD4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813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A770E-B269-4259-9F3C-FD2B2B7F0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73CA33-2210-4B65-8615-8877F6AF3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File reading and writing</a:t>
            </a:r>
          </a:p>
          <a:p>
            <a:r>
              <a:rPr lang="pl-PL" dirty="0"/>
              <a:t>Gradle</a:t>
            </a:r>
          </a:p>
          <a:p>
            <a:r>
              <a:rPr lang="pl-PL" dirty="0"/>
              <a:t>CSV reading and writing</a:t>
            </a:r>
          </a:p>
        </p:txBody>
      </p:sp>
    </p:spTree>
    <p:extLst>
      <p:ext uri="{BB962C8B-B14F-4D97-AF65-F5344CB8AC3E}">
        <p14:creationId xmlns:p14="http://schemas.microsoft.com/office/powerpoint/2010/main" val="35519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8A75F-83BB-4F84-8F7A-F8CB80C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Writing to text file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A2ABF-DB29-4F21-ACB7-80A34D31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PrintWriter</a:t>
            </a:r>
            <a:r>
              <a:rPr lang="en-US" sz="2000" dirty="0">
                <a:latin typeface="Lucida Console" panose="020B0609040504020204" pitchFamily="49" charset="0"/>
              </a:rPr>
              <a:t> out = new </a:t>
            </a:r>
            <a:r>
              <a:rPr lang="en-US" sz="2000" dirty="0" err="1">
                <a:latin typeface="Lucida Console" panose="020B0609040504020204" pitchFamily="49" charset="0"/>
              </a:rPr>
              <a:t>PrintWriter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pl-PL" sz="2000" dirty="0" smtClean="0">
                <a:latin typeface="Lucida Console" panose="020B0609040504020204" pitchFamily="49" charset="0"/>
              </a:rPr>
              <a:t>"file</a:t>
            </a:r>
            <a:r>
              <a:rPr lang="en-US" sz="2000" dirty="0">
                <a:latin typeface="Lucida Console" panose="020B0609040504020204" pitchFamily="49" charset="0"/>
              </a:rPr>
              <a:t>.txt</a:t>
            </a:r>
            <a:r>
              <a:rPr lang="en-US" sz="2000" dirty="0" smtClean="0">
                <a:latin typeface="Lucida Console" panose="020B0609040504020204" pitchFamily="49" charset="0"/>
              </a:rPr>
              <a:t>");</a:t>
            </a:r>
            <a:endParaRPr lang="pl-PL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String name = "Harry Hacker";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double salary = 75000;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out.print</a:t>
            </a:r>
            <a:r>
              <a:rPr lang="en-US" sz="2000" dirty="0">
                <a:latin typeface="Lucida Console" panose="020B060904050402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out.print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pl-PL" sz="2000" dirty="0">
                <a:latin typeface="Lucida Console" panose="020B0609040504020204" pitchFamily="49" charset="0"/>
              </a:rPr>
              <a:t>" "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out.println</a:t>
            </a:r>
            <a:r>
              <a:rPr lang="en-US" sz="2000" dirty="0">
                <a:latin typeface="Lucida Console" panose="020B0609040504020204" pitchFamily="49" charset="0"/>
              </a:rPr>
              <a:t>(salary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  <a:endParaRPr lang="pl-PL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Lucida Console" panose="020B0609040504020204" pitchFamily="49" charset="0"/>
              </a:rPr>
              <a:t>out.flush();</a:t>
            </a:r>
            <a:endParaRPr lang="pl-PL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Read from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objReader</a:t>
            </a:r>
            <a:r>
              <a:rPr lang="en-US" dirty="0"/>
              <a:t> = </a:t>
            </a:r>
            <a:r>
              <a:rPr lang="en-US" dirty="0"/>
              <a:t>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("file.txt"));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pl-PL" dirty="0" smtClean="0"/>
              <a:t>List&lt;String&gt;</a:t>
            </a:r>
            <a:r>
              <a:rPr lang="en-US" dirty="0" smtClean="0"/>
              <a:t> </a:t>
            </a:r>
            <a:r>
              <a:rPr lang="pl-PL" dirty="0" smtClean="0"/>
              <a:t>lines = new ArrayList&lt;&gt;</a:t>
            </a:r>
            <a:r>
              <a:rPr lang="en-US" dirty="0" smtClean="0"/>
              <a:t>;</a:t>
            </a:r>
            <a:endParaRPr lang="pl-PL" dirty="0" smtClean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strCurrentLine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while ((</a:t>
            </a:r>
            <a:r>
              <a:rPr lang="en-US" dirty="0" err="1"/>
              <a:t>strCurrentLine</a:t>
            </a:r>
            <a:r>
              <a:rPr lang="en-US" dirty="0"/>
              <a:t> = </a:t>
            </a:r>
            <a:r>
              <a:rPr lang="en-US" dirty="0" err="1"/>
              <a:t>objReader.readLine</a:t>
            </a:r>
            <a:r>
              <a:rPr lang="en-US" dirty="0"/>
              <a:t>()) </a:t>
            </a:r>
            <a:r>
              <a:rPr lang="en-US" dirty="0"/>
              <a:t>!= </a:t>
            </a:r>
            <a:r>
              <a:rPr lang="en-US" dirty="0"/>
              <a:t>null)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pl-PL" dirty="0" smtClean="0"/>
              <a:t>lines.add(</a:t>
            </a:r>
            <a:r>
              <a:rPr lang="en-US" dirty="0" err="1" smtClean="0"/>
              <a:t>strCurrentLine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pl-PL" dirty="0" smtClean="0"/>
              <a:t>// or shorter way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List</a:t>
            </a:r>
            <a:r>
              <a:rPr lang="en-US" dirty="0"/>
              <a:t>&lt;</a:t>
            </a:r>
            <a:r>
              <a:rPr lang="en-US" dirty="0"/>
              <a:t>String</a:t>
            </a:r>
            <a:r>
              <a:rPr lang="en-US" dirty="0"/>
              <a:t>&gt; lines = </a:t>
            </a:r>
            <a:r>
              <a:rPr lang="en-US" dirty="0" err="1"/>
              <a:t>Files</a:t>
            </a:r>
            <a:r>
              <a:rPr lang="en-US" dirty="0" err="1"/>
              <a:t>.</a:t>
            </a:r>
            <a:r>
              <a:rPr lang="en-US" i="1" dirty="0" err="1"/>
              <a:t>readAllLines</a:t>
            </a:r>
            <a:r>
              <a:rPr lang="en-US" dirty="0"/>
              <a:t>(</a:t>
            </a:r>
            <a:r>
              <a:rPr lang="en-US" dirty="0" err="1"/>
              <a:t>Paths</a:t>
            </a:r>
            <a:r>
              <a:rPr lang="en-US" dirty="0" err="1"/>
              <a:t>.</a:t>
            </a:r>
            <a:r>
              <a:rPr lang="en-US" i="1" dirty="0" err="1"/>
              <a:t>get</a:t>
            </a:r>
            <a:r>
              <a:rPr lang="en-US" dirty="0"/>
              <a:t>(</a:t>
            </a:r>
            <a:r>
              <a:rPr lang="en-US" i="1" dirty="0"/>
              <a:t>PATH</a:t>
            </a:r>
            <a:r>
              <a:rPr lang="en-US" dirty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8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0A79C-10F4-4F42-B075-AAEF2148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C4BFD7-F1AC-479B-BF6F-30009391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Files</a:t>
            </a:r>
          </a:p>
          <a:p>
            <a:pPr lvl="1"/>
            <a:r>
              <a:rPr lang="pl-PL" dirty="0"/>
              <a:t>createDirectory</a:t>
            </a:r>
          </a:p>
          <a:p>
            <a:pPr lvl="1"/>
            <a:r>
              <a:rPr lang="pl-PL" dirty="0"/>
              <a:t>copy</a:t>
            </a:r>
          </a:p>
          <a:p>
            <a:pPr lvl="1"/>
            <a:r>
              <a:rPr lang="pl-PL" dirty="0"/>
              <a:t>move</a:t>
            </a:r>
          </a:p>
          <a:p>
            <a:pPr lvl="1"/>
            <a:r>
              <a:rPr lang="pl-PL" dirty="0"/>
              <a:t>delete</a:t>
            </a:r>
          </a:p>
          <a:p>
            <a:pPr lvl="1"/>
            <a:r>
              <a:rPr lang="pl-PL" dirty="0"/>
              <a:t>list</a:t>
            </a:r>
          </a:p>
          <a:p>
            <a:pPr marL="0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80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54449-3608-4CF3-AA1A-75F0BDB0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CB1092-558D-4DBA-A836-614A7AB6C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5509"/>
            <a:ext cx="5181600" cy="47014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Gradle is an open-source build automation tool that is designed to be flexible enough to build almost any type of software. 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Dependency Management</a:t>
            </a:r>
          </a:p>
          <a:p>
            <a:pPr marL="0" indent="0">
              <a:buNone/>
            </a:pPr>
            <a:r>
              <a:rPr lang="en-US" dirty="0"/>
              <a:t>Software projects rarely work in isolation. In most cases, a project relies on reusable functionality in the form of libraries or is broken up into individual components to compose a modularized system. Dependency management is a technique for declaring, resolving and using dependencies required by the project in an automated fashion.</a:t>
            </a:r>
            <a:endParaRPr lang="pl-PL" dirty="0"/>
          </a:p>
        </p:txBody>
      </p:sp>
      <p:pic>
        <p:nvPicPr>
          <p:cNvPr id="14338" name="Picture 2" descr="task-dag-examples.png (2920Ã1670)">
            <a:extLst>
              <a:ext uri="{FF2B5EF4-FFF2-40B4-BE49-F238E27FC236}">
                <a16:creationId xmlns:a16="http://schemas.microsoft.com/office/drawing/2014/main" xmlns="" id="{45B69A7C-E1E3-4E6E-B11D-B7C57F4652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9"/>
          <a:stretch/>
        </p:blipFill>
        <p:spPr bwMode="auto">
          <a:xfrm>
            <a:off x="6806045" y="902371"/>
            <a:ext cx="4547755" cy="50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A7A29-6888-4BE6-B8F4-922BD53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build.gradle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2AA48-9E7A-446A-89E7-9EDC2638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555"/>
            <a:ext cx="10515600" cy="50693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plugins {</a:t>
            </a:r>
          </a:p>
          <a:p>
            <a:pPr marL="0" indent="0">
              <a:buNone/>
            </a:pPr>
            <a:r>
              <a:rPr lang="pl-PL" dirty="0"/>
              <a:t>    id 'java'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group 'com.wit.codered.csv'</a:t>
            </a:r>
          </a:p>
          <a:p>
            <a:pPr marL="0" indent="0">
              <a:buNone/>
            </a:pPr>
            <a:r>
              <a:rPr lang="pl-PL" dirty="0"/>
              <a:t>version '1.0'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sourceCompatibility = 1.8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repositories {</a:t>
            </a:r>
          </a:p>
          <a:p>
            <a:pPr marL="0" indent="0">
              <a:buNone/>
            </a:pPr>
            <a:r>
              <a:rPr lang="pl-PL" dirty="0"/>
              <a:t>    mavenCentral()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dependencies {</a:t>
            </a:r>
          </a:p>
          <a:p>
            <a:pPr marL="0" indent="0">
              <a:buNone/>
            </a:pPr>
            <a:r>
              <a:rPr lang="pl-PL" dirty="0"/>
              <a:t>    compile group: 'org.apache.commons', name: 'commons-csv', version: '1.7'</a:t>
            </a:r>
          </a:p>
          <a:p>
            <a:pPr marL="0" indent="0">
              <a:buNone/>
            </a:pPr>
            <a:r>
              <a:rPr lang="pl-PL" dirty="0"/>
              <a:t>    testCompile group: 'junit', name: 'junit', version: '4.12'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2031C-FCCF-4AFE-A52B-790ED6A7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4"/>
            <a:ext cx="10515600" cy="65566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package com.wit.codered.csv;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public class User {</a:t>
            </a:r>
          </a:p>
          <a:p>
            <a:pPr marL="0" indent="0">
              <a:buNone/>
            </a:pPr>
            <a:r>
              <a:rPr lang="pl-PL" dirty="0"/>
              <a:t>    private final String name;</a:t>
            </a:r>
          </a:p>
          <a:p>
            <a:pPr marL="0" indent="0">
              <a:buNone/>
            </a:pPr>
            <a:r>
              <a:rPr lang="pl-PL" dirty="0"/>
              <a:t>    private final String email;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public User(String name, String email, String phone, String country) {</a:t>
            </a:r>
          </a:p>
          <a:p>
            <a:pPr marL="0" indent="0">
              <a:buNone/>
            </a:pPr>
            <a:r>
              <a:rPr lang="pl-PL" dirty="0"/>
              <a:t>        this.name = name;</a:t>
            </a:r>
          </a:p>
          <a:p>
            <a:pPr marL="0" indent="0">
              <a:buNone/>
            </a:pPr>
            <a:r>
              <a:rPr lang="pl-PL" dirty="0"/>
              <a:t>        this.email = email;</a:t>
            </a:r>
          </a:p>
          <a:p>
            <a:pPr marL="0" indent="0">
              <a:buNone/>
            </a:pPr>
            <a:r>
              <a:rPr lang="pl-PL" dirty="0"/>
              <a:t>        this.phone = phone;</a:t>
            </a:r>
          </a:p>
          <a:p>
            <a:pPr marL="0" indent="0">
              <a:buNone/>
            </a:pPr>
            <a:r>
              <a:rPr lang="pl-PL" dirty="0"/>
              <a:t>        this.country = country;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@Override</a:t>
            </a:r>
          </a:p>
          <a:p>
            <a:pPr marL="0" indent="0">
              <a:buNone/>
            </a:pPr>
            <a:r>
              <a:rPr lang="pl-PL" dirty="0"/>
              <a:t>    public String toString() {</a:t>
            </a:r>
          </a:p>
          <a:p>
            <a:pPr marL="0" indent="0">
              <a:buNone/>
            </a:pPr>
            <a:r>
              <a:rPr lang="pl-PL" dirty="0"/>
              <a:t>       </a:t>
            </a:r>
            <a:r>
              <a:rPr lang="en-US" dirty="0"/>
              <a:t>return </a:t>
            </a:r>
            <a:r>
              <a:rPr lang="en-US" dirty="0" err="1"/>
              <a:t>String.format</a:t>
            </a:r>
            <a:r>
              <a:rPr lang="en-US" dirty="0"/>
              <a:t>("User{name='%s', email='%</a:t>
            </a:r>
            <a:r>
              <a:rPr lang="en-US" dirty="0" smtClean="0"/>
              <a:t>s'</a:t>
            </a:r>
            <a:r>
              <a:rPr lang="pl-PL" dirty="0" smtClean="0"/>
              <a:t>}</a:t>
            </a:r>
            <a:r>
              <a:rPr lang="en-US" dirty="0" smtClean="0"/>
              <a:t>", </a:t>
            </a:r>
            <a:r>
              <a:rPr lang="en-US" dirty="0"/>
              <a:t>name, </a:t>
            </a:r>
            <a:r>
              <a:rPr lang="en-US" dirty="0" smtClean="0"/>
              <a:t>email);</a:t>
            </a:r>
            <a:r>
              <a:rPr lang="pl-PL" dirty="0" smtClean="0"/>
              <a:t>    </a:t>
            </a:r>
            <a:r>
              <a:rPr lang="pl-PL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22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028FDF-2EA8-4E4A-81EA-7F88876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164"/>
            <a:ext cx="10515600" cy="6463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package com.ubs.wit.codered.csv;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org.apache.commons.csv.CSVFormat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org.apache.commons.csv.CSVParser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org.apache.commons.csv.CSVPrinter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org.apache.commons.csv.CSVRecord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java.io.IOException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java.io.Reader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java.io.Writer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java.nio.file.Files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java.nio.file.Paths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java.util.ArrayList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java.util.List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public class </a:t>
            </a:r>
            <a:r>
              <a:rPr lang="en-US" sz="1200" dirty="0" err="1" smtClean="0"/>
              <a:t>UserCsv</a:t>
            </a:r>
            <a:r>
              <a:rPr lang="pl-PL" sz="1200" dirty="0" smtClean="0"/>
              <a:t>Application</a:t>
            </a:r>
            <a:r>
              <a:rPr lang="en-US" sz="1200" dirty="0" smtClean="0"/>
              <a:t>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/>
              <a:t>public static void main(String</a:t>
            </a:r>
            <a:r>
              <a:rPr lang="en-US" sz="1200" dirty="0"/>
              <a:t>[] </a:t>
            </a:r>
            <a:r>
              <a:rPr lang="en-US" sz="1200" dirty="0" err="1"/>
              <a:t>args</a:t>
            </a:r>
            <a:r>
              <a:rPr lang="en-US" sz="1200" dirty="0"/>
              <a:t>) throws </a:t>
            </a:r>
            <a:r>
              <a:rPr lang="en-US" sz="1200" dirty="0" err="1"/>
              <a:t>IOException</a:t>
            </a:r>
            <a:r>
              <a:rPr lang="en-US" sz="1200" dirty="0"/>
              <a:t>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/>
              <a:t>Reader </a:t>
            </a:r>
            <a:r>
              <a:rPr lang="en-US" sz="1200" dirty="0" err="1"/>
              <a:t>fileReader</a:t>
            </a:r>
            <a:r>
              <a:rPr lang="en-US" sz="1200" dirty="0"/>
              <a:t> = </a:t>
            </a:r>
            <a:r>
              <a:rPr lang="en-US" sz="1200" dirty="0" err="1"/>
              <a:t>Files</a:t>
            </a:r>
            <a:r>
              <a:rPr lang="en-US" sz="1200" dirty="0" err="1"/>
              <a:t>.</a:t>
            </a:r>
            <a:r>
              <a:rPr lang="en-US" sz="1200" i="1" dirty="0" err="1"/>
              <a:t>newBufferedReader</a:t>
            </a:r>
            <a:r>
              <a:rPr lang="en-US" sz="1200" dirty="0"/>
              <a:t>(</a:t>
            </a:r>
            <a:r>
              <a:rPr lang="en-US" sz="1200" dirty="0" err="1"/>
              <a:t>Paths</a:t>
            </a:r>
            <a:r>
              <a:rPr lang="en-US" sz="1200" dirty="0" err="1"/>
              <a:t>.</a:t>
            </a:r>
            <a:r>
              <a:rPr lang="en-US" sz="1200" i="1" dirty="0" err="1"/>
              <a:t>get</a:t>
            </a:r>
            <a:r>
              <a:rPr lang="en-US" sz="1200" dirty="0" smtClean="0"/>
              <a:t>("users.csv</a:t>
            </a:r>
            <a:r>
              <a:rPr lang="en-US" sz="1200" dirty="0"/>
              <a:t>"));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CSVFormat</a:t>
            </a:r>
            <a:r>
              <a:rPr lang="en-US" sz="1200" dirty="0"/>
              <a:t> </a:t>
            </a:r>
            <a:r>
              <a:rPr lang="en-US" sz="1200" dirty="0" err="1"/>
              <a:t>csvFormat</a:t>
            </a:r>
            <a:r>
              <a:rPr lang="en-US" sz="1200" dirty="0"/>
              <a:t> = </a:t>
            </a:r>
            <a:r>
              <a:rPr lang="en-US" sz="1200" dirty="0" err="1"/>
              <a:t>CSVFormat</a:t>
            </a:r>
            <a:r>
              <a:rPr lang="en-US" sz="1200" dirty="0" err="1"/>
              <a:t>.</a:t>
            </a:r>
            <a:r>
              <a:rPr lang="en-US" sz="1200" i="1" dirty="0" err="1"/>
              <a:t>DEFAULT</a:t>
            </a:r>
            <a:r>
              <a:rPr lang="en-US" sz="1200" dirty="0" err="1"/>
              <a:t>.withFirstRecordAsHeader</a:t>
            </a:r>
            <a:r>
              <a:rPr lang="en-US" sz="1200" dirty="0"/>
              <a:t>()</a:t>
            </a:r>
            <a:r>
              <a:rPr lang="en-US" sz="1200" dirty="0"/>
              <a:t>.</a:t>
            </a:r>
            <a:r>
              <a:rPr lang="en-US" sz="1200" dirty="0" err="1"/>
              <a:t>withTrim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CSVParser</a:t>
            </a:r>
            <a:r>
              <a:rPr lang="en-US" sz="1200" dirty="0"/>
              <a:t> </a:t>
            </a:r>
            <a:r>
              <a:rPr lang="en-US" sz="1200" dirty="0" err="1"/>
              <a:t>csvParser</a:t>
            </a:r>
            <a:r>
              <a:rPr lang="en-US" sz="1200" dirty="0"/>
              <a:t> = </a:t>
            </a:r>
            <a:r>
              <a:rPr lang="en-US" sz="1200" dirty="0"/>
              <a:t>new </a:t>
            </a:r>
            <a:r>
              <a:rPr lang="en-US" sz="1200" dirty="0" err="1"/>
              <a:t>CSVParser</a:t>
            </a:r>
            <a:r>
              <a:rPr lang="en-US" sz="1200" dirty="0"/>
              <a:t>(</a:t>
            </a:r>
            <a:r>
              <a:rPr lang="en-US" sz="1200" dirty="0" err="1"/>
              <a:t>fileReader</a:t>
            </a:r>
            <a:r>
              <a:rPr lang="en-US" sz="1200" dirty="0"/>
              <a:t>, </a:t>
            </a:r>
            <a:r>
              <a:rPr lang="en-US" sz="1200" dirty="0" err="1"/>
              <a:t>csvFormat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List</a:t>
            </a:r>
            <a:r>
              <a:rPr lang="en-US" sz="1200" dirty="0"/>
              <a:t>&lt;</a:t>
            </a:r>
            <a:r>
              <a:rPr lang="en-US" sz="1200" dirty="0"/>
              <a:t>User</a:t>
            </a:r>
            <a:r>
              <a:rPr lang="en-US" sz="1200" dirty="0"/>
              <a:t>&gt; users = </a:t>
            </a:r>
            <a:r>
              <a:rPr lang="en-US" sz="1200" dirty="0"/>
              <a:t>new </a:t>
            </a:r>
            <a:r>
              <a:rPr lang="en-US" sz="1200" dirty="0" err="1"/>
              <a:t>ArrayList</a:t>
            </a:r>
            <a:r>
              <a:rPr lang="en-US" sz="1200" dirty="0"/>
              <a:t>&lt;&gt;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List</a:t>
            </a:r>
            <a:r>
              <a:rPr lang="en-US" sz="1200" dirty="0"/>
              <a:t>&lt;</a:t>
            </a:r>
            <a:r>
              <a:rPr lang="en-US" sz="1200" dirty="0" err="1"/>
              <a:t>CSVRecord</a:t>
            </a:r>
            <a:r>
              <a:rPr lang="en-US" sz="1200" dirty="0"/>
              <a:t>&gt; records = </a:t>
            </a:r>
            <a:r>
              <a:rPr lang="en-US" sz="1200" dirty="0" err="1"/>
              <a:t>csvParser.getRecords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for (</a:t>
            </a:r>
            <a:r>
              <a:rPr lang="en-US" sz="1200" dirty="0" err="1"/>
              <a:t>CSVRecord</a:t>
            </a:r>
            <a:r>
              <a:rPr lang="en-US" sz="1200" dirty="0"/>
              <a:t> </a:t>
            </a:r>
            <a:r>
              <a:rPr lang="en-US" sz="1200" dirty="0"/>
              <a:t>record : records</a:t>
            </a:r>
            <a:r>
              <a:rPr lang="en-US" sz="1200" dirty="0"/>
              <a:t>)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dirty="0"/>
              <a:t>User </a:t>
            </a:r>
            <a:r>
              <a:rPr lang="en-US" sz="1200" dirty="0"/>
              <a:t>u = </a:t>
            </a:r>
            <a:r>
              <a:rPr lang="en-US" sz="1200" dirty="0"/>
              <a:t>new </a:t>
            </a:r>
            <a:r>
              <a:rPr lang="en-US" sz="1200" dirty="0"/>
              <a:t>User</a:t>
            </a:r>
            <a:r>
              <a:rPr lang="en-US" sz="1200" dirty="0"/>
              <a:t>(</a:t>
            </a:r>
            <a:r>
              <a:rPr lang="en-US" sz="1200" dirty="0" err="1"/>
              <a:t>record.get</a:t>
            </a:r>
            <a:r>
              <a:rPr lang="en-US" sz="1200" dirty="0"/>
              <a:t>("Name"), </a:t>
            </a:r>
            <a:r>
              <a:rPr lang="en-US" sz="1200" dirty="0" err="1"/>
              <a:t>record.get</a:t>
            </a:r>
            <a:r>
              <a:rPr lang="en-US" sz="1200" dirty="0"/>
              <a:t>("Email"));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dirty="0" err="1"/>
              <a:t>users.add</a:t>
            </a:r>
            <a:r>
              <a:rPr lang="en-US" sz="1200" dirty="0"/>
              <a:t>(</a:t>
            </a:r>
            <a:r>
              <a:rPr lang="en-US" sz="1200" dirty="0"/>
              <a:t>u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/>
              <a:t>for (User </a:t>
            </a:r>
            <a:r>
              <a:rPr lang="en-US" sz="1200" dirty="0" err="1"/>
              <a:t>user</a:t>
            </a:r>
            <a:r>
              <a:rPr lang="en-US" sz="1200" dirty="0"/>
              <a:t> : users</a:t>
            </a:r>
            <a:r>
              <a:rPr lang="en-US" sz="1200" dirty="0"/>
              <a:t>)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dirty="0" err="1"/>
              <a:t>System</a:t>
            </a:r>
            <a:r>
              <a:rPr lang="en-US" sz="1200" dirty="0" err="1"/>
              <a:t>.</a:t>
            </a:r>
            <a:r>
              <a:rPr lang="en-US" sz="1200" i="1" dirty="0" err="1"/>
              <a:t>out</a:t>
            </a:r>
            <a:r>
              <a:rPr lang="en-US" sz="1200" dirty="0" err="1"/>
              <a:t>.println</a:t>
            </a:r>
            <a:r>
              <a:rPr lang="en-US" sz="1200" dirty="0"/>
              <a:t>(</a:t>
            </a:r>
            <a:r>
              <a:rPr lang="en-US" sz="1200" dirty="0"/>
              <a:t>user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users.add</a:t>
            </a:r>
            <a:r>
              <a:rPr lang="en-US" sz="1200" dirty="0"/>
              <a:t>(new </a:t>
            </a:r>
            <a:r>
              <a:rPr lang="en-US" sz="1200" dirty="0"/>
              <a:t>User</a:t>
            </a:r>
            <a:r>
              <a:rPr lang="en-US" sz="1200" dirty="0"/>
              <a:t>("George Bush", "g.bush@example.com"));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Writer </a:t>
            </a:r>
            <a:r>
              <a:rPr lang="en-US" sz="1200" dirty="0" err="1"/>
              <a:t>writer</a:t>
            </a:r>
            <a:r>
              <a:rPr lang="en-US" sz="1200" dirty="0"/>
              <a:t> = </a:t>
            </a:r>
            <a:r>
              <a:rPr lang="en-US" sz="1200" dirty="0" err="1"/>
              <a:t>Files</a:t>
            </a:r>
            <a:r>
              <a:rPr lang="en-US" sz="1200" dirty="0" err="1"/>
              <a:t>.</a:t>
            </a:r>
            <a:r>
              <a:rPr lang="en-US" sz="1200" i="1" dirty="0" err="1"/>
              <a:t>newBufferedWriter</a:t>
            </a:r>
            <a:r>
              <a:rPr lang="en-US" sz="1200" dirty="0"/>
              <a:t>(</a:t>
            </a:r>
            <a:r>
              <a:rPr lang="en-US" sz="1200" dirty="0" err="1"/>
              <a:t>Paths</a:t>
            </a:r>
            <a:r>
              <a:rPr lang="en-US" sz="1200" dirty="0" err="1"/>
              <a:t>.</a:t>
            </a:r>
            <a:r>
              <a:rPr lang="en-US" sz="1200" i="1" dirty="0" err="1"/>
              <a:t>get</a:t>
            </a:r>
            <a:r>
              <a:rPr lang="en-US" sz="1200" dirty="0" smtClean="0"/>
              <a:t>("</a:t>
            </a:r>
            <a:r>
              <a:rPr lang="pl-PL" sz="1200" dirty="0" smtClean="0"/>
              <a:t>users-updated.csv</a:t>
            </a:r>
            <a:r>
              <a:rPr lang="en-US" sz="1200" dirty="0" smtClean="0"/>
              <a:t>"));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CSVFormat</a:t>
            </a:r>
            <a:r>
              <a:rPr lang="en-US" sz="1200" dirty="0"/>
              <a:t> </a:t>
            </a:r>
            <a:r>
              <a:rPr lang="en-US" sz="1200" dirty="0" err="1"/>
              <a:t>csvWriteFormat</a:t>
            </a:r>
            <a:r>
              <a:rPr lang="en-US" sz="1200" dirty="0"/>
              <a:t> = </a:t>
            </a:r>
            <a:r>
              <a:rPr lang="en-US" sz="1200" dirty="0" err="1"/>
              <a:t>CSVFormat</a:t>
            </a:r>
            <a:r>
              <a:rPr lang="en-US" sz="1200" dirty="0" err="1"/>
              <a:t>.</a:t>
            </a:r>
            <a:r>
              <a:rPr lang="en-US" sz="1200" i="1" dirty="0" err="1"/>
              <a:t>DEFAULT</a:t>
            </a:r>
            <a:r>
              <a:rPr lang="en-US" sz="1200" dirty="0" err="1"/>
              <a:t>.withHeader</a:t>
            </a:r>
            <a:r>
              <a:rPr lang="en-US" sz="1200" dirty="0"/>
              <a:t>("Name", "Email")</a:t>
            </a:r>
            <a:r>
              <a:rPr lang="en-US" sz="1200" dirty="0"/>
              <a:t>.</a:t>
            </a:r>
            <a:r>
              <a:rPr lang="en-US" sz="1200" dirty="0" err="1"/>
              <a:t>withTrim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CSVPrinter</a:t>
            </a:r>
            <a:r>
              <a:rPr lang="en-US" sz="1200" dirty="0"/>
              <a:t> </a:t>
            </a:r>
            <a:r>
              <a:rPr lang="en-US" sz="1200" dirty="0"/>
              <a:t>printer = </a:t>
            </a:r>
            <a:r>
              <a:rPr lang="en-US" sz="1200" dirty="0"/>
              <a:t>new </a:t>
            </a:r>
            <a:r>
              <a:rPr lang="en-US" sz="1200" dirty="0" err="1"/>
              <a:t>CSVPrinter</a:t>
            </a:r>
            <a:r>
              <a:rPr lang="en-US" sz="1200" dirty="0"/>
              <a:t>(</a:t>
            </a:r>
            <a:r>
              <a:rPr lang="en-US" sz="1200" dirty="0"/>
              <a:t>writer</a:t>
            </a:r>
            <a:r>
              <a:rPr lang="en-US" sz="1200" dirty="0"/>
              <a:t>, </a:t>
            </a:r>
            <a:r>
              <a:rPr lang="en-US" sz="1200" dirty="0" err="1"/>
              <a:t>csvWriteFormat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for (User </a:t>
            </a:r>
            <a:r>
              <a:rPr lang="en-US" sz="1200" dirty="0" err="1"/>
              <a:t>user</a:t>
            </a:r>
            <a:r>
              <a:rPr lang="en-US" sz="1200" dirty="0"/>
              <a:t> : users</a:t>
            </a:r>
            <a:r>
              <a:rPr lang="en-US" sz="1200" dirty="0"/>
              <a:t>)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dirty="0" err="1"/>
              <a:t>printer.printRecord</a:t>
            </a:r>
            <a:r>
              <a:rPr lang="en-US" sz="1200" dirty="0"/>
              <a:t>(</a:t>
            </a:r>
            <a:r>
              <a:rPr lang="en-US" sz="1200" dirty="0" err="1"/>
              <a:t>user.getName</a:t>
            </a:r>
            <a:r>
              <a:rPr lang="en-US" sz="1200" dirty="0"/>
              <a:t>(), </a:t>
            </a:r>
            <a:r>
              <a:rPr lang="en-US" sz="1200" dirty="0" err="1"/>
              <a:t>user.getMail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printer.flush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143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411E7-2296-4411-AE01-5D3CA8A0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90"/>
            <a:ext cx="10515600" cy="64319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dirty="0"/>
              <a:t>package com.wit.codered.csv;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import org.apache.commons.csv.CSVFormat;</a:t>
            </a:r>
          </a:p>
          <a:p>
            <a:pPr marL="0" indent="0">
              <a:buNone/>
            </a:pPr>
            <a:r>
              <a:rPr lang="pl-PL" dirty="0"/>
              <a:t>import org.apache.commons.csv.CSVPrinter;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import java.io.BufferedWriter;</a:t>
            </a:r>
          </a:p>
          <a:p>
            <a:pPr marL="0" indent="0">
              <a:buNone/>
            </a:pPr>
            <a:r>
              <a:rPr lang="pl-PL" dirty="0"/>
              <a:t>import java.io.IOException;</a:t>
            </a:r>
          </a:p>
          <a:p>
            <a:pPr marL="0" indent="0">
              <a:buNone/>
            </a:pPr>
            <a:r>
              <a:rPr lang="pl-PL" dirty="0"/>
              <a:t>import java.nio.file.Files;</a:t>
            </a:r>
          </a:p>
          <a:p>
            <a:pPr marL="0" indent="0">
              <a:buNone/>
            </a:pPr>
            <a:r>
              <a:rPr lang="pl-PL" dirty="0"/>
              <a:t>import java.nio.file.Paths;</a:t>
            </a:r>
          </a:p>
          <a:p>
            <a:pPr marL="0" indent="0">
              <a:buNone/>
            </a:pPr>
            <a:r>
              <a:rPr lang="pl-PL" dirty="0"/>
              <a:t>import java.util.Arrays;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public class UserCsvWriter {</a:t>
            </a:r>
          </a:p>
          <a:p>
            <a:pPr marL="0" indent="0">
              <a:buNone/>
            </a:pPr>
            <a:r>
              <a:rPr lang="pl-PL" dirty="0"/>
              <a:t>    private static final String SAMPLE_CSV_FILE = </a:t>
            </a:r>
            <a:r>
              <a:rPr lang="pl-PL" dirty="0" smtClean="0"/>
              <a:t>"sample.csv</a:t>
            </a:r>
            <a:r>
              <a:rPr lang="pl-PL" dirty="0"/>
              <a:t>";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public static void main(String[] args) throws IOException {</a:t>
            </a:r>
          </a:p>
          <a:p>
            <a:pPr marL="0" indent="0">
              <a:buNone/>
            </a:pPr>
            <a:r>
              <a:rPr lang="pl-PL" dirty="0"/>
              <a:t>        BufferedWriter writer = </a:t>
            </a:r>
            <a:r>
              <a:rPr lang="pl-PL" dirty="0" smtClean="0"/>
              <a:t>Files.newBufferedWriter(Paths.get(SAMPLE_CSV_FILE</a:t>
            </a:r>
            <a:r>
              <a:rPr lang="pl-PL" dirty="0"/>
              <a:t>));</a:t>
            </a:r>
          </a:p>
          <a:p>
            <a:pPr marL="0" indent="0">
              <a:buNone/>
            </a:pPr>
            <a:r>
              <a:rPr lang="pl-PL" dirty="0"/>
              <a:t>        CSVFormat format = CSVFormat.DEFAULT.withHeader("Name", "Email", "Phone", "Country");</a:t>
            </a:r>
          </a:p>
          <a:p>
            <a:pPr marL="0" indent="0">
              <a:buNone/>
            </a:pPr>
            <a:r>
              <a:rPr lang="pl-PL" dirty="0"/>
              <a:t>        CSVPrinter csvPrinter = new CSVPrinter(writer, format);</a:t>
            </a:r>
          </a:p>
          <a:p>
            <a:pPr marL="0" indent="0">
              <a:buNone/>
            </a:pPr>
            <a:r>
              <a:rPr lang="pl-PL" dirty="0"/>
              <a:t>        csvPrinter.printRecord("Anna Nowak", "anna.nowak@onet.pl", "112", "Poland");</a:t>
            </a:r>
          </a:p>
          <a:p>
            <a:pPr marL="0" indent="0">
              <a:buNone/>
            </a:pPr>
            <a:r>
              <a:rPr lang="pl-PL" dirty="0"/>
              <a:t>        csvPrinter.printRecord("John Smith", "john.smith11@gmail.com", "112", "UK");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  csvPrinter.flush();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76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2F6F1-D5BF-493E-B96F-4A7BDD41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users.csv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1E4DA-4633-4418-A057-CF89DD59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Name,Email</a:t>
            </a:r>
            <a:endParaRPr lang="pl-PL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Barak </a:t>
            </a:r>
            <a:r>
              <a:rPr lang="en-US" sz="2000" dirty="0" err="1" smtClean="0">
                <a:latin typeface="Lucida Console" panose="020B0609040504020204" pitchFamily="49" charset="0"/>
              </a:rPr>
              <a:t>Obama,barak.obama@example.com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Donald </a:t>
            </a:r>
            <a:r>
              <a:rPr lang="en-US" sz="2000" dirty="0" err="1" smtClean="0">
                <a:latin typeface="Lucida Console" panose="020B0609040504020204" pitchFamily="49" charset="0"/>
              </a:rPr>
              <a:t>Trump,donald.trump@example.com</a:t>
            </a:r>
            <a:endParaRPr lang="pl-PL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9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C7530-C51D-467D-9AC8-5C9D94B2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C2BCFE-4EB6-4913-90EF-D57AE3B6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Java API, a source from which one can read bytes is called an </a:t>
            </a:r>
            <a:r>
              <a:rPr lang="en-US" i="1" dirty="0"/>
              <a:t>input stream</a:t>
            </a:r>
            <a:r>
              <a:rPr lang="en-US" dirty="0"/>
              <a:t>. The bytes can come from a file, a network connection, or an array in memory. </a:t>
            </a:r>
            <a:endParaRPr lang="pl-PL" dirty="0"/>
          </a:p>
          <a:p>
            <a:r>
              <a:rPr lang="en-US" dirty="0"/>
              <a:t>Similarly, a destination for bytes is an </a:t>
            </a:r>
            <a:r>
              <a:rPr lang="en-US" i="1" dirty="0"/>
              <a:t>output stream</a:t>
            </a:r>
            <a:r>
              <a:rPr lang="en-US" dirty="0"/>
              <a:t>. </a:t>
            </a:r>
            <a:endParaRPr lang="pl-PL" dirty="0"/>
          </a:p>
          <a:p>
            <a:r>
              <a:rPr lang="en-US" dirty="0"/>
              <a:t>In contrast, </a:t>
            </a:r>
            <a:r>
              <a:rPr lang="en-US" i="1" dirty="0"/>
              <a:t>readers</a:t>
            </a:r>
            <a:r>
              <a:rPr lang="en-US" dirty="0"/>
              <a:t> and </a:t>
            </a:r>
            <a:r>
              <a:rPr lang="en-US" i="1" dirty="0"/>
              <a:t>writers</a:t>
            </a:r>
            <a:r>
              <a:rPr lang="pl-PL" i="1" dirty="0"/>
              <a:t> </a:t>
            </a:r>
            <a:r>
              <a:rPr lang="en-US" dirty="0"/>
              <a:t>consume and produce sequences of </a:t>
            </a:r>
            <a:r>
              <a:rPr lang="en-US" i="1" dirty="0"/>
              <a:t>characters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74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F386A-0094-4CE6-B0F1-7D781CE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Input/Output Streams (bytes 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4F858-E547-433E-9F7E-232FBC60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InputStream</a:t>
            </a:r>
          </a:p>
          <a:p>
            <a:pPr lvl="1"/>
            <a:r>
              <a:rPr lang="pl-PL" dirty="0">
                <a:latin typeface="Lucida Console" panose="020B0609040504020204" pitchFamily="49" charset="0"/>
              </a:rPr>
              <a:t>abstract int read(); </a:t>
            </a:r>
          </a:p>
          <a:p>
            <a:r>
              <a:rPr lang="pl-PL" dirty="0"/>
              <a:t>OutputStream</a:t>
            </a:r>
          </a:p>
          <a:p>
            <a:pPr lvl="1"/>
            <a:r>
              <a:rPr lang="pl-PL" dirty="0">
                <a:latin typeface="Lucida Console" panose="020B0609040504020204" pitchFamily="49" charset="0"/>
              </a:rPr>
              <a:t>abstract void write(int b)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How to create: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InputStream</a:t>
            </a:r>
            <a:r>
              <a:rPr lang="en-US" dirty="0">
                <a:latin typeface="Lucida Console" panose="020B0609040504020204" pitchFamily="49" charset="0"/>
              </a:rPr>
              <a:t> in = </a:t>
            </a:r>
            <a:r>
              <a:rPr lang="en-US" dirty="0" err="1">
                <a:latin typeface="Lucida Console" panose="020B0609040504020204" pitchFamily="49" charset="0"/>
              </a:rPr>
              <a:t>Files.newInputStream</a:t>
            </a:r>
            <a:r>
              <a:rPr lang="en-US" dirty="0">
                <a:latin typeface="Lucida Console" panose="020B0609040504020204" pitchFamily="49" charset="0"/>
              </a:rPr>
              <a:t>(path);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>
                <a:latin typeface="Lucida Console" panose="020B0609040504020204" pitchFamily="49" charset="0"/>
              </a:rPr>
              <a:t>OutputStream</a:t>
            </a:r>
            <a:r>
              <a:rPr lang="en-US" dirty="0">
                <a:latin typeface="Lucida Console" panose="020B0609040504020204" pitchFamily="49" charset="0"/>
              </a:rPr>
              <a:t> out = </a:t>
            </a:r>
            <a:r>
              <a:rPr lang="en-US" dirty="0" err="1">
                <a:latin typeface="Lucida Console" panose="020B0609040504020204" pitchFamily="49" charset="0"/>
              </a:rPr>
              <a:t>Files.newOutputStream</a:t>
            </a:r>
            <a:r>
              <a:rPr lang="en-US" dirty="0">
                <a:latin typeface="Lucida Console" panose="020B0609040504020204" pitchFamily="49" charset="0"/>
              </a:rPr>
              <a:t>(path);</a:t>
            </a:r>
            <a:endParaRPr lang="pl-PL" dirty="0">
              <a:latin typeface="Lucida Console" panose="020B060904050402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CE67785-649E-4CBB-9A9E-DB53089C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EE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02fig01.jpg (734Ã736)">
            <a:extLst>
              <a:ext uri="{FF2B5EF4-FFF2-40B4-BE49-F238E27FC236}">
                <a16:creationId xmlns:a16="http://schemas.microsoft.com/office/drawing/2014/main" xmlns="" id="{7CF884EA-8915-495B-BF19-7A14D023AB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18" y="0"/>
            <a:ext cx="68393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4FAE2F-AAA2-4970-9F85-957AC62E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282"/>
            <a:ext cx="10515600" cy="5860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Input/Output Streams operate on simple bytes.</a:t>
            </a:r>
          </a:p>
          <a:p>
            <a:pPr marL="0" indent="0">
              <a:buNone/>
            </a:pPr>
            <a:r>
              <a:rPr lang="en-US" dirty="0"/>
              <a:t>To read and write strings and numbers, you need more capable subclasses. </a:t>
            </a:r>
            <a:endParaRPr lang="pl-PL" dirty="0"/>
          </a:p>
          <a:p>
            <a:r>
              <a:rPr lang="en-US" b="1" dirty="0" err="1"/>
              <a:t>DataInputStream</a:t>
            </a:r>
            <a:r>
              <a:rPr lang="en-US" dirty="0"/>
              <a:t> and </a:t>
            </a:r>
            <a:r>
              <a:rPr lang="en-US" b="1" dirty="0" err="1"/>
              <a:t>DataOutputStream</a:t>
            </a:r>
            <a:r>
              <a:rPr lang="en-US" dirty="0"/>
              <a:t> let you read and write all the primitive Java types in binary format.</a:t>
            </a:r>
            <a:endParaRPr lang="pl-PL" dirty="0"/>
          </a:p>
          <a:p>
            <a:r>
              <a:rPr lang="en-US" b="1" dirty="0" err="1"/>
              <a:t>ZipInputStream</a:t>
            </a:r>
            <a:r>
              <a:rPr lang="en-US" dirty="0"/>
              <a:t> and </a:t>
            </a:r>
            <a:r>
              <a:rPr lang="en-US" b="1" dirty="0" err="1"/>
              <a:t>ZipOutputStream</a:t>
            </a:r>
            <a:r>
              <a:rPr lang="en-US" dirty="0"/>
              <a:t> let you read and write files in the familiar ZIP compression format. </a:t>
            </a:r>
            <a:endParaRPr lang="pl-PL" dirty="0"/>
          </a:p>
          <a:p>
            <a:r>
              <a:rPr lang="en-US" b="1" dirty="0" err="1"/>
              <a:t>FileInputStream</a:t>
            </a:r>
            <a:r>
              <a:rPr lang="en-US" dirty="0"/>
              <a:t> and </a:t>
            </a:r>
            <a:r>
              <a:rPr lang="en-US" b="1" dirty="0" err="1"/>
              <a:t>FileOutputStream</a:t>
            </a:r>
            <a:r>
              <a:rPr lang="en-US" dirty="0"/>
              <a:t> give you input and output streams attached to a disk file. You need to pass the file name or full path name of the file to the constructor. </a:t>
            </a:r>
            <a:endParaRPr lang="pl-PL" dirty="0"/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	FileInputStream</a:t>
            </a:r>
            <a:r>
              <a:rPr lang="en-US" sz="2000" dirty="0">
                <a:latin typeface="Lucida Console" panose="020B0609040504020204" pitchFamily="49" charset="0"/>
              </a:rPr>
              <a:t> fin = new </a:t>
            </a:r>
            <a:r>
              <a:rPr lang="en-US" sz="2000" dirty="0" err="1">
                <a:latin typeface="Lucida Console" panose="020B0609040504020204" pitchFamily="49" charset="0"/>
              </a:rPr>
              <a:t>FileInputStream</a:t>
            </a:r>
            <a:r>
              <a:rPr lang="en-US" sz="2000" dirty="0">
                <a:latin typeface="Lucida Console" panose="020B0609040504020204" pitchFamily="49" charset="0"/>
              </a:rPr>
              <a:t>("employee.dat");</a:t>
            </a:r>
            <a:endParaRPr lang="pl-PL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26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3CC04F-5414-4708-958C-BCD28C07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545"/>
            <a:ext cx="10515600" cy="5657418"/>
          </a:xfrm>
        </p:spPr>
        <p:txBody>
          <a:bodyPr>
            <a:normAutofit/>
          </a:bodyPr>
          <a:lstStyle/>
          <a:p>
            <a:r>
              <a:rPr lang="pl-PL" dirty="0"/>
              <a:t>Different InputStreams can be combined </a:t>
            </a:r>
          </a:p>
          <a:p>
            <a:pPr marL="914400" lvl="2" indent="0">
              <a:buNone/>
            </a:pPr>
            <a:r>
              <a:rPr lang="pl-PL" dirty="0">
                <a:latin typeface="Lucida Console" panose="020B0609040504020204" pitchFamily="49" charset="0"/>
              </a:rPr>
              <a:t>FileInputStream fin = new FileInputStream("employee.dat");</a:t>
            </a:r>
          </a:p>
          <a:p>
            <a:pPr marL="914400" lvl="2" indent="0">
              <a:buNone/>
            </a:pPr>
            <a:r>
              <a:rPr lang="pl-PL" dirty="0">
                <a:latin typeface="Lucida Console" panose="020B0609040504020204" pitchFamily="49" charset="0"/>
              </a:rPr>
              <a:t>DataInputStream din = new DataInputStream(fin);</a:t>
            </a:r>
          </a:p>
          <a:p>
            <a:pPr marL="914400" lvl="2" indent="0">
              <a:buNone/>
            </a:pPr>
            <a:r>
              <a:rPr lang="pl-PL" dirty="0">
                <a:latin typeface="Lucida Console" panose="020B0609040504020204" pitchFamily="49" charset="0"/>
              </a:rPr>
              <a:t>double x = din.readDouble();</a:t>
            </a:r>
          </a:p>
          <a:p>
            <a:pPr marL="0" indent="0">
              <a:buNone/>
            </a:pPr>
            <a:endParaRPr lang="pl-PL" sz="2000" dirty="0"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pl-PL" dirty="0">
                <a:latin typeface="Lucida Console" panose="020B0609040504020204" pitchFamily="49" charset="0"/>
              </a:rPr>
              <a:t>DataInputStream</a:t>
            </a:r>
            <a:r>
              <a:rPr lang="en-US" dirty="0">
                <a:latin typeface="Lucida Console" panose="020B0609040504020204" pitchFamily="49" charset="0"/>
              </a:rPr>
              <a:t> din = new </a:t>
            </a:r>
            <a:r>
              <a:rPr lang="en-US" b="1" dirty="0" err="1">
                <a:latin typeface="Lucida Console" panose="020B0609040504020204" pitchFamily="49" charset="0"/>
              </a:rPr>
              <a:t>DataInputStream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new </a:t>
            </a:r>
            <a:r>
              <a:rPr lang="en-US" b="1" dirty="0" err="1">
                <a:latin typeface="Lucida Console" panose="020B0609040504020204" pitchFamily="49" charset="0"/>
              </a:rPr>
              <a:t>BufferedInputStream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new </a:t>
            </a:r>
            <a:r>
              <a:rPr lang="en-US" b="1" dirty="0" err="1">
                <a:latin typeface="Lucida Console" panose="020B0609040504020204" pitchFamily="49" charset="0"/>
              </a:rPr>
              <a:t>FileInputStream</a:t>
            </a:r>
            <a:r>
              <a:rPr lang="en-US" dirty="0">
                <a:latin typeface="Lucida Console" panose="020B0609040504020204" pitchFamily="49" charset="0"/>
              </a:rPr>
              <a:t>("employee.dat")));</a:t>
            </a:r>
            <a:endParaRPr lang="pl-PL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AA2C49-B525-45D2-A9D3-ACCBBC3C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5" y="457200"/>
            <a:ext cx="11440391" cy="5719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import java.io.BufferedInputStream;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import java.io.IOException;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import java.io.InputStream;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import java.net.URL;</a:t>
            </a:r>
          </a:p>
          <a:p>
            <a:pPr marL="0" indent="0">
              <a:buNone/>
            </a:pPr>
            <a:endParaRPr lang="pl-PL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public class Input {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    public static void main(String[] args) throws IOException {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        URL url = new URL("http://google.com");</a:t>
            </a:r>
          </a:p>
          <a:p>
            <a:pPr marL="0" indent="0">
              <a:buNone/>
            </a:pPr>
            <a:endParaRPr lang="pl-PL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Lucida Console" panose="020B0609040504020204" pitchFamily="49" charset="0"/>
              </a:rPr>
              <a:t>	</a:t>
            </a:r>
            <a:r>
              <a:rPr lang="en-US" sz="1800" dirty="0" err="1" smtClean="0"/>
              <a:t>InputStreamReader</a:t>
            </a:r>
            <a:r>
              <a:rPr lang="pl-PL" sz="2000" dirty="0" smtClean="0">
                <a:latin typeface="Lucida Console" panose="020B0609040504020204" pitchFamily="49" charset="0"/>
              </a:rPr>
              <a:t> urlIn </a:t>
            </a:r>
            <a:r>
              <a:rPr lang="pl-PL" sz="2000" dirty="0">
                <a:latin typeface="Lucida Console" panose="020B0609040504020204" pitchFamily="49" charset="0"/>
              </a:rPr>
              <a:t>= </a:t>
            </a:r>
            <a:r>
              <a:rPr lang="pl-PL" sz="2000" dirty="0" smtClean="0">
                <a:latin typeface="Lucida Console" panose="020B0609040504020204" pitchFamily="49" charset="0"/>
              </a:rPr>
              <a:t>new </a:t>
            </a:r>
            <a:r>
              <a:rPr lang="en-US" sz="1800" dirty="0" err="1"/>
              <a:t>InputStreamReader</a:t>
            </a:r>
            <a:r>
              <a:rPr lang="en-US" sz="1800" dirty="0"/>
              <a:t> </a:t>
            </a:r>
            <a:r>
              <a:rPr lang="pl-PL" sz="1800" dirty="0" smtClean="0"/>
              <a:t>(</a:t>
            </a:r>
            <a:r>
              <a:rPr lang="pl-PL" sz="2000" dirty="0" smtClean="0">
                <a:latin typeface="Lucida Console" panose="020B0609040504020204" pitchFamily="49" charset="0"/>
              </a:rPr>
              <a:t>url.openStream());</a:t>
            </a:r>
            <a:endParaRPr lang="pl-PL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1800" dirty="0" smtClean="0"/>
              <a:t>	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/>
              <a:t>in = </a:t>
            </a:r>
            <a:r>
              <a:rPr lang="en-US" sz="1800" dirty="0"/>
              <a:t>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</a:t>
            </a:r>
            <a:r>
              <a:rPr lang="pl-PL" sz="1800" dirty="0" smtClean="0"/>
              <a:t>urlIn);</a:t>
            </a:r>
          </a:p>
          <a:p>
            <a:pPr marL="0" indent="0">
              <a:buNone/>
            </a:pPr>
            <a:endParaRPr lang="pl-PL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	</a:t>
            </a:r>
            <a:r>
              <a:rPr lang="pl-PL" sz="2000" dirty="0" smtClean="0">
                <a:latin typeface="Lucida Console" panose="020B0609040504020204" pitchFamily="49" charset="0"/>
              </a:rPr>
              <a:t> </a:t>
            </a:r>
            <a:r>
              <a:rPr lang="pl-PL" sz="2000" dirty="0">
                <a:latin typeface="Lucida Console" panose="020B0609040504020204" pitchFamily="49" charset="0"/>
              </a:rPr>
              <a:t>String inputLine;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        while ((inputLine = in.readLine()) != null)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            System.out.println(inputLine);</a:t>
            </a:r>
          </a:p>
          <a:p>
            <a:pPr marL="0" indent="0">
              <a:buNone/>
            </a:pPr>
            <a:r>
              <a:rPr lang="pl-PL" sz="2000" dirty="0">
                <a:latin typeface="Lucida Console" panose="020B0609040504020204" pitchFamily="49" charset="0"/>
              </a:rPr>
              <a:t>        in.close();    }</a:t>
            </a:r>
          </a:p>
          <a:p>
            <a:pPr marL="0" indent="0">
              <a:buNone/>
            </a:pPr>
            <a:r>
              <a:rPr lang="pl-PL" sz="2000" dirty="0" smtClean="0">
                <a:latin typeface="Lucida Console" panose="020B0609040504020204" pitchFamily="49" charset="0"/>
              </a:rPr>
              <a:t>}</a:t>
            </a:r>
            <a:endParaRPr lang="pl-PL" sz="2000" dirty="0">
              <a:latin typeface="Lucida Console" panose="020B060904050402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94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7AEB9-C19C-4C27-BBBF-DF1D175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Reader/Writer (text 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9A0BB3-A633-4CC7-864A-41A1DEFD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Reader</a:t>
            </a:r>
          </a:p>
          <a:p>
            <a:pPr lvl="1"/>
            <a:r>
              <a:rPr lang="en-US" dirty="0"/>
              <a:t>abstract int read()</a:t>
            </a:r>
          </a:p>
          <a:p>
            <a:r>
              <a:rPr lang="pl-PL" dirty="0"/>
              <a:t>Writer</a:t>
            </a:r>
          </a:p>
          <a:p>
            <a:pPr lvl="1"/>
            <a:r>
              <a:rPr lang="en-US" dirty="0"/>
              <a:t>abstract void write(int c)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8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02fig02.jpg (727Ã651)">
            <a:extLst>
              <a:ext uri="{FF2B5EF4-FFF2-40B4-BE49-F238E27FC236}">
                <a16:creationId xmlns:a16="http://schemas.microsoft.com/office/drawing/2014/main" xmlns="" id="{D9CF5A0F-709F-4EE0-9732-D7424680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-1315"/>
            <a:ext cx="7658099" cy="68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496</Words>
  <Application>Microsoft Office PowerPoint</Application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Input/Output</vt:lpstr>
      <vt:lpstr>PowerPoint Presentation</vt:lpstr>
      <vt:lpstr>Input/Output Streams (bytes processing)</vt:lpstr>
      <vt:lpstr>PowerPoint Presentation</vt:lpstr>
      <vt:lpstr>PowerPoint Presentation</vt:lpstr>
      <vt:lpstr>PowerPoint Presentation</vt:lpstr>
      <vt:lpstr>PowerPoint Presentation</vt:lpstr>
      <vt:lpstr>Reader/Writer (text processing)</vt:lpstr>
      <vt:lpstr>PowerPoint Presentation</vt:lpstr>
      <vt:lpstr>Writing to text file</vt:lpstr>
      <vt:lpstr>Read from text file</vt:lpstr>
      <vt:lpstr>Working with files</vt:lpstr>
      <vt:lpstr>Gradle</vt:lpstr>
      <vt:lpstr>build.gradle</vt:lpstr>
      <vt:lpstr>PowerPoint Presentation</vt:lpstr>
      <vt:lpstr>PowerPoint Presentation</vt:lpstr>
      <vt:lpstr>PowerPoint Presentation</vt:lpstr>
      <vt:lpstr>users.csv</vt:lpstr>
    </vt:vector>
  </TitlesOfParts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</dc:title>
  <dc:creator>Lukasz Slonina</dc:creator>
  <cp:lastModifiedBy>Slonina, Lukasz</cp:lastModifiedBy>
  <cp:revision>19</cp:revision>
  <dcterms:created xsi:type="dcterms:W3CDTF">2019-06-18T19:13:32Z</dcterms:created>
  <dcterms:modified xsi:type="dcterms:W3CDTF">2019-07-03T07:14:58Z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3" name="IQP_Classification">
    <vt:lpwstr>NotProtectedAttachment</vt:lpwstr>
  </property>
</Properties>
</file>