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82" r:id="rId3"/>
    <p:sldId id="305" r:id="rId4"/>
    <p:sldId id="313" r:id="rId5"/>
    <p:sldId id="286" r:id="rId6"/>
    <p:sldId id="308" r:id="rId7"/>
    <p:sldId id="309" r:id="rId8"/>
    <p:sldId id="310" r:id="rId9"/>
    <p:sldId id="318" r:id="rId10"/>
    <p:sldId id="307" r:id="rId11"/>
    <p:sldId id="314" r:id="rId12"/>
    <p:sldId id="315" r:id="rId13"/>
    <p:sldId id="317" r:id="rId14"/>
    <p:sldId id="288" r:id="rId15"/>
    <p:sldId id="319" r:id="rId16"/>
    <p:sldId id="304" r:id="rId17"/>
    <p:sldId id="316" r:id="rId18"/>
    <p:sldId id="289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4" autoAdjust="0"/>
    <p:restoredTop sz="97005" autoAdjust="0"/>
  </p:normalViewPr>
  <p:slideViewPr>
    <p:cSldViewPr>
      <p:cViewPr>
        <p:scale>
          <a:sx n="78" d="100"/>
          <a:sy n="78" d="100"/>
        </p:scale>
        <p:origin x="-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41BE9-A025-40C1-925D-15F06E000AEA}" type="datetimeFigureOut">
              <a:rPr lang="pt-PT" smtClean="0"/>
              <a:t>09/06/2017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1A04-3645-4C51-92CD-F04C8D8211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4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C88A-DA9B-4369-87C6-837CF02A5480}" type="datetimeFigureOut">
              <a:rPr lang="pt-PT" smtClean="0"/>
              <a:t>09/06/2017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1D75E-11FC-4817-A664-095E987867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89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1D75E-11FC-4817-A664-095E987867A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28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F3F3-FA22-4E06-8145-1A489AA568F0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A472-C7FB-431A-B51C-BE6BC7B97A2E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42AB-AADB-4D80-9B9E-5AD33067442C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13-45D8-4FE4-A004-909C36064DBE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ACA2-8253-43D3-8012-99C16EF7F7C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475-6601-4F98-A5FE-89A1AD6E73E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BFC5-0F29-47A0-A64D-3411E7E65C7D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42AF-3A8E-411D-9291-8F77C04FF3EF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178-9BB0-4FAE-BEFE-EC3556C12FF2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A55D-7071-415E-816C-52F976C2602B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4B45-24A0-4399-BAFA-D7FF38B5D9F2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29A8-BC11-4B7F-B698-404F8129D8C9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2620962"/>
          </a:xfrm>
        </p:spPr>
        <p:txBody>
          <a:bodyPr>
            <a:normAutofit/>
          </a:bodyPr>
          <a:lstStyle/>
          <a:p>
            <a:r>
              <a:rPr lang="pt-PT" dirty="0" smtClean="0"/>
              <a:t>Sistemas Inteligentes</a:t>
            </a:r>
            <a:br>
              <a:rPr lang="pt-PT" dirty="0" smtClean="0"/>
            </a:br>
            <a:r>
              <a:rPr lang="pt-PT" sz="3600" dirty="0" smtClean="0"/>
              <a:t>Aprendizagem não Supervisionada </a:t>
            </a:r>
            <a:r>
              <a:rPr lang="pt-PT" sz="3600" dirty="0"/>
              <a:t>I</a:t>
            </a:r>
            <a:r>
              <a:rPr lang="pt-PT" sz="3600" dirty="0" smtClean="0"/>
              <a:t>ncremental</a:t>
            </a:r>
            <a:endParaRPr lang="pt-P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b="1" dirty="0" smtClean="0"/>
              <a:t>Docente</a:t>
            </a:r>
          </a:p>
          <a:p>
            <a:pPr marL="0" indent="0">
              <a:buNone/>
            </a:pPr>
            <a:r>
              <a:rPr lang="pt-PT" sz="1800" dirty="0" smtClean="0"/>
              <a:t>Luís Seabra Lopes</a:t>
            </a:r>
          </a:p>
          <a:p>
            <a:pPr marL="0" indent="0">
              <a:buNone/>
            </a:pPr>
            <a:endParaRPr lang="pt-PT" sz="1800" dirty="0" smtClean="0"/>
          </a:p>
          <a:p>
            <a:pPr marL="0" indent="0">
              <a:buNone/>
            </a:pPr>
            <a:r>
              <a:rPr lang="pt-PT" sz="1800" b="1" dirty="0" smtClean="0"/>
              <a:t>Autores</a:t>
            </a:r>
          </a:p>
          <a:p>
            <a:pPr marL="0" indent="0">
              <a:buNone/>
            </a:pPr>
            <a:r>
              <a:rPr lang="pt-PT" sz="1800" dirty="0" smtClean="0"/>
              <a:t>José Horácio Fradique Duarte, 	Mec. 62406</a:t>
            </a:r>
          </a:p>
          <a:p>
            <a:pPr marL="0" indent="0">
              <a:buNone/>
            </a:pPr>
            <a:r>
              <a:rPr lang="pt-PT" sz="1800" dirty="0" smtClean="0"/>
              <a:t>Fernando José Fradique Duarte, 	Mec. 48257</a:t>
            </a:r>
            <a:endParaRPr lang="pt-PT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8042"/>
            <a:ext cx="2943636" cy="790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655" y="5867400"/>
            <a:ext cx="85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Mestrado em Engenharia Informática, 2016/2017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Viz Application</a:t>
            </a:r>
            <a:endParaRPr lang="pt-PT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H:\MEI\sistemas inteligentes\screenshot-14967192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54" y="900382"/>
            <a:ext cx="3257554" cy="16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MEI\sistemas inteligentes\screenshot-14967193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06" y="2558269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MEI\sistemas inteligentes\conso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3" y="900382"/>
            <a:ext cx="5107257" cy="34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MEI\sistemas inteligentes\hi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37098"/>
            <a:ext cx="2205037" cy="175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67001" y="5477003"/>
            <a:ext cx="6152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/>
            <a:r>
              <a:rPr lang="pt-PT" sz="1600" dirty="0"/>
              <a:t>Fig </a:t>
            </a:r>
            <a:r>
              <a:rPr lang="pt-PT" sz="1600" dirty="0" smtClean="0"/>
              <a:t>2: </a:t>
            </a:r>
            <a:r>
              <a:rPr lang="pt-PT" sz="1600" dirty="0"/>
              <a:t>1 </a:t>
            </a:r>
            <a:r>
              <a:rPr lang="pt-PT" sz="1600" dirty="0" smtClean="0"/>
              <a:t>- Viz console output. 2 - The original point cloud and the Key points. 3 - The key points on the original point cloud. 4 - Spin image histogram.</a:t>
            </a:r>
          </a:p>
        </p:txBody>
      </p:sp>
      <p:sp>
        <p:nvSpPr>
          <p:cNvPr id="2" name="Oval 1"/>
          <p:cNvSpPr/>
          <p:nvPr/>
        </p:nvSpPr>
        <p:spPr>
          <a:xfrm>
            <a:off x="4868232" y="664773"/>
            <a:ext cx="447070" cy="4712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14" name="Oval 13"/>
          <p:cNvSpPr/>
          <p:nvPr/>
        </p:nvSpPr>
        <p:spPr>
          <a:xfrm>
            <a:off x="8244795" y="668198"/>
            <a:ext cx="447070" cy="4712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15" name="Oval 14"/>
          <p:cNvSpPr/>
          <p:nvPr/>
        </p:nvSpPr>
        <p:spPr>
          <a:xfrm>
            <a:off x="8077200" y="2650794"/>
            <a:ext cx="447070" cy="47121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2219931" y="4648200"/>
            <a:ext cx="447070" cy="4712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Main Application</a:t>
            </a:r>
            <a:endParaRPr lang="pt-PT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1" y="5816025"/>
            <a:ext cx="462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/>
            <a:r>
              <a:rPr lang="pt-PT" sz="1600" dirty="0"/>
              <a:t>Fig </a:t>
            </a:r>
            <a:r>
              <a:rPr lang="pt-PT" sz="1600" dirty="0" smtClean="0"/>
              <a:t>3: </a:t>
            </a:r>
            <a:r>
              <a:rPr lang="pt-PT" sz="1600" dirty="0"/>
              <a:t>1 -</a:t>
            </a:r>
            <a:r>
              <a:rPr lang="pt-PT" sz="1600" dirty="0" smtClean="0"/>
              <a:t> Settings and training phase. 2 </a:t>
            </a:r>
            <a:r>
              <a:rPr lang="pt-PT" sz="1600" dirty="0"/>
              <a:t>-</a:t>
            </a:r>
            <a:r>
              <a:rPr lang="pt-PT" sz="1600" dirty="0" smtClean="0"/>
              <a:t> Test phase. 3 - Results.</a:t>
            </a:r>
          </a:p>
        </p:txBody>
      </p:sp>
      <p:sp>
        <p:nvSpPr>
          <p:cNvPr id="15" name="Oval 14"/>
          <p:cNvSpPr/>
          <p:nvPr/>
        </p:nvSpPr>
        <p:spPr>
          <a:xfrm>
            <a:off x="8077200" y="2650794"/>
            <a:ext cx="447070" cy="47121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pic>
        <p:nvPicPr>
          <p:cNvPr id="3076" name="Picture 4" descr="H:\MEI\sistemas inteligentes\las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350096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8164355" y="3594301"/>
            <a:ext cx="447070" cy="4712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3</a:t>
            </a:r>
            <a:endParaRPr lang="pt-PT" dirty="0"/>
          </a:p>
        </p:txBody>
      </p:sp>
      <p:pic>
        <p:nvPicPr>
          <p:cNvPr id="3074" name="Picture 2" descr="H:\MEI\sistemas inteligentes\la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9178"/>
            <a:ext cx="4622319" cy="36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MEI\sistemas inteligentes\la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8" y="859178"/>
            <a:ext cx="3494882" cy="266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164355" y="762000"/>
            <a:ext cx="447070" cy="4712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2" name="Oval 1"/>
          <p:cNvSpPr/>
          <p:nvPr/>
        </p:nvSpPr>
        <p:spPr>
          <a:xfrm>
            <a:off x="4216159" y="762000"/>
            <a:ext cx="447070" cy="4712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52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Tests Setup</a:t>
            </a:r>
            <a:endParaRPr lang="pt-PT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08116"/>
              </p:ext>
            </p:extLst>
          </p:nvPr>
        </p:nvGraphicFramePr>
        <p:xfrm>
          <a:off x="304800" y="990600"/>
          <a:ext cx="8534400" cy="26455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44376"/>
                <a:gridCol w="4890024"/>
              </a:tblGrid>
              <a:tr h="1219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application was tested </a:t>
                      </a:r>
                      <a:r>
                        <a:rPr lang="en-US" sz="1600" dirty="0" smtClean="0">
                          <a:effectLst/>
                        </a:rPr>
                        <a:t>in </a:t>
                      </a: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en-US" sz="1600" dirty="0" smtClean="0">
                          <a:effectLst/>
                        </a:rPr>
                        <a:t>VMware </a:t>
                      </a:r>
                      <a:r>
                        <a:rPr lang="en-US" sz="1600" dirty="0">
                          <a:effectLst/>
                        </a:rPr>
                        <a:t>virtual </a:t>
                      </a:r>
                      <a:r>
                        <a:rPr lang="en-US" sz="1600" dirty="0" smtClean="0">
                          <a:effectLst/>
                        </a:rPr>
                        <a:t>machine stored in </a:t>
                      </a:r>
                      <a:r>
                        <a:rPr lang="en-US" sz="1600" dirty="0">
                          <a:effectLst/>
                        </a:rPr>
                        <a:t>an external </a:t>
                      </a:r>
                      <a:r>
                        <a:rPr lang="en-US" sz="1600" dirty="0" smtClean="0">
                          <a:effectLst/>
                        </a:rPr>
                        <a:t>HD.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41438" indent="-1341438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341438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RAM</a:t>
                      </a:r>
                      <a:r>
                        <a:rPr lang="en-US" sz="1600" dirty="0" smtClean="0">
                          <a:effectLst/>
                        </a:rPr>
                        <a:t>                     4 </a:t>
                      </a:r>
                      <a:r>
                        <a:rPr lang="en-US" sz="1600" dirty="0">
                          <a:effectLst/>
                        </a:rPr>
                        <a:t>Gb</a:t>
                      </a:r>
                      <a:endParaRPr lang="pt-PT" sz="1600" dirty="0">
                        <a:effectLst/>
                      </a:endParaRPr>
                    </a:p>
                    <a:p>
                      <a:pPr marL="1438275" indent="-14382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Nº </a:t>
                      </a:r>
                      <a:r>
                        <a:rPr lang="pt-PT" sz="1600" b="1" dirty="0" smtClean="0">
                          <a:effectLst/>
                        </a:rPr>
                        <a:t>Processors    </a:t>
                      </a:r>
                      <a:r>
                        <a:rPr lang="pt-PT" sz="1600" dirty="0" smtClean="0">
                          <a:effectLst/>
                        </a:rPr>
                        <a:t>1 </a:t>
                      </a:r>
                      <a:r>
                        <a:rPr lang="pt-PT" sz="1600" dirty="0">
                          <a:effectLst/>
                        </a:rPr>
                        <a:t>Intel® Core™ i7-4510U CPU @ 2.00GHz</a:t>
                      </a:r>
                    </a:p>
                    <a:p>
                      <a:pPr marL="1341438" indent="-1341438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HD</a:t>
                      </a:r>
                      <a:r>
                        <a:rPr lang="pt-PT" sz="1600" dirty="0">
                          <a:effectLst/>
                        </a:rPr>
                        <a:t>                     </a:t>
                      </a:r>
                      <a:r>
                        <a:rPr lang="pt-PT" sz="1600" baseline="0" dirty="0" smtClean="0">
                          <a:effectLst/>
                        </a:rPr>
                        <a:t> </a:t>
                      </a:r>
                      <a:r>
                        <a:rPr lang="pt-PT" sz="1600" dirty="0" smtClean="0">
                          <a:effectLst/>
                        </a:rPr>
                        <a:t>40 Gb</a:t>
                      </a:r>
                      <a:endParaRPr lang="pt-PT" sz="1600" dirty="0">
                        <a:effectLst/>
                      </a:endParaRPr>
                    </a:p>
                    <a:p>
                      <a:pPr marL="1341438" indent="-1341438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pt-PT" sz="1600" b="1" dirty="0">
                          <a:effectLst/>
                        </a:rPr>
                        <a:t>OS</a:t>
                      </a:r>
                      <a:r>
                        <a:rPr lang="pt-PT" sz="1600" dirty="0">
                          <a:effectLst/>
                        </a:rPr>
                        <a:t>                        </a:t>
                      </a:r>
                      <a:r>
                        <a:rPr lang="pt-PT" sz="1600" dirty="0" smtClean="0">
                          <a:effectLst/>
                        </a:rPr>
                        <a:t> Ubuntu </a:t>
                      </a:r>
                      <a:r>
                        <a:rPr lang="pt-PT" sz="1600" dirty="0">
                          <a:effectLst/>
                        </a:rPr>
                        <a:t>16.04 LTS 32-bit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Host machine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41438" indent="-1341438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RAM </a:t>
                      </a:r>
                      <a:r>
                        <a:rPr lang="pt-PT" sz="1600" dirty="0">
                          <a:effectLst/>
                        </a:rPr>
                        <a:t>                    </a:t>
                      </a:r>
                      <a:r>
                        <a:rPr lang="pt-PT" sz="1600" dirty="0" smtClean="0">
                          <a:effectLst/>
                        </a:rPr>
                        <a:t>8 </a:t>
                      </a:r>
                      <a:r>
                        <a:rPr lang="pt-PT" sz="1600" dirty="0">
                          <a:effectLst/>
                        </a:rPr>
                        <a:t>Gb</a:t>
                      </a:r>
                    </a:p>
                    <a:p>
                      <a:pPr marL="1438275" indent="-14382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Nº </a:t>
                      </a:r>
                      <a:r>
                        <a:rPr lang="pt-PT" sz="1600" b="1" dirty="0" smtClean="0">
                          <a:effectLst/>
                        </a:rPr>
                        <a:t>Processors</a:t>
                      </a:r>
                      <a:r>
                        <a:rPr lang="pt-PT" sz="1600" b="1" baseline="0" dirty="0" smtClean="0">
                          <a:effectLst/>
                        </a:rPr>
                        <a:t>    </a:t>
                      </a:r>
                      <a:r>
                        <a:rPr lang="pt-PT" sz="1600" dirty="0" smtClean="0">
                          <a:effectLst/>
                        </a:rPr>
                        <a:t>1 </a:t>
                      </a:r>
                      <a:r>
                        <a:rPr lang="pt-PT" sz="1600" dirty="0">
                          <a:effectLst/>
                        </a:rPr>
                        <a:t>Intel® Core™ i7-4510U CPU @ 2.00GHz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HD</a:t>
                      </a:r>
                      <a:r>
                        <a:rPr lang="en-US" sz="1600" dirty="0">
                          <a:effectLst/>
                        </a:rPr>
                        <a:t>                        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SSD</a:t>
                      </a:r>
                      <a:endParaRPr lang="pt-PT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OS</a:t>
                      </a:r>
                      <a:r>
                        <a:rPr lang="en-US" sz="1600" dirty="0">
                          <a:effectLst/>
                        </a:rPr>
                        <a:t>                         </a:t>
                      </a:r>
                      <a:r>
                        <a:rPr lang="en-US" sz="1600" dirty="0" smtClean="0">
                          <a:effectLst/>
                        </a:rPr>
                        <a:t>Windows </a:t>
                      </a:r>
                      <a:r>
                        <a:rPr lang="en-US" sz="1600" dirty="0">
                          <a:effectLst/>
                        </a:rPr>
                        <a:t>8.1 64-bit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3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PCL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1.7.2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087367"/>
                  </p:ext>
                </p:extLst>
              </p:nvPr>
            </p:nvGraphicFramePr>
            <p:xfrm>
              <a:off x="304800" y="4285488"/>
              <a:ext cx="4876800" cy="196291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57600"/>
                    <a:gridCol w="1219200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Nº </a:t>
                          </a:r>
                          <a:r>
                            <a:rPr lang="en-US" sz="1600" dirty="0" smtClean="0">
                              <a:effectLst/>
                            </a:rPr>
                            <a:t>Views Per Category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Nº </a:t>
                          </a:r>
                          <a:r>
                            <a:rPr lang="en-US" sz="1600" dirty="0" smtClean="0">
                              <a:effectLst/>
                            </a:rPr>
                            <a:t>Views For Testing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Training/Testing %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65%/35%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Global Weights Search Radius </a:t>
                          </a:r>
                          <a:r>
                            <a:rPr lang="en-US" sz="16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pt-PT" sz="1600">
                                  <a:effectLst/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)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0.065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Memory Decay Factor (</a:t>
                          </a:r>
                          <a14:m>
                            <m:oMath xmlns:m="http://schemas.openxmlformats.org/officeDocument/2006/math">
                              <m:r>
                                <a:rPr lang="pt-PT" sz="1600">
                                  <a:effectLst/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)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0.99985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Feature Redundancy Threshold (</a:t>
                          </a:r>
                          <a14:m>
                            <m:oMath xmlns:m="http://schemas.openxmlformats.org/officeDocument/2006/math">
                              <m:r>
                                <a:rPr lang="pt-PT" sz="1600">
                                  <a:effectLst/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)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0.000126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Memory Decay Threshold (</a:t>
                          </a:r>
                          <a14:m>
                            <m:oMath xmlns:m="http://schemas.openxmlformats.org/officeDocument/2006/math">
                              <m:r>
                                <a:rPr lang="pt-PT" sz="1600">
                                  <a:effectLst/>
                                  <a:latin typeface="Cambria Math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)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0.97775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087367"/>
                  </p:ext>
                </p:extLst>
              </p:nvPr>
            </p:nvGraphicFramePr>
            <p:xfrm>
              <a:off x="304800" y="4285488"/>
              <a:ext cx="4876800" cy="196291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57600"/>
                    <a:gridCol w="1219200"/>
                  </a:tblGrid>
                  <a:tr h="2804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Nº </a:t>
                          </a:r>
                          <a:r>
                            <a:rPr lang="en-US" sz="1600" dirty="0" smtClean="0">
                              <a:effectLst/>
                            </a:rPr>
                            <a:t>Views Per Category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Nº </a:t>
                          </a:r>
                          <a:r>
                            <a:rPr lang="en-US" sz="1600" dirty="0" smtClean="0">
                              <a:effectLst/>
                            </a:rPr>
                            <a:t>Views For Testing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Training/Testing %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65%/35%</a:t>
                          </a:r>
                          <a:endParaRPr lang="pt-PT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313043" r="-33333" b="-3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0.065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413043" r="-33333" b="-2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0.99985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513043" r="-33333" b="-1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0.000126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613043" r="-33333" b="-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0.97775</a:t>
                          </a:r>
                          <a:endParaRPr lang="pt-PT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481582" y="4267200"/>
            <a:ext cx="3400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dirty="0" smtClean="0"/>
              <a:t>maxCheckIters		      1</a:t>
            </a:r>
            <a:endParaRPr lang="pt-PT" dirty="0"/>
          </a:p>
          <a:p>
            <a:pPr algn="just"/>
            <a:r>
              <a:rPr lang="pt-PT" dirty="0" smtClean="0"/>
              <a:t>wssThreshForSplit 		0.12</a:t>
            </a:r>
          </a:p>
          <a:p>
            <a:pPr algn="just"/>
            <a:r>
              <a:rPr lang="pt-PT" dirty="0" smtClean="0"/>
              <a:t>minSplitClusterSize		   50</a:t>
            </a:r>
          </a:p>
          <a:p>
            <a:pPr algn="just"/>
            <a:r>
              <a:rPr lang="pt-PT" dirty="0" smtClean="0"/>
              <a:t>degenerateClusterSize	   20</a:t>
            </a:r>
            <a:endParaRPr lang="pt-PT" dirty="0"/>
          </a:p>
          <a:p>
            <a:pPr algn="just"/>
            <a:r>
              <a:rPr lang="pt-PT" dirty="0" smtClean="0"/>
              <a:t>wssThreshForMerge	0.07</a:t>
            </a:r>
            <a:endParaRPr lang="pt-PT" dirty="0"/>
          </a:p>
          <a:p>
            <a:pPr algn="just"/>
            <a:r>
              <a:rPr lang="pt-PT" dirty="0" smtClean="0"/>
              <a:t>maxSplitClusterSize		 500</a:t>
            </a:r>
            <a:endParaRPr lang="pt-PT" dirty="0"/>
          </a:p>
          <a:p>
            <a:pPr algn="just"/>
            <a:r>
              <a:rPr lang="pt-PT" dirty="0" smtClean="0"/>
              <a:t>bssThreshForMerge	0.14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5481582" y="3886200"/>
            <a:ext cx="340029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smtClean="0"/>
              <a:t>K-means Paremeters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1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Test Results Without Forgetting Features</a:t>
            </a:r>
            <a:endParaRPr lang="pt-PT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58174"/>
              </p:ext>
            </p:extLst>
          </p:nvPr>
        </p:nvGraphicFramePr>
        <p:xfrm>
          <a:off x="323850" y="837503"/>
          <a:ext cx="8496300" cy="55920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6299"/>
                <a:gridCol w="1565001"/>
                <a:gridCol w="1018800"/>
                <a:gridCol w="1177385"/>
                <a:gridCol w="1172939"/>
                <a:gridCol w="1154037"/>
                <a:gridCol w="1191839"/>
              </a:tblGrid>
              <a:tr h="620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Categories</a:t>
                      </a:r>
                      <a:endParaRPr lang="pt-PT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Smashed Categories</a:t>
                      </a:r>
                      <a:endParaRPr lang="pt-PT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Clusters</a:t>
                      </a:r>
                      <a:endParaRPr lang="pt-PT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Accuracy</a:t>
                      </a:r>
                      <a:endParaRPr lang="pt-PT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Features In </a:t>
                      </a:r>
                      <a:r>
                        <a:rPr lang="en-US" sz="1800" b="1" dirty="0" smtClean="0">
                          <a:effectLst/>
                        </a:rPr>
                        <a:t>Memory</a:t>
                      </a:r>
                      <a:endParaRPr lang="pt-PT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Objects</a:t>
                      </a:r>
                      <a:endParaRPr lang="pt-PT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Time</a:t>
                      </a:r>
                      <a:endParaRPr lang="pt-PT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41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None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90.00%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23864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04:59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water_bottle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76.25%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41008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07:33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8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water_bottle</a:t>
                      </a:r>
                      <a:endParaRPr lang="pt-PT" sz="18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toothpaste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65.00%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56432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09:13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82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Pliers</a:t>
                      </a:r>
                      <a:endParaRPr lang="pt-PT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water_bottle</a:t>
                      </a:r>
                      <a:endParaRPr lang="pt-PT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toothpaste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65.00%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65110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12:53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706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water_bottle</a:t>
                      </a:r>
                      <a:endParaRPr lang="pt-PT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flashlight</a:t>
                      </a:r>
                      <a:endParaRPr lang="pt-PT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ball</a:t>
                      </a:r>
                      <a:endParaRPr lang="pt-PT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camera</a:t>
                      </a:r>
                      <a:endParaRPr lang="pt-PT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toothpaste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58.75%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119473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22:24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752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Lot </a:t>
                      </a:r>
                      <a:r>
                        <a:rPr lang="en-US" sz="1800" dirty="0">
                          <a:effectLst/>
                        </a:rPr>
                        <a:t>of </a:t>
                      </a:r>
                      <a:r>
                        <a:rPr lang="en-US" sz="1800" dirty="0" smtClean="0">
                          <a:effectLst/>
                        </a:rPr>
                        <a:t>smashed categories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40.20%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220136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1020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01:15:01*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Test Results </a:t>
            </a:r>
            <a:r>
              <a:rPr lang="pt-PT" sz="2800" b="1" dirty="0" smtClean="0"/>
              <a:t>While </a:t>
            </a:r>
            <a:r>
              <a:rPr lang="pt-PT" sz="2800" b="1" dirty="0"/>
              <a:t>Forgetting Features</a:t>
            </a:r>
            <a:endParaRPr lang="pt-PT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94192"/>
              </p:ext>
            </p:extLst>
          </p:nvPr>
        </p:nvGraphicFramePr>
        <p:xfrm>
          <a:off x="323850" y="903986"/>
          <a:ext cx="8496300" cy="53629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6299"/>
                <a:gridCol w="1565001"/>
                <a:gridCol w="1018800"/>
                <a:gridCol w="1177385"/>
                <a:gridCol w="1172939"/>
                <a:gridCol w="1154037"/>
                <a:gridCol w="1191839"/>
              </a:tblGrid>
              <a:tr h="620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Categories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Smashed Categories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</a:rPr>
                        <a:t>Clusters</a:t>
                      </a:r>
                      <a:endParaRPr lang="pt-PT" sz="18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Accuracy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Features In </a:t>
                      </a:r>
                      <a:r>
                        <a:rPr lang="en-US" sz="1800" b="1" dirty="0" smtClean="0">
                          <a:effectLst/>
                          <a:latin typeface="+mn-lt"/>
                        </a:rPr>
                        <a:t>Memory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</a:rPr>
                        <a:t>Objects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Time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41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5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None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28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87.50%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M: 20271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F: 3593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100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28:19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09:59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water_bottle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79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72.50%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M: 33615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F: 7393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R: 3702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D: 3691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200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01:17:32*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41:32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8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16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water_bottle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peach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82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70.31%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M: 45736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F: 13149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R: 3890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D: 9259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320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01:00:00+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82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20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pliers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108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68.12%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M: 48312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F: 16798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R: 3882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D: 12916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400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01:00:00+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Test Results </a:t>
            </a:r>
            <a:r>
              <a:rPr lang="pt-PT" sz="2800" b="1" dirty="0" smtClean="0"/>
              <a:t>While </a:t>
            </a:r>
            <a:r>
              <a:rPr lang="pt-PT" sz="2800" b="1" dirty="0"/>
              <a:t>Forgetting Features</a:t>
            </a:r>
            <a:endParaRPr lang="pt-PT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07647"/>
              </p:ext>
            </p:extLst>
          </p:nvPr>
        </p:nvGraphicFramePr>
        <p:xfrm>
          <a:off x="323850" y="927247"/>
          <a:ext cx="8496300" cy="32637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6299"/>
                <a:gridCol w="1565001"/>
                <a:gridCol w="1018800"/>
                <a:gridCol w="1177385"/>
                <a:gridCol w="1172939"/>
                <a:gridCol w="1154037"/>
                <a:gridCol w="1191839"/>
              </a:tblGrid>
              <a:tr h="620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Categories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Smashed Categories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</a:rPr>
                        <a:t>Clusters</a:t>
                      </a:r>
                      <a:endParaRPr lang="pt-PT" sz="18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Accuracy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Features In </a:t>
                      </a:r>
                      <a:r>
                        <a:rPr lang="en-US" sz="1800" b="1" dirty="0" smtClean="0">
                          <a:effectLst/>
                          <a:latin typeface="+mn-lt"/>
                        </a:rPr>
                        <a:t>Memory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</a:rPr>
                        <a:t>Objects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Time</a:t>
                      </a:r>
                      <a:endParaRPr lang="pt-PT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41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15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None</a:t>
                      </a: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73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72.50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%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M: 44664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F: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11768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R: 3862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D: 7906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300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01:10:12</a:t>
                      </a: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19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632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3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Performance Issues and Optimization</a:t>
            </a:r>
            <a:endParaRPr lang="pt-PT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The application does not scale well</a:t>
            </a:r>
            <a:r>
              <a:rPr lang="pt-PT" dirty="0"/>
              <a:t>.</a:t>
            </a:r>
            <a:endParaRPr lang="pt-PT" dirty="0" smtClean="0"/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Two optimization fronts: the forgetting features mechanism and Kmeans.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Main reason: too many point cloud copies.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And cluster explosion :))</a:t>
            </a:r>
            <a:endParaRPr lang="pt-PT" dirty="0" smtClean="0">
              <a:sym typeface="Wingdings" panose="05000000000000000000" pitchFamily="2" charset="2"/>
            </a:endParaRPr>
          </a:p>
          <a:p>
            <a:pPr algn="just"/>
            <a:endParaRPr lang="pt-PT" dirty="0">
              <a:sym typeface="Wingdings" panose="05000000000000000000" pitchFamily="2" charset="2"/>
            </a:endParaRPr>
          </a:p>
          <a:p>
            <a:pPr algn="just"/>
            <a:r>
              <a:rPr lang="pt-PT" dirty="0" smtClean="0">
                <a:sym typeface="Wingdings" panose="05000000000000000000" pitchFamily="2" charset="2"/>
              </a:rPr>
              <a:t>Too many thresholds, makes it difficult to find the most appropriate values. Need some data analysis techniques?</a:t>
            </a:r>
            <a:endParaRPr lang="pt-PT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838200"/>
            <a:ext cx="8382000" cy="55206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A New Architecture?</a:t>
            </a:r>
            <a:endParaRPr lang="pt-PT" sz="28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17160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Get/insert/delete Features</a:t>
            </a:r>
            <a:endParaRPr lang="pt-PT" sz="1600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734940" y="1219200"/>
            <a:ext cx="1371600" cy="163242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Point Cloud With All Features in Memory</a:t>
            </a:r>
            <a:endParaRPr lang="pt-PT" sz="1600" dirty="0"/>
          </a:p>
        </p:txBody>
      </p:sp>
      <p:sp>
        <p:nvSpPr>
          <p:cNvPr id="59" name="Rectangle 58"/>
          <p:cNvSpPr/>
          <p:nvPr/>
        </p:nvSpPr>
        <p:spPr>
          <a:xfrm>
            <a:off x="3276600" y="914400"/>
            <a:ext cx="1371600" cy="4504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1274"/>
                  </p:ext>
                </p:extLst>
              </p:nvPr>
            </p:nvGraphicFramePr>
            <p:xfrm>
              <a:off x="3505200" y="1066800"/>
              <a:ext cx="914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/>
                    <a:gridCol w="457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600" i="1" baseline="0" dirty="0" smtClean="0"/>
                            <a:t>Id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z="1600" i="1" baseline="-25000" dirty="0" smtClean="0"/>
                                <m:t>i</m:t>
                              </m:r>
                            </m:oMath>
                          </a14:m>
                          <a:endParaRPr lang="pt-PT" sz="1600" b="1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i="1" baseline="0" dirty="0" smtClean="0"/>
                            <a:t>Id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z="1600" b="0" i="1" baseline="-25000" dirty="0" smtClean="0"/>
                                <m:t>e</m:t>
                              </m:r>
                            </m:oMath>
                          </a14:m>
                          <a:endParaRPr lang="pt-PT" sz="1600" b="1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n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m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997840"/>
                  </p:ext>
                </p:extLst>
              </p:nvPr>
            </p:nvGraphicFramePr>
            <p:xfrm>
              <a:off x="3505200" y="1066800"/>
              <a:ext cx="914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/>
                    <a:gridCol w="45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918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918" b="-4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n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m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248256"/>
                  </p:ext>
                </p:extLst>
              </p:nvPr>
            </p:nvGraphicFramePr>
            <p:xfrm>
              <a:off x="3505200" y="3175000"/>
              <a:ext cx="914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/>
                    <a:gridCol w="457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600" i="1" baseline="0" dirty="0" smtClean="0"/>
                            <a:t>Id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z="1600" b="0" i="1" baseline="-25000" dirty="0" smtClean="0"/>
                                <m:t>e</m:t>
                              </m:r>
                            </m:oMath>
                          </a14:m>
                          <a:endParaRPr lang="pt-PT" sz="1600" b="1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i="1" baseline="0" dirty="0" smtClean="0"/>
                            <a:t>Id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z="1600" i="1" baseline="-25000" dirty="0" smtClean="0"/>
                                <m:t>i</m:t>
                              </m:r>
                            </m:oMath>
                          </a14:m>
                          <a:endParaRPr lang="pt-PT" sz="1600" b="1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m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n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761493"/>
                  </p:ext>
                </p:extLst>
              </p:nvPr>
            </p:nvGraphicFramePr>
            <p:xfrm>
              <a:off x="3505200" y="3175000"/>
              <a:ext cx="914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/>
                    <a:gridCol w="45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918" r="-100000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4918" b="-3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0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1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...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m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00" dirty="0" smtClean="0">
                              <a:latin typeface="+mn-lt"/>
                            </a:rPr>
                            <a:t>n</a:t>
                          </a:r>
                          <a:endParaRPr lang="pt-PT" sz="1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5629275" y="1028368"/>
            <a:ext cx="1543050" cy="5918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ClassX</a:t>
            </a:r>
            <a:endParaRPr lang="pt-PT" sz="1600" dirty="0"/>
          </a:p>
        </p:txBody>
      </p:sp>
      <p:sp>
        <p:nvSpPr>
          <p:cNvPr id="20" name="Rectangle 19"/>
          <p:cNvSpPr/>
          <p:nvPr/>
        </p:nvSpPr>
        <p:spPr>
          <a:xfrm>
            <a:off x="7772400" y="2142465"/>
            <a:ext cx="812007" cy="2959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Class</a:t>
            </a:r>
            <a:endParaRPr lang="pt-PT" sz="16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7798030" y="999565"/>
            <a:ext cx="760749" cy="952707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Point Cloud</a:t>
            </a:r>
            <a:endParaRPr lang="pt-PT" sz="1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16" idx="3"/>
          </p:cNvCxnSpPr>
          <p:nvPr/>
        </p:nvCxnSpPr>
        <p:spPr>
          <a:xfrm flipV="1">
            <a:off x="1420740" y="2851622"/>
            <a:ext cx="0" cy="692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4"/>
          </p:cNvCxnSpPr>
          <p:nvPr/>
        </p:nvCxnSpPr>
        <p:spPr>
          <a:xfrm flipV="1">
            <a:off x="2106540" y="1620238"/>
            <a:ext cx="1425720" cy="41517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4"/>
          </p:cNvCxnSpPr>
          <p:nvPr/>
        </p:nvCxnSpPr>
        <p:spPr>
          <a:xfrm>
            <a:off x="2106540" y="2035411"/>
            <a:ext cx="1425720" cy="63158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1"/>
          </p:cNvCxnSpPr>
          <p:nvPr/>
        </p:nvCxnSpPr>
        <p:spPr>
          <a:xfrm rot="10800000" flipV="1">
            <a:off x="4419601" y="1324302"/>
            <a:ext cx="1209675" cy="2959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629276" y="1904647"/>
            <a:ext cx="1543050" cy="5918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ClassY</a:t>
            </a:r>
            <a:endParaRPr lang="pt-PT" sz="1600" dirty="0"/>
          </a:p>
        </p:txBody>
      </p:sp>
      <p:cxnSp>
        <p:nvCxnSpPr>
          <p:cNvPr id="55" name="Elbow Connector 54"/>
          <p:cNvCxnSpPr>
            <a:stCxn id="54" idx="1"/>
          </p:cNvCxnSpPr>
          <p:nvPr/>
        </p:nvCxnSpPr>
        <p:spPr>
          <a:xfrm rot="10800000" flipV="1">
            <a:off x="4419600" y="2200582"/>
            <a:ext cx="1209676" cy="4664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595562" y="5592383"/>
            <a:ext cx="2733675" cy="5918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PointCloudManager</a:t>
            </a:r>
            <a:endParaRPr lang="pt-PT" sz="1600" dirty="0"/>
          </a:p>
        </p:txBody>
      </p:sp>
      <p:cxnSp>
        <p:nvCxnSpPr>
          <p:cNvPr id="62" name="Elbow Connector 61"/>
          <p:cNvCxnSpPr>
            <a:stCxn id="60" idx="3"/>
            <a:endCxn id="59" idx="3"/>
          </p:cNvCxnSpPr>
          <p:nvPr/>
        </p:nvCxnSpPr>
        <p:spPr>
          <a:xfrm flipH="1" flipV="1">
            <a:off x="4648200" y="3166630"/>
            <a:ext cx="681037" cy="2721688"/>
          </a:xfrm>
          <a:prstGeom prst="bentConnector3">
            <a:avLst>
              <a:gd name="adj1" fmla="val -335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ular Callout 68"/>
          <p:cNvSpPr/>
          <p:nvPr/>
        </p:nvSpPr>
        <p:spPr>
          <a:xfrm>
            <a:off x="3917606" y="146190"/>
            <a:ext cx="1676400" cy="88217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000" dirty="0" smtClean="0">
                <a:solidFill>
                  <a:schemeClr val="tx1"/>
                </a:solidFill>
              </a:rPr>
              <a:t>Data structure implemented using an unordered_map.</a:t>
            </a:r>
            <a:endParaRPr lang="pt-PT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18390" y="3163857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Manage Lookup Table</a:t>
            </a:r>
            <a:endParaRPr lang="pt-PT" sz="1600" dirty="0"/>
          </a:p>
        </p:txBody>
      </p:sp>
      <p:sp>
        <p:nvSpPr>
          <p:cNvPr id="71" name="Rectangle 70"/>
          <p:cNvSpPr/>
          <p:nvPr/>
        </p:nvSpPr>
        <p:spPr>
          <a:xfrm>
            <a:off x="7772400" y="2638240"/>
            <a:ext cx="812008" cy="1151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Lookup Table</a:t>
            </a:r>
            <a:endParaRPr lang="pt-PT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990600" y="738059"/>
            <a:ext cx="1676400" cy="88217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000" dirty="0" smtClean="0">
                <a:solidFill>
                  <a:schemeClr val="tx1"/>
                </a:solidFill>
              </a:rPr>
              <a:t>Data structure implemented using a std::vector&lt;PointT&gt;. This is a PCL point cloud.</a:t>
            </a:r>
            <a:endParaRPr lang="pt-PT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33400" y="3882867"/>
            <a:ext cx="2590800" cy="1535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sz="1200" dirty="0">
                <a:solidFill>
                  <a:schemeClr val="tx1"/>
                </a:solidFill>
              </a:rPr>
              <a:t>The Memory data structure </a:t>
            </a:r>
            <a:r>
              <a:rPr lang="pt-PT" sz="1200" dirty="0" smtClean="0">
                <a:solidFill>
                  <a:schemeClr val="tx1"/>
                </a:solidFill>
              </a:rPr>
              <a:t>stores: the </a:t>
            </a:r>
            <a:r>
              <a:rPr lang="pt-PT" sz="1200" dirty="0">
                <a:solidFill>
                  <a:schemeClr val="tx1"/>
                </a:solidFill>
              </a:rPr>
              <a:t>categories, </a:t>
            </a:r>
            <a:r>
              <a:rPr lang="pt-PT" sz="1200" dirty="0" smtClean="0">
                <a:solidFill>
                  <a:schemeClr val="tx1"/>
                </a:solidFill>
              </a:rPr>
              <a:t>the cLusters</a:t>
            </a:r>
            <a:r>
              <a:rPr lang="pt-PT" sz="1200" dirty="0">
                <a:solidFill>
                  <a:schemeClr val="tx1"/>
                </a:solidFill>
              </a:rPr>
              <a:t>, the features’ metadata and the point cloud of features.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097493"/>
                  </p:ext>
                </p:extLst>
              </p:nvPr>
            </p:nvGraphicFramePr>
            <p:xfrm>
              <a:off x="5893596" y="4088093"/>
              <a:ext cx="269081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1004"/>
                    <a:gridCol w="2259808"/>
                  </a:tblGrid>
                  <a:tr h="36894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800" i="1" baseline="0" dirty="0" smtClean="0"/>
                            <a:t>Id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z="1800" i="1" baseline="-25000" dirty="0" smtClean="0"/>
                                <m:t>i</m:t>
                              </m:r>
                            </m:oMath>
                          </a14:m>
                          <a:endParaRPr lang="pt-PT" sz="1800" b="1" dirty="0">
                            <a:latin typeface="+mn-lt"/>
                          </a:endParaRPr>
                        </a:p>
                        <a:p>
                          <a:endParaRPr lang="pt-P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800" dirty="0" smtClean="0"/>
                            <a:t>Features’ position in the vector.</a:t>
                          </a:r>
                        </a:p>
                        <a:p>
                          <a:endParaRPr lang="pt-PT" dirty="0"/>
                        </a:p>
                      </a:txBody>
                      <a:tcPr/>
                    </a:tc>
                  </a:tr>
                  <a:tr h="41466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800" i="1" baseline="0" dirty="0" smtClean="0"/>
                            <a:t>Id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z="1800" b="0" i="1" baseline="-25000" dirty="0" smtClean="0"/>
                                <m:t>e</m:t>
                              </m:r>
                            </m:oMath>
                          </a14:m>
                          <a:endParaRPr lang="pt-PT" sz="1800" b="1" dirty="0">
                            <a:latin typeface="+mn-lt"/>
                          </a:endParaRPr>
                        </a:p>
                        <a:p>
                          <a:endParaRPr lang="pt-P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800" dirty="0" smtClean="0"/>
                            <a:t>Features’ id known by the application.</a:t>
                          </a:r>
                        </a:p>
                        <a:p>
                          <a:endParaRPr lang="pt-P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55268"/>
                  </p:ext>
                </p:extLst>
              </p:nvPr>
            </p:nvGraphicFramePr>
            <p:xfrm>
              <a:off x="5893596" y="4088093"/>
              <a:ext cx="269081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1004"/>
                    <a:gridCol w="2259808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408" t="-3333" r="-5225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800" dirty="0" smtClean="0"/>
                            <a:t>Features’ position in the vector.</a:t>
                          </a:r>
                        </a:p>
                        <a:p>
                          <a:endParaRPr lang="pt-PT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408" t="-103333" r="-5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800" dirty="0" smtClean="0"/>
                            <a:t>Features’ id known by the application.</a:t>
                          </a:r>
                        </a:p>
                        <a:p>
                          <a:endParaRPr lang="pt-P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11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Issues and Future Work</a:t>
            </a:r>
            <a:endParaRPr lang="pt-PT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Optimize the application: improve performance, etc.</a:t>
            </a:r>
          </a:p>
          <a:p>
            <a:pPr algn="just"/>
            <a:endParaRPr lang="pt-PT" dirty="0"/>
          </a:p>
          <a:p>
            <a:pPr algn="just"/>
            <a:r>
              <a:rPr lang="en-US" dirty="0" smtClean="0"/>
              <a:t>Define </a:t>
            </a:r>
            <a:r>
              <a:rPr lang="en-US" dirty="0"/>
              <a:t>appropriate values </a:t>
            </a:r>
            <a:r>
              <a:rPr lang="en-US" dirty="0" smtClean="0"/>
              <a:t>for the forgetting features mechanism: 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Memory Decay Threshold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Memory </a:t>
            </a:r>
            <a:r>
              <a:rPr lang="en-US" dirty="0"/>
              <a:t>Decay Factor, 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Feature Redundancy Threshold,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Define appropriate values for </a:t>
            </a:r>
            <a:r>
              <a:rPr lang="en-US" dirty="0" err="1" smtClean="0"/>
              <a:t>Kmeans</a:t>
            </a:r>
            <a:r>
              <a:rPr lang="en-US" dirty="0" smtClean="0"/>
              <a:t>: 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Cluster Merge </a:t>
            </a:r>
            <a:r>
              <a:rPr lang="en-US" dirty="0"/>
              <a:t>Threshold</a:t>
            </a:r>
            <a:r>
              <a:rPr lang="en-US" dirty="0" smtClean="0"/>
              <a:t>,</a:t>
            </a:r>
          </a:p>
          <a:p>
            <a:pPr algn="just"/>
            <a:r>
              <a:rPr lang="en-US" dirty="0"/>
              <a:t>	Cluster </a:t>
            </a:r>
            <a:r>
              <a:rPr lang="en-US" dirty="0" smtClean="0"/>
              <a:t>Split Threshold</a:t>
            </a:r>
            <a:r>
              <a:rPr lang="en-US" dirty="0"/>
              <a:t>,</a:t>
            </a:r>
          </a:p>
          <a:p>
            <a:pPr algn="just"/>
            <a:r>
              <a:rPr lang="en-US" dirty="0" smtClean="0"/>
              <a:t>	etc.</a:t>
            </a:r>
          </a:p>
          <a:p>
            <a:pPr algn="just"/>
            <a:endParaRPr lang="en-US" dirty="0" smtClean="0"/>
          </a:p>
          <a:p>
            <a:pPr algn="just"/>
            <a:r>
              <a:rPr lang="pt-PT" dirty="0" smtClean="0"/>
              <a:t>Test the application with more categories.</a:t>
            </a:r>
            <a:endParaRPr lang="pt-P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Bibliography And References</a:t>
            </a:r>
            <a:endParaRPr lang="pt-PT" sz="28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1" y="919639"/>
            <a:ext cx="868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[1] Andrew </a:t>
            </a:r>
            <a:r>
              <a:rPr lang="en-US" sz="1000" dirty="0"/>
              <a:t>E. Johnson, Martial Hebert</a:t>
            </a:r>
            <a:r>
              <a:rPr lang="en-GB" sz="1000" dirty="0" smtClean="0"/>
              <a:t> (1998). </a:t>
            </a:r>
            <a:r>
              <a:rPr lang="en-US" sz="1000" dirty="0"/>
              <a:t>Using Spin-Images for Efﬁcient Object Recognition in Cluttered 3-D </a:t>
            </a:r>
            <a:r>
              <a:rPr lang="en-US" sz="1000" dirty="0" smtClean="0"/>
              <a:t>Scenes</a:t>
            </a:r>
            <a:r>
              <a:rPr lang="en-GB" sz="1000" dirty="0"/>
              <a:t>. IEEE Transactions on Pattern Analysis and Machine </a:t>
            </a:r>
            <a:r>
              <a:rPr lang="en-GB" sz="1000" dirty="0" smtClean="0"/>
              <a:t>Intelligence.</a:t>
            </a:r>
          </a:p>
          <a:p>
            <a:pPr algn="just"/>
            <a:endParaRPr lang="en-GB" sz="1000" dirty="0"/>
          </a:p>
          <a:p>
            <a:pPr algn="just"/>
            <a:r>
              <a:rPr lang="en-US" sz="1000" dirty="0" smtClean="0"/>
              <a:t>[2</a:t>
            </a:r>
            <a:r>
              <a:rPr lang="en-US" sz="1000" dirty="0"/>
              <a:t>] S. Nene and S </a:t>
            </a:r>
            <a:r>
              <a:rPr lang="en-US" sz="1000" dirty="0" err="1"/>
              <a:t>Nayar</a:t>
            </a:r>
            <a:r>
              <a:rPr lang="en-US" sz="1000" dirty="0"/>
              <a:t>. </a:t>
            </a:r>
            <a:r>
              <a:rPr lang="en-US" sz="1000" dirty="0" smtClean="0"/>
              <a:t>Closest </a:t>
            </a:r>
            <a:r>
              <a:rPr lang="en-US" sz="1000" dirty="0"/>
              <a:t>point search in high dimensions</a:t>
            </a:r>
            <a:r>
              <a:rPr lang="en-US" sz="1000" dirty="0" smtClean="0"/>
              <a:t>. </a:t>
            </a:r>
            <a:r>
              <a:rPr lang="en-US" sz="1000" dirty="0"/>
              <a:t>Proc. Computer Vision and Pattern Recognition (CVPR ‘96), 1996</a:t>
            </a:r>
            <a:r>
              <a:rPr lang="en-US" sz="10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[3] </a:t>
            </a:r>
            <a:r>
              <a:rPr lang="en-US" sz="1000" dirty="0" smtClean="0"/>
              <a:t>Marius Muja, </a:t>
            </a:r>
            <a:r>
              <a:rPr lang="en-US" sz="1000" dirty="0"/>
              <a:t>Julius </a:t>
            </a:r>
            <a:r>
              <a:rPr lang="en-US" sz="1000" dirty="0" err="1"/>
              <a:t>Kammerl</a:t>
            </a:r>
            <a:r>
              <a:rPr lang="en-US" sz="1000" dirty="0"/>
              <a:t> July 1, </a:t>
            </a:r>
            <a:r>
              <a:rPr lang="en-US" sz="1000" dirty="0" smtClean="0"/>
              <a:t>2011. </a:t>
            </a:r>
            <a:r>
              <a:rPr lang="nn-NO" sz="1000" dirty="0"/>
              <a:t>PCL Tutorial at RSS </a:t>
            </a:r>
            <a:r>
              <a:rPr lang="nn-NO" sz="1000" dirty="0" smtClean="0"/>
              <a:t>2011 </a:t>
            </a:r>
            <a:r>
              <a:rPr lang="en-US" sz="1000" dirty="0" smtClean="0"/>
              <a:t>PCL</a:t>
            </a:r>
            <a:r>
              <a:rPr lang="en-US" sz="1000" dirty="0"/>
              <a:t>::</a:t>
            </a:r>
            <a:r>
              <a:rPr lang="en-US" sz="1000" dirty="0" smtClean="0"/>
              <a:t>Search. </a:t>
            </a:r>
            <a:r>
              <a:rPr lang="pt-PT" sz="1000" dirty="0"/>
              <a:t>http://www.pointclouds.org/media/rss2011.html</a:t>
            </a:r>
            <a:r>
              <a:rPr lang="en-US" sz="1000" dirty="0" smtClean="0"/>
              <a:t>.</a:t>
            </a:r>
            <a:endParaRPr lang="pt-PT" sz="1000" dirty="0"/>
          </a:p>
          <a:p>
            <a:pPr algn="just"/>
            <a:endParaRPr lang="pt-PT" sz="1000" dirty="0" smtClean="0"/>
          </a:p>
          <a:p>
            <a:pPr algn="just"/>
            <a:r>
              <a:rPr lang="pt-PT" sz="1000" dirty="0"/>
              <a:t>[4] Miguel Oliveira </a:t>
            </a:r>
            <a:r>
              <a:rPr lang="pt-PT" sz="1000" dirty="0" smtClean="0"/>
              <a:t> et. Al. (2016). </a:t>
            </a:r>
            <a:r>
              <a:rPr lang="en-US" sz="1000" dirty="0"/>
              <a:t>3D object perception and perceptual learning in the RACE project. Robotics and Autonomous Systems 75 (2016) </a:t>
            </a:r>
            <a:r>
              <a:rPr lang="en-US" sz="1000" dirty="0" smtClean="0"/>
              <a:t>614–626. </a:t>
            </a:r>
            <a:r>
              <a:rPr lang="pt-PT" sz="1000" dirty="0" smtClean="0"/>
              <a:t>http</a:t>
            </a:r>
            <a:r>
              <a:rPr lang="pt-PT" sz="1000" dirty="0"/>
              <a:t>://dx.doi.org/10.1016/j.robot.2015.09.019</a:t>
            </a:r>
            <a:endParaRPr lang="pt-PT" sz="1000" dirty="0" smtClean="0"/>
          </a:p>
          <a:p>
            <a:pPr algn="just"/>
            <a:endParaRPr lang="pt-PT" sz="1000" dirty="0" smtClean="0"/>
          </a:p>
          <a:p>
            <a:pPr algn="just"/>
            <a:r>
              <a:rPr lang="pt-PT" sz="1000" dirty="0"/>
              <a:t>[5]  PCL </a:t>
            </a:r>
            <a:r>
              <a:rPr lang="pt-PT" sz="1000" dirty="0" smtClean="0"/>
              <a:t>Documentation: </a:t>
            </a:r>
            <a:r>
              <a:rPr lang="pt-PT" sz="1000" dirty="0"/>
              <a:t>http://pointclouds.org/documentation</a:t>
            </a:r>
            <a:r>
              <a:rPr lang="pt-PT" sz="1000" dirty="0" smtClean="0"/>
              <a:t>/</a:t>
            </a:r>
          </a:p>
          <a:p>
            <a:pPr algn="just"/>
            <a:endParaRPr lang="pt-PT" sz="1000" dirty="0"/>
          </a:p>
          <a:p>
            <a:pPr algn="just"/>
            <a:r>
              <a:rPr lang="pt-PT" sz="1000" dirty="0" smtClean="0"/>
              <a:t>[6] PCL API: </a:t>
            </a:r>
            <a:r>
              <a:rPr lang="pt-PT" sz="1000" dirty="0"/>
              <a:t>http://docs.pointclouds.org/1.7.2</a:t>
            </a:r>
            <a:r>
              <a:rPr lang="pt-PT" sz="1000" dirty="0" smtClean="0"/>
              <a:t>/</a:t>
            </a:r>
          </a:p>
          <a:p>
            <a:pPr algn="just"/>
            <a:endParaRPr lang="pt-PT" sz="1000" dirty="0"/>
          </a:p>
          <a:p>
            <a:pPr algn="just"/>
            <a:r>
              <a:rPr lang="pt-PT" sz="1000" dirty="0" smtClean="0"/>
              <a:t>[7] </a:t>
            </a:r>
            <a:r>
              <a:rPr lang="pt-PT" sz="1000" dirty="0"/>
              <a:t>Washington RGB-D Object Dataset </a:t>
            </a:r>
            <a:r>
              <a:rPr lang="pt-PT" sz="1000" dirty="0" smtClean="0"/>
              <a:t>: http</a:t>
            </a:r>
            <a:r>
              <a:rPr lang="pt-PT" sz="1000" dirty="0"/>
              <a:t>://rgbd-dataset.cs.washington.edu/dataset/rgbd-dataset_pcd_ascii</a:t>
            </a:r>
            <a:r>
              <a:rPr lang="pt-PT" sz="1000" dirty="0" smtClean="0"/>
              <a:t>/</a:t>
            </a:r>
          </a:p>
          <a:p>
            <a:pPr algn="just"/>
            <a:r>
              <a:rPr lang="pt-PT" sz="1000" dirty="0"/>
              <a:t>	</a:t>
            </a:r>
            <a:r>
              <a:rPr lang="pt-PT" sz="1000" dirty="0" smtClean="0"/>
              <a:t>	        http</a:t>
            </a:r>
            <a:r>
              <a:rPr lang="pt-PT" sz="1000" dirty="0"/>
              <a:t>://www.cs.washington.edu/rgbd-dataset</a:t>
            </a:r>
            <a:r>
              <a:rPr lang="pt-PT" sz="1000" dirty="0" smtClean="0"/>
              <a:t>/</a:t>
            </a:r>
          </a:p>
          <a:p>
            <a:pPr algn="just"/>
            <a:endParaRPr lang="pt-PT" sz="1000" dirty="0"/>
          </a:p>
          <a:p>
            <a:pPr algn="just"/>
            <a:r>
              <a:rPr lang="pt-PT" sz="1000" dirty="0"/>
              <a:t>[8] A Large-Scale Hierarchical Multi-View RGB-D Object Dataset Kevin Lai, Liefeng Bo, Xiaofeng Ren, and Dieter Fox IEEE International Conference on Robotics and Automation (ICRA), May 2011.</a:t>
            </a:r>
            <a:endParaRPr lang="pt-PT" sz="1000" dirty="0" smtClean="0"/>
          </a:p>
          <a:p>
            <a:pPr algn="just"/>
            <a:endParaRPr lang="pt-PT" sz="1000" dirty="0"/>
          </a:p>
          <a:p>
            <a:pPr algn="just"/>
            <a:r>
              <a:rPr lang="pt-PT" sz="1000" dirty="0"/>
              <a:t>[9] </a:t>
            </a:r>
            <a:r>
              <a:rPr lang="en-US" sz="1000" dirty="0"/>
              <a:t>L. Bo, X. Ren, and D. </a:t>
            </a:r>
            <a:r>
              <a:rPr lang="en-US" sz="1000" dirty="0" smtClean="0"/>
              <a:t>Fox</a:t>
            </a:r>
            <a:r>
              <a:rPr lang="pt-PT" sz="1000" dirty="0" smtClean="0"/>
              <a:t>. Unsupervised Feature Learning for RGB-D Based Object Recognition</a:t>
            </a:r>
            <a:endParaRPr lang="pt-PT" sz="1000" dirty="0"/>
          </a:p>
          <a:p>
            <a:pPr algn="just"/>
            <a:endParaRPr lang="pt-PT" sz="1000" dirty="0" smtClean="0"/>
          </a:p>
          <a:p>
            <a:pPr algn="just"/>
            <a:r>
              <a:rPr lang="pt-PT" sz="1000" dirty="0"/>
              <a:t>[10] Sílvio Filipe, </a:t>
            </a:r>
            <a:r>
              <a:rPr lang="pt-PT" sz="1000" dirty="0" smtClean="0"/>
              <a:t>Luís </a:t>
            </a:r>
            <a:r>
              <a:rPr lang="pt-PT" sz="1000" dirty="0"/>
              <a:t>A. Alexandre. </a:t>
            </a:r>
            <a:r>
              <a:rPr lang="pt-PT" sz="1000" dirty="0" smtClean="0"/>
              <a:t>A Comparative Evaluation of 3D Keypoint Detectors in a RGB-D Object Dataset.</a:t>
            </a:r>
            <a:endParaRPr lang="pt-PT" sz="1000" dirty="0"/>
          </a:p>
          <a:p>
            <a:pPr algn="just"/>
            <a:endParaRPr lang="pt-PT" dirty="0" smtClean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42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smtClean="0"/>
              <a:t>PCL - Point Cloud Library Version 1.7.2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smtClean="0"/>
              <a:t>C++98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Tecnologies Used</a:t>
            </a:r>
            <a:endParaRPr lang="pt-PT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30625"/>
              </p:ext>
            </p:extLst>
          </p:nvPr>
        </p:nvGraphicFramePr>
        <p:xfrm>
          <a:off x="277091" y="1676400"/>
          <a:ext cx="8562109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309"/>
                <a:gridCol w="34290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PCL Class|Paremeters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Usage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Application Module</a:t>
                      </a:r>
                      <a:endParaRPr lang="pt-P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b="1" dirty="0" smtClean="0"/>
                        <a:t>VoxelGrid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i="0" dirty="0" smtClean="0"/>
                        <a:t>voxel size = 0.015</a:t>
                      </a:r>
                      <a:endParaRPr lang="pt-PT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Point cloud downsampling and </a:t>
                      </a:r>
                    </a:p>
                    <a:p>
                      <a:pPr algn="l"/>
                      <a:r>
                        <a:rPr lang="pt-PT" dirty="0" smtClean="0"/>
                        <a:t>Key points extraction.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FeatureExtractor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b="1" dirty="0" smtClean="0"/>
                        <a:t>SpinImageEstimation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 smtClean="0"/>
                        <a:t>window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width = 8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 smtClean="0"/>
                        <a:t>support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length = 0.1m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 smtClean="0"/>
                        <a:t>support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angle = 90º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 smtClean="0"/>
                        <a:t>min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points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neighbors = 0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Object views key points representation.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FeatureExtractor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b="1" dirty="0" smtClean="0"/>
                        <a:t>KdTreeFLANN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i="1" dirty="0" smtClean="0"/>
                        <a:t>nearestKSearch(...)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i="1" dirty="0" smtClean="0"/>
                        <a:t>radiusSearch(...)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i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PT" i="1" dirty="0" smtClean="0"/>
                        <a:t>search radius =</a:t>
                      </a:r>
                      <a:r>
                        <a:rPr lang="pt-PT" i="1" baseline="0" dirty="0" smtClean="0"/>
                        <a:t> 0.065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Computation of distance between object views.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Searcher</a:t>
                      </a:r>
                    </a:p>
                    <a:p>
                      <a:pPr algn="l"/>
                      <a:r>
                        <a:rPr lang="pt-PT" dirty="0" smtClean="0"/>
                        <a:t>Memory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966" y="5689600"/>
            <a:ext cx="855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Notes: The parameters values, except for </a:t>
            </a:r>
            <a:r>
              <a:rPr lang="pt-PT" i="1" dirty="0"/>
              <a:t>search </a:t>
            </a:r>
            <a:r>
              <a:rPr lang="pt-PT" i="1" dirty="0" smtClean="0"/>
              <a:t>radius, </a:t>
            </a:r>
            <a:r>
              <a:rPr lang="pt-PT" dirty="0" smtClean="0"/>
              <a:t>follow from the ones used in [4].</a:t>
            </a:r>
          </a:p>
          <a:p>
            <a:r>
              <a:rPr lang="pt-PT" dirty="0" smtClean="0"/>
              <a:t>             PCL Documentation, API, tutorials, etc. can be found at [3], [5] and [6].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12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14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We used </a:t>
            </a:r>
            <a:r>
              <a:rPr lang="pt-PT" dirty="0"/>
              <a:t>the W</a:t>
            </a:r>
            <a:r>
              <a:rPr lang="pt-PT" dirty="0" smtClean="0"/>
              <a:t>ashington RGB-D </a:t>
            </a:r>
            <a:r>
              <a:rPr lang="pt-PT" dirty="0"/>
              <a:t>Object </a:t>
            </a:r>
            <a:r>
              <a:rPr lang="pt-PT" dirty="0" smtClean="0"/>
              <a:t>Dataset [7] [</a:t>
            </a:r>
            <a:r>
              <a:rPr lang="pt-PT" dirty="0"/>
              <a:t>8</a:t>
            </a:r>
            <a:r>
              <a:rPr lang="pt-PT" dirty="0" smtClean="0"/>
              <a:t>] containing: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dirty="0" smtClean="0"/>
              <a:t>Views of </a:t>
            </a:r>
            <a:r>
              <a:rPr lang="en-US" dirty="0"/>
              <a:t>300 physically distinct everyday </a:t>
            </a:r>
            <a:r>
              <a:rPr lang="en-US" dirty="0" smtClean="0"/>
              <a:t>objects.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Organized </a:t>
            </a:r>
            <a:r>
              <a:rPr lang="en-US" dirty="0"/>
              <a:t>into 51 categories arranged using </a:t>
            </a:r>
            <a:r>
              <a:rPr lang="en-US" dirty="0" smtClean="0"/>
              <a:t>WordNet [9].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Each view is a 3d </a:t>
            </a:r>
            <a:r>
              <a:rPr lang="en-US" dirty="0"/>
              <a:t>point </a:t>
            </a:r>
            <a:r>
              <a:rPr lang="en-US" dirty="0" smtClean="0"/>
              <a:t>cloud in the </a:t>
            </a:r>
            <a:r>
              <a:rPr lang="en-US" dirty="0"/>
              <a:t>PCD </a:t>
            </a:r>
            <a:r>
              <a:rPr lang="en-US" dirty="0" smtClean="0"/>
              <a:t>format.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point is stored with 6 fields: </a:t>
            </a:r>
            <a:endParaRPr lang="en-US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3d coordinates </a:t>
            </a:r>
            <a:r>
              <a:rPr lang="en-US" dirty="0"/>
              <a:t>(x, y, z</a:t>
            </a:r>
            <a:r>
              <a:rPr lang="en-US" dirty="0" smtClean="0"/>
              <a:t>)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color </a:t>
            </a:r>
            <a:r>
              <a:rPr lang="en-US" dirty="0"/>
              <a:t>packed into 24 bits with 8 bits per channel </a:t>
            </a:r>
            <a:r>
              <a:rPr lang="en-US" dirty="0" smtClean="0"/>
              <a:t>(RGB)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image coordinates </a:t>
            </a:r>
            <a:r>
              <a:rPr lang="en-US" dirty="0"/>
              <a:t>of the point (</a:t>
            </a:r>
            <a:r>
              <a:rPr lang="en-US" dirty="0" err="1"/>
              <a:t>imX</a:t>
            </a:r>
            <a:r>
              <a:rPr lang="en-US" dirty="0"/>
              <a:t>, </a:t>
            </a:r>
            <a:r>
              <a:rPr lang="en-US" dirty="0" err="1"/>
              <a:t>imY</a:t>
            </a:r>
            <a:r>
              <a:rPr lang="en-US" dirty="0" smtClean="0"/>
              <a:t>).</a:t>
            </a:r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Note: We assumed that the views were already cleaned up and we did not use a </a:t>
            </a:r>
            <a:r>
              <a:rPr lang="pt-PT" dirty="0"/>
              <a:t>ConditionalRemoval </a:t>
            </a:r>
            <a:r>
              <a:rPr lang="pt-PT" dirty="0" smtClean="0"/>
              <a:t>filter to remove outliers, as in [4].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DataSet I of II</a:t>
            </a:r>
            <a:endParaRPr lang="pt-PT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DataSet II of II</a:t>
            </a:r>
            <a:endParaRPr lang="pt-PT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:\MEI\sistemas inteligentes\rg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914400"/>
            <a:ext cx="3800475" cy="47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7912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/>
              <a:t>Fig 1: </a:t>
            </a:r>
            <a:r>
              <a:rPr lang="pt-PT" dirty="0" smtClean="0"/>
              <a:t>Some objects from the </a:t>
            </a:r>
            <a:r>
              <a:rPr lang="pt-PT" dirty="0"/>
              <a:t>Washington RGB-D Object </a:t>
            </a:r>
            <a:r>
              <a:rPr lang="pt-PT" dirty="0" smtClean="0"/>
              <a:t>Dataset [</a:t>
            </a:r>
            <a:r>
              <a:rPr lang="pt-PT" dirty="0"/>
              <a:t>10</a:t>
            </a:r>
            <a:r>
              <a:rPr lang="pt-PT" dirty="0" smtClean="0"/>
              <a:t>].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24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838200"/>
            <a:ext cx="8382000" cy="55206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Architecture</a:t>
            </a:r>
            <a:endParaRPr lang="pt-PT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" y="1444954"/>
            <a:ext cx="2590800" cy="5918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ObjectViewRepository</a:t>
            </a:r>
            <a:endParaRPr lang="pt-PT" sz="1600" dirty="0"/>
          </a:p>
        </p:txBody>
      </p:sp>
      <p:sp>
        <p:nvSpPr>
          <p:cNvPr id="5" name="Rectangle 4"/>
          <p:cNvSpPr/>
          <p:nvPr/>
        </p:nvSpPr>
        <p:spPr>
          <a:xfrm>
            <a:off x="609600" y="3136322"/>
            <a:ext cx="2590800" cy="6026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FeatureExtractor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905000" y="2036824"/>
            <a:ext cx="0" cy="1099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04999" y="2209800"/>
            <a:ext cx="1819276" cy="706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Object View Point Cloud</a:t>
            </a:r>
            <a:endParaRPr lang="pt-PT" sz="1600" dirty="0"/>
          </a:p>
        </p:txBody>
      </p:sp>
      <p:cxnSp>
        <p:nvCxnSpPr>
          <p:cNvPr id="11" name="Straight Arrow Connector 10"/>
          <p:cNvCxnSpPr>
            <a:stCxn id="5" idx="3"/>
            <a:endCxn id="24" idx="2"/>
          </p:cNvCxnSpPr>
          <p:nvPr/>
        </p:nvCxnSpPr>
        <p:spPr>
          <a:xfrm>
            <a:off x="3200400" y="3437659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91670" y="2826328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Keypoints/Features from Object View</a:t>
            </a:r>
            <a:endParaRPr lang="pt-PT" sz="16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940136" y="1039503"/>
            <a:ext cx="1302327" cy="14027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Views Repository</a:t>
            </a:r>
            <a:endParaRPr lang="pt-PT" sz="1600" dirty="0"/>
          </a:p>
        </p:txBody>
      </p:sp>
      <p:cxnSp>
        <p:nvCxnSpPr>
          <p:cNvPr id="17" name="Straight Arrow Connector 16"/>
          <p:cNvCxnSpPr>
            <a:stCxn id="4" idx="3"/>
            <a:endCxn id="15" idx="2"/>
          </p:cNvCxnSpPr>
          <p:nvPr/>
        </p:nvCxnSpPr>
        <p:spPr>
          <a:xfrm>
            <a:off x="3200400" y="1740889"/>
            <a:ext cx="2739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2600" y="5334000"/>
            <a:ext cx="2057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kmeans</a:t>
            </a:r>
          </a:p>
        </p:txBody>
      </p:sp>
      <p:cxnSp>
        <p:nvCxnSpPr>
          <p:cNvPr id="19" name="Straight Arrow Connector 18"/>
          <p:cNvCxnSpPr>
            <a:stCxn id="18" idx="0"/>
            <a:endCxn id="24" idx="3"/>
          </p:cNvCxnSpPr>
          <p:nvPr/>
        </p:nvCxnSpPr>
        <p:spPr>
          <a:xfrm flipV="1">
            <a:off x="6591300" y="4222173"/>
            <a:ext cx="0" cy="11118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6019800" y="2653145"/>
            <a:ext cx="1143000" cy="1569028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9600" y="4435186"/>
            <a:ext cx="2590800" cy="521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CategoryRecognizer</a:t>
            </a:r>
            <a:endParaRPr lang="pt-PT" sz="1600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rot="5400000" flipH="1" flipV="1">
            <a:off x="3726008" y="2141394"/>
            <a:ext cx="472785" cy="411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22234" y="3962400"/>
            <a:ext cx="2223330" cy="81568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Object View Features and the Current Categories and Clusters</a:t>
            </a:r>
            <a:endParaRPr lang="pt-PT" sz="1600" dirty="0"/>
          </a:p>
        </p:txBody>
      </p:sp>
      <p:cxnSp>
        <p:nvCxnSpPr>
          <p:cNvPr id="42" name="Straight Arrow Connector 41"/>
          <p:cNvCxnSpPr>
            <a:stCxn id="35" idx="2"/>
            <a:endCxn id="24" idx="4"/>
          </p:cNvCxnSpPr>
          <p:nvPr/>
        </p:nvCxnSpPr>
        <p:spPr>
          <a:xfrm rot="5400000" flipH="1" flipV="1">
            <a:off x="3774292" y="1568367"/>
            <a:ext cx="1519216" cy="5257800"/>
          </a:xfrm>
          <a:prstGeom prst="bentConnector4">
            <a:avLst>
              <a:gd name="adj1" fmla="val -79144"/>
              <a:gd name="adj2" fmla="val 1133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72400" y="2142465"/>
            <a:ext cx="812007" cy="2959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Class</a:t>
            </a:r>
            <a:endParaRPr lang="pt-PT" sz="1600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7798030" y="999565"/>
            <a:ext cx="760749" cy="95270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57624" y="1323616"/>
            <a:ext cx="135255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Object View</a:t>
            </a:r>
            <a:endParaRPr lang="pt-PT" sz="1600" dirty="0"/>
          </a:p>
        </p:txBody>
      </p:sp>
      <p:sp>
        <p:nvSpPr>
          <p:cNvPr id="27" name="Rectangle 26"/>
          <p:cNvSpPr/>
          <p:nvPr/>
        </p:nvSpPr>
        <p:spPr>
          <a:xfrm>
            <a:off x="1905000" y="5257800"/>
            <a:ext cx="19812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Object View Category Assigment Result</a:t>
            </a:r>
            <a:endParaRPr lang="pt-PT" sz="1600" dirty="0"/>
          </a:p>
        </p:txBody>
      </p:sp>
      <p:sp>
        <p:nvSpPr>
          <p:cNvPr id="28" name="Rectangle 27"/>
          <p:cNvSpPr/>
          <p:nvPr/>
        </p:nvSpPr>
        <p:spPr>
          <a:xfrm>
            <a:off x="6609050" y="4473286"/>
            <a:ext cx="1266826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Features In </a:t>
            </a:r>
          </a:p>
          <a:p>
            <a:r>
              <a:rPr lang="pt-PT" sz="1600" dirty="0" smtClean="0"/>
              <a:t>Memory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0480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838200"/>
            <a:ext cx="8382000" cy="55206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Processing New </a:t>
            </a:r>
            <a:r>
              <a:rPr lang="pt-PT" sz="2800" b="1" dirty="0"/>
              <a:t>S</a:t>
            </a:r>
            <a:r>
              <a:rPr lang="pt-PT" sz="2800" b="1" dirty="0" smtClean="0"/>
              <a:t>een Features</a:t>
            </a:r>
            <a:endParaRPr lang="pt-PT" sz="2800" dirty="0"/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>
            <a:off x="4468740" y="1295400"/>
            <a:ext cx="0" cy="713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44940" y="1370050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Keypoints/Features from </a:t>
            </a:r>
            <a:r>
              <a:rPr lang="pt-PT" sz="1600" dirty="0"/>
              <a:t>N</a:t>
            </a:r>
            <a:r>
              <a:rPr lang="pt-PT" sz="1600" dirty="0" smtClean="0"/>
              <a:t>ew Object View</a:t>
            </a:r>
            <a:endParaRPr lang="pt-PT" sz="1600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3325740" y="2008578"/>
            <a:ext cx="2286000" cy="618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Add </a:t>
            </a:r>
            <a:r>
              <a:rPr lang="pt-PT" sz="1600" dirty="0" smtClean="0"/>
              <a:t>Features to </a:t>
            </a:r>
            <a:r>
              <a:rPr lang="pt-PT" sz="1600" dirty="0"/>
              <a:t>Memory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3325740" y="2999178"/>
            <a:ext cx="2286000" cy="618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Assign </a:t>
            </a:r>
            <a:r>
              <a:rPr lang="pt-PT" sz="1600" dirty="0"/>
              <a:t>Features to </a:t>
            </a:r>
            <a:r>
              <a:rPr lang="pt-PT" sz="1600" dirty="0" smtClean="0"/>
              <a:t>some Cluster</a:t>
            </a:r>
            <a:endParaRPr lang="pt-PT" sz="16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3325740" y="3989778"/>
            <a:ext cx="2286000" cy="618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Assign </a:t>
            </a:r>
            <a:r>
              <a:rPr lang="pt-PT" sz="1600" dirty="0"/>
              <a:t>Features to </a:t>
            </a:r>
            <a:r>
              <a:rPr lang="pt-PT" sz="1600" dirty="0" smtClean="0"/>
              <a:t>some Category</a:t>
            </a:r>
            <a:endParaRPr lang="pt-PT" sz="1600" dirty="0"/>
          </a:p>
        </p:txBody>
      </p:sp>
      <p:sp>
        <p:nvSpPr>
          <p:cNvPr id="34" name="Flowchart: Alternate Process 33"/>
          <p:cNvSpPr/>
          <p:nvPr/>
        </p:nvSpPr>
        <p:spPr>
          <a:xfrm>
            <a:off x="3325740" y="4980378"/>
            <a:ext cx="2286000" cy="618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Check Features for Redundancy</a:t>
            </a:r>
            <a:endParaRPr lang="pt-PT" sz="1600" dirty="0"/>
          </a:p>
        </p:txBody>
      </p:sp>
      <p:cxnSp>
        <p:nvCxnSpPr>
          <p:cNvPr id="36" name="Straight Arrow Connector 35"/>
          <p:cNvCxnSpPr>
            <a:stCxn id="13" idx="2"/>
            <a:endCxn id="32" idx="0"/>
          </p:cNvCxnSpPr>
          <p:nvPr/>
        </p:nvCxnSpPr>
        <p:spPr>
          <a:xfrm>
            <a:off x="4468740" y="2626837"/>
            <a:ext cx="0" cy="372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4468740" y="3617437"/>
            <a:ext cx="0" cy="372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34" idx="0"/>
          </p:cNvCxnSpPr>
          <p:nvPr/>
        </p:nvCxnSpPr>
        <p:spPr>
          <a:xfrm>
            <a:off x="4468740" y="4608037"/>
            <a:ext cx="0" cy="372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7543800" y="1009318"/>
            <a:ext cx="1066800" cy="40974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Action</a:t>
            </a:r>
            <a:endParaRPr lang="pt-PT" sz="1600" dirty="0"/>
          </a:p>
        </p:txBody>
      </p:sp>
      <p:cxnSp>
        <p:nvCxnSpPr>
          <p:cNvPr id="45" name="Straight Arrow Connector 44"/>
          <p:cNvCxnSpPr>
            <a:stCxn id="34" idx="2"/>
          </p:cNvCxnSpPr>
          <p:nvPr/>
        </p:nvCxnSpPr>
        <p:spPr>
          <a:xfrm>
            <a:off x="4468740" y="5598637"/>
            <a:ext cx="0" cy="347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838200"/>
            <a:ext cx="8382000" cy="55206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Applying Memory Decay</a:t>
            </a:r>
            <a:endParaRPr lang="pt-PT" sz="2800" dirty="0"/>
          </a:p>
        </p:txBody>
      </p:sp>
      <p:cxnSp>
        <p:nvCxnSpPr>
          <p:cNvPr id="11" name="Straight Arrow Connector 10"/>
          <p:cNvCxnSpPr>
            <a:stCxn id="15" idx="2"/>
            <a:endCxn id="13" idx="0"/>
          </p:cNvCxnSpPr>
          <p:nvPr/>
        </p:nvCxnSpPr>
        <p:spPr>
          <a:xfrm>
            <a:off x="4468740" y="2819400"/>
            <a:ext cx="0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3121710" y="3276601"/>
            <a:ext cx="2694060" cy="83819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Process New Seen Features</a:t>
            </a:r>
            <a:endParaRPr lang="pt-PT" sz="1600" dirty="0"/>
          </a:p>
        </p:txBody>
      </p:sp>
      <p:cxnSp>
        <p:nvCxnSpPr>
          <p:cNvPr id="36" name="Straight Arrow Connector 35"/>
          <p:cNvCxnSpPr>
            <a:stCxn id="13" idx="2"/>
          </p:cNvCxnSpPr>
          <p:nvPr/>
        </p:nvCxnSpPr>
        <p:spPr>
          <a:xfrm>
            <a:off x="446874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7543800" y="1009318"/>
            <a:ext cx="1066800" cy="40974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Action</a:t>
            </a:r>
            <a:endParaRPr lang="pt-PT" sz="16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121710" y="2057400"/>
            <a:ext cx="2694060" cy="7620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Apply Memory Decay To Features in Memory</a:t>
            </a:r>
            <a:endParaRPr lang="pt-PT" sz="1600" dirty="0"/>
          </a:p>
        </p:txBody>
      </p:sp>
      <p:cxnSp>
        <p:nvCxnSpPr>
          <p:cNvPr id="62" name="Straight Arrow Connector 61"/>
          <p:cNvCxnSpPr>
            <a:endCxn id="15" idx="0"/>
          </p:cNvCxnSpPr>
          <p:nvPr/>
        </p:nvCxnSpPr>
        <p:spPr>
          <a:xfrm>
            <a:off x="4468740" y="1600199"/>
            <a:ext cx="0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838200"/>
            <a:ext cx="8382000" cy="55206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Forgetting Features</a:t>
            </a:r>
            <a:endParaRPr lang="pt-PT" sz="2800" dirty="0"/>
          </a:p>
        </p:txBody>
      </p:sp>
      <p:cxnSp>
        <p:nvCxnSpPr>
          <p:cNvPr id="11" name="Straight Arrow Connector 10"/>
          <p:cNvCxnSpPr>
            <a:stCxn id="15" idx="2"/>
            <a:endCxn id="13" idx="0"/>
          </p:cNvCxnSpPr>
          <p:nvPr/>
        </p:nvCxnSpPr>
        <p:spPr>
          <a:xfrm>
            <a:off x="7225795" y="2805656"/>
            <a:ext cx="1" cy="978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5878766" y="3784269"/>
            <a:ext cx="2694060" cy="77574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Redistribute </a:t>
            </a:r>
            <a:r>
              <a:rPr lang="pt-PT" sz="1600" dirty="0" smtClean="0"/>
              <a:t>Local </a:t>
            </a:r>
            <a:r>
              <a:rPr lang="pt-PT" sz="1600" dirty="0"/>
              <a:t>Weights</a:t>
            </a:r>
          </a:p>
        </p:txBody>
      </p:sp>
      <p:cxnSp>
        <p:nvCxnSpPr>
          <p:cNvPr id="36" name="Straight Arrow Connector 35"/>
          <p:cNvCxnSpPr>
            <a:stCxn id="13" idx="2"/>
            <a:endCxn id="17" idx="0"/>
          </p:cNvCxnSpPr>
          <p:nvPr/>
        </p:nvCxnSpPr>
        <p:spPr>
          <a:xfrm flipH="1">
            <a:off x="7225795" y="4560012"/>
            <a:ext cx="1" cy="60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7506026" y="1009317"/>
            <a:ext cx="1066800" cy="40974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Action</a:t>
            </a:r>
            <a:endParaRPr lang="pt-PT" sz="16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5878765" y="2043656"/>
            <a:ext cx="2694060" cy="7620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Redistribute Global Weights</a:t>
            </a:r>
            <a:endParaRPr lang="pt-PT" sz="1600" dirty="0"/>
          </a:p>
        </p:txBody>
      </p:sp>
      <p:sp>
        <p:nvSpPr>
          <p:cNvPr id="12" name="Rectangle 11"/>
          <p:cNvSpPr/>
          <p:nvPr/>
        </p:nvSpPr>
        <p:spPr>
          <a:xfrm>
            <a:off x="4836535" y="1066800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Key Point/Feature To Forget</a:t>
            </a:r>
            <a:endParaRPr lang="pt-PT" sz="16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2593290" y="5164281"/>
            <a:ext cx="2160660" cy="83819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Remove Feature From Memory</a:t>
            </a:r>
            <a:endParaRPr lang="pt-PT" sz="16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5878765" y="5164281"/>
            <a:ext cx="2694060" cy="83819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Update Cluster Centroid</a:t>
            </a:r>
            <a:endParaRPr lang="pt-PT" sz="1600" dirty="0"/>
          </a:p>
        </p:txBody>
      </p:sp>
      <p:cxnSp>
        <p:nvCxnSpPr>
          <p:cNvPr id="20" name="Straight Arrow Connector 19"/>
          <p:cNvCxnSpPr>
            <a:stCxn id="17" idx="1"/>
            <a:endCxn id="14" idx="3"/>
          </p:cNvCxnSpPr>
          <p:nvPr/>
        </p:nvCxnSpPr>
        <p:spPr>
          <a:xfrm flipH="1">
            <a:off x="4753950" y="5583381"/>
            <a:ext cx="11248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2593290" y="1269323"/>
            <a:ext cx="2160660" cy="99215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Check Feature Redundancy</a:t>
            </a:r>
            <a:endParaRPr lang="pt-PT" sz="1600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593290" y="2694568"/>
            <a:ext cx="2160660" cy="89856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Global Weight &lt;= Memory Decay Threshold</a:t>
            </a:r>
            <a:endParaRPr lang="pt-PT" sz="1600" dirty="0"/>
          </a:p>
        </p:txBody>
      </p:sp>
      <p:sp>
        <p:nvSpPr>
          <p:cNvPr id="37" name="Rectangle 36"/>
          <p:cNvSpPr/>
          <p:nvPr/>
        </p:nvSpPr>
        <p:spPr>
          <a:xfrm>
            <a:off x="450257" y="1066800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Key Points/Features from </a:t>
            </a:r>
            <a:r>
              <a:rPr lang="pt-PT" sz="1600" dirty="0"/>
              <a:t>N</a:t>
            </a:r>
            <a:r>
              <a:rPr lang="pt-PT" sz="1600" dirty="0" smtClean="0"/>
              <a:t>ew Object View</a:t>
            </a:r>
            <a:endParaRPr lang="pt-PT" sz="1600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33400" y="1765399"/>
            <a:ext cx="20598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1"/>
          </p:cNvCxnSpPr>
          <p:nvPr/>
        </p:nvCxnSpPr>
        <p:spPr>
          <a:xfrm>
            <a:off x="533400" y="3143852"/>
            <a:ext cx="20598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0257" y="2447870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Key Points/Features in Memory</a:t>
            </a:r>
            <a:endParaRPr lang="pt-PT" sz="1600" dirty="0"/>
          </a:p>
        </p:txBody>
      </p:sp>
      <p:cxnSp>
        <p:nvCxnSpPr>
          <p:cNvPr id="42" name="Elbow Connector 41"/>
          <p:cNvCxnSpPr>
            <a:stCxn id="23" idx="3"/>
            <a:endCxn id="15" idx="1"/>
          </p:cNvCxnSpPr>
          <p:nvPr/>
        </p:nvCxnSpPr>
        <p:spPr>
          <a:xfrm>
            <a:off x="4753950" y="1765399"/>
            <a:ext cx="1124815" cy="6592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3"/>
          </p:cNvCxnSpPr>
          <p:nvPr/>
        </p:nvCxnSpPr>
        <p:spPr>
          <a:xfrm flipV="1">
            <a:off x="4753950" y="2470636"/>
            <a:ext cx="1124815" cy="67321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36535" y="3200400"/>
            <a:ext cx="2084460" cy="602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Key Point/Feature To Forget</a:t>
            </a:r>
            <a:endParaRPr lang="pt-PT" sz="1600" dirty="0"/>
          </a:p>
        </p:txBody>
      </p:sp>
      <p:cxnSp>
        <p:nvCxnSpPr>
          <p:cNvPr id="67" name="Straight Arrow Connector 66"/>
          <p:cNvCxnSpPr>
            <a:stCxn id="14" idx="1"/>
          </p:cNvCxnSpPr>
          <p:nvPr/>
        </p:nvCxnSpPr>
        <p:spPr>
          <a:xfrm flipH="1" flipV="1">
            <a:off x="533400" y="5583380"/>
            <a:ext cx="20598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838200"/>
            <a:ext cx="8382000" cy="55206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228600" y="2807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Assigning Features to Clusters and Cluster Quality Checks</a:t>
            </a:r>
            <a:endParaRPr lang="pt-PT" sz="2800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7506026" y="1009317"/>
            <a:ext cx="1066800" cy="40974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Action</a:t>
            </a:r>
            <a:endParaRPr lang="pt-PT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650252" y="1200834"/>
            <a:ext cx="2438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Assign Features to Nearest Cluster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440452" y="1619934"/>
            <a:ext cx="2209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" y="877669"/>
            <a:ext cx="2356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Points/Features</a:t>
            </a:r>
          </a:p>
          <a:p>
            <a:r>
              <a:rPr lang="en-US" dirty="0" smtClean="0"/>
              <a:t>From new Object View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650252" y="2514600"/>
            <a:ext cx="2438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 WSS for </a:t>
            </a:r>
            <a:r>
              <a:rPr lang="en-US" sz="1600" dirty="0"/>
              <a:t>A</a:t>
            </a:r>
            <a:r>
              <a:rPr lang="en-US" sz="1600" dirty="0" smtClean="0"/>
              <a:t>ll Clusters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5" idx="2"/>
            <a:endCxn id="28" idx="0"/>
          </p:cNvCxnSpPr>
          <p:nvPr/>
        </p:nvCxnSpPr>
        <p:spPr>
          <a:xfrm>
            <a:off x="3869452" y="2039034"/>
            <a:ext cx="0" cy="4755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003052" y="2514600"/>
            <a:ext cx="2438400" cy="7528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Split Conditions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28" idx="3"/>
            <a:endCxn id="30" idx="1"/>
          </p:cNvCxnSpPr>
          <p:nvPr/>
        </p:nvCxnSpPr>
        <p:spPr>
          <a:xfrm flipV="1">
            <a:off x="5088652" y="2891009"/>
            <a:ext cx="914400" cy="45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993908" y="4141194"/>
            <a:ext cx="2438400" cy="6674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Cluster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 flipH="1">
            <a:off x="7213108" y="3267417"/>
            <a:ext cx="9144" cy="8737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49961" y="3462509"/>
            <a:ext cx="15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Conditions Meet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2650252" y="4147067"/>
            <a:ext cx="2438400" cy="6674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Merge Conditions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2650252" y="5424101"/>
            <a:ext cx="24384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Merge Cluster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35" idx="2"/>
            <a:endCxn id="40" idx="0"/>
          </p:cNvCxnSpPr>
          <p:nvPr/>
        </p:nvCxnSpPr>
        <p:spPr>
          <a:xfrm>
            <a:off x="3869452" y="481450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50264" y="4905718"/>
            <a:ext cx="15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Conditions Meet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32" idx="2"/>
          </p:cNvCxnSpPr>
          <p:nvPr/>
        </p:nvCxnSpPr>
        <p:spPr>
          <a:xfrm>
            <a:off x="7213108" y="4808627"/>
            <a:ext cx="27709" cy="155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</p:cNvCxnSpPr>
          <p:nvPr/>
        </p:nvCxnSpPr>
        <p:spPr>
          <a:xfrm>
            <a:off x="3869452" y="6109901"/>
            <a:ext cx="6927" cy="2489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5" idx="0"/>
          </p:cNvCxnSpPr>
          <p:nvPr/>
        </p:nvCxnSpPr>
        <p:spPr>
          <a:xfrm rot="5400000">
            <a:off x="5106027" y="2030842"/>
            <a:ext cx="879650" cy="33528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5"/>
          <p:cNvSpPr txBox="1"/>
          <p:nvPr/>
        </p:nvSpPr>
        <p:spPr>
          <a:xfrm>
            <a:off x="4495800" y="3304143"/>
            <a:ext cx="1901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Conditions not Meet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87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1170</Words>
  <Application>Microsoft Office PowerPoint</Application>
  <PresentationFormat>On-screen Show (4:3)</PresentationFormat>
  <Paragraphs>374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Sistemas Inteligentes Aprendizagem não Supervisionada Incremental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364</cp:revision>
  <dcterms:created xsi:type="dcterms:W3CDTF">2006-08-16T00:00:00Z</dcterms:created>
  <dcterms:modified xsi:type="dcterms:W3CDTF">2017-06-09T16:19:07Z</dcterms:modified>
</cp:coreProperties>
</file>