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6" r:id="rId2"/>
    <p:sldId id="407" r:id="rId3"/>
    <p:sldId id="408" r:id="rId4"/>
    <p:sldId id="409" r:id="rId5"/>
    <p:sldId id="410" r:id="rId6"/>
    <p:sldId id="411" r:id="rId7"/>
    <p:sldId id="427" r:id="rId8"/>
    <p:sldId id="412" r:id="rId9"/>
    <p:sldId id="413" r:id="rId10"/>
    <p:sldId id="414" r:id="rId11"/>
    <p:sldId id="415" r:id="rId12"/>
    <p:sldId id="428" r:id="rId13"/>
    <p:sldId id="429" r:id="rId14"/>
    <p:sldId id="430" r:id="rId15"/>
    <p:sldId id="416" r:id="rId16"/>
    <p:sldId id="418" r:id="rId17"/>
    <p:sldId id="417" r:id="rId18"/>
    <p:sldId id="420" r:id="rId19"/>
    <p:sldId id="419" r:id="rId20"/>
    <p:sldId id="422" r:id="rId21"/>
    <p:sldId id="421" r:id="rId22"/>
    <p:sldId id="423" r:id="rId23"/>
    <p:sldId id="424" r:id="rId24"/>
    <p:sldId id="425" r:id="rId25"/>
    <p:sldId id="426" r:id="rId26"/>
    <p:sldId id="388" r:id="rId27"/>
    <p:sldId id="382" r:id="rId28"/>
    <p:sldId id="299" r:id="rId29"/>
    <p:sldId id="300" r:id="rId30"/>
    <p:sldId id="323" r:id="rId31"/>
    <p:sldId id="324" r:id="rId32"/>
    <p:sldId id="301" r:id="rId33"/>
    <p:sldId id="302" r:id="rId34"/>
    <p:sldId id="308" r:id="rId35"/>
    <p:sldId id="309" r:id="rId36"/>
    <p:sldId id="312" r:id="rId37"/>
    <p:sldId id="313" r:id="rId38"/>
    <p:sldId id="314" r:id="rId39"/>
    <p:sldId id="315" r:id="rId40"/>
    <p:sldId id="316" r:id="rId41"/>
    <p:sldId id="317" r:id="rId42"/>
    <p:sldId id="319" r:id="rId43"/>
    <p:sldId id="320" r:id="rId44"/>
    <p:sldId id="321" r:id="rId45"/>
    <p:sldId id="322" r:id="rId46"/>
    <p:sldId id="318" r:id="rId47"/>
    <p:sldId id="304" r:id="rId48"/>
    <p:sldId id="303" r:id="rId49"/>
    <p:sldId id="305" r:id="rId50"/>
    <p:sldId id="306" r:id="rId51"/>
    <p:sldId id="307" r:id="rId52"/>
    <p:sldId id="310" r:id="rId53"/>
    <p:sldId id="31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5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</a:p>
          <a:p>
            <a:pPr algn="ctr"/>
            <a:r>
              <a:rPr lang="ru-RU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Обособлен метод как решение первой части задачи составления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15" y="1196752"/>
            <a:ext cx="5562569" cy="547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1790715" y="1268760"/>
            <a:ext cx="1773173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79713" y="6237312"/>
            <a:ext cx="1080120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828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работает как промежуточный этап формирования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1" y="1268760"/>
            <a:ext cx="7095238" cy="5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3645024"/>
            <a:ext cx="122413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654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Создаётся новая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 с известным количеством строк и столбцов. Предварительно созданный абзац выступает в качестве поставщика диапазона.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4077072"/>
            <a:ext cx="61206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32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шапка 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4437112"/>
            <a:ext cx="612068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7114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 заполняется содержимым.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65552" y="5013176"/>
            <a:ext cx="6512396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44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создания и заполнения таблицы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отформатированной по умолчанию.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1" y="1420291"/>
            <a:ext cx="8221077" cy="5342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57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оформления к диапазонам внутри ячеек таблицы с содержимым.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1138229"/>
            <a:ext cx="4824536" cy="5614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2627784" y="3933056"/>
            <a:ext cx="244827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14"/>
          <p:cNvSpPr/>
          <p:nvPr/>
        </p:nvSpPr>
        <p:spPr>
          <a:xfrm>
            <a:off x="3131840" y="5373216"/>
            <a:ext cx="244827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4845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Стилистически переформатированное содержимое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5" y="1143292"/>
            <a:ext cx="8512890" cy="5534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1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Вслед за созданием таблицы настраиваются её внешние границы.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4" y="1268760"/>
            <a:ext cx="6228571" cy="23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57714" y="2061101"/>
            <a:ext cx="513051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2271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Применённое форматирование – видимая внешняя рамка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" y="1143292"/>
            <a:ext cx="8544842" cy="555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64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таблиц в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5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внутренних видимых границ таблицы – горизонталей и вертикалей.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1" y="1213429"/>
            <a:ext cx="6142857" cy="26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500570" y="2797605"/>
            <a:ext cx="544769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26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Полное обрамление содержимого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6" y="1143292"/>
            <a:ext cx="8524328" cy="552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4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20688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Визуальное определение рациональных значений для ширины каждого столбца (форматирование вручную для поиска приемлемых значений).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7" y="1340768"/>
            <a:ext cx="8542790" cy="5405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81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численных значений для ширины каждого столбца.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2304762" cy="35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61919"/>
          <a:stretch/>
        </p:blipFill>
        <p:spPr>
          <a:xfrm>
            <a:off x="2728277" y="1340768"/>
            <a:ext cx="3355891" cy="1493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61370"/>
          <a:stretch/>
        </p:blipFill>
        <p:spPr>
          <a:xfrm>
            <a:off x="2728277" y="2996952"/>
            <a:ext cx="3355891" cy="152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b="60838"/>
          <a:stretch/>
        </p:blipFill>
        <p:spPr>
          <a:xfrm>
            <a:off x="2728277" y="4683907"/>
            <a:ext cx="3355891" cy="1535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7667" b="60838"/>
          <a:stretch/>
        </p:blipFill>
        <p:spPr>
          <a:xfrm>
            <a:off x="6256164" y="1337447"/>
            <a:ext cx="2692752" cy="1496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V="1">
            <a:off x="1835696" y="1916832"/>
            <a:ext cx="2088232" cy="2544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4995047" y="2780928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5004048" y="4456079"/>
            <a:ext cx="0" cy="1543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7"/>
          <a:srcRect r="17763" b="61919"/>
          <a:stretch/>
        </p:blipFill>
        <p:spPr>
          <a:xfrm>
            <a:off x="6248377" y="3002015"/>
            <a:ext cx="2708325" cy="1465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/>
          <a:srcRect r="16179" b="61919"/>
          <a:stretch/>
        </p:blipFill>
        <p:spPr>
          <a:xfrm>
            <a:off x="6256163" y="4683907"/>
            <a:ext cx="2700539" cy="1433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3"/>
          <p:cNvCxnSpPr/>
          <p:nvPr/>
        </p:nvCxnSpPr>
        <p:spPr>
          <a:xfrm flipV="1">
            <a:off x="5364088" y="2708920"/>
            <a:ext cx="2376264" cy="329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3"/>
          <p:cNvCxnSpPr/>
          <p:nvPr/>
        </p:nvCxnSpPr>
        <p:spPr>
          <a:xfrm>
            <a:off x="8460432" y="2708920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3"/>
          <p:cNvCxnSpPr/>
          <p:nvPr/>
        </p:nvCxnSpPr>
        <p:spPr>
          <a:xfrm>
            <a:off x="8469433" y="4413982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/>
          <a:srcRect t="14244" b="68729"/>
          <a:stretch/>
        </p:blipFill>
        <p:spPr>
          <a:xfrm>
            <a:off x="528238" y="5926150"/>
            <a:ext cx="3619500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Прямая со стрелкой 3"/>
          <p:cNvCxnSpPr/>
          <p:nvPr/>
        </p:nvCxnSpPr>
        <p:spPr>
          <a:xfrm flipH="1">
            <a:off x="4147738" y="6015319"/>
            <a:ext cx="3618996" cy="510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9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в массиве значений ширины столбцов и присвоение этих значений столбцам таблицы через конвертацию из сантиметров в точки.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378304"/>
            <a:ext cx="6247619" cy="5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48190" y="1594328"/>
            <a:ext cx="614814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5338744"/>
            <a:ext cx="554461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0221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20688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автоматизированного составления идентичен выполненной ранее корректировке вручную.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339027"/>
            <a:ext cx="8568952" cy="542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06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Старая схема создания документа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3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в разделе объявления используемых модулей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прописать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System.Reflection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он необходим для обращения к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отсутствующему параметру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б) создать объект под отсутствующие параметры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ObjMissing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разместить блок отлова ошибок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попробовать создать переменную под приложение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подложка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Word._Application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Word.Application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6668" y="4077072"/>
            <a:ext cx="6570663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35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д) создать процедуру, в которую в качестве параметров необходимо 	передавать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и отсутствующее значение;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е) закрыть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методом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в разделе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вызвать побуждающее сообщение на случай 	возникновения непредвиденной ошибки в процессе работы с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660" y="4005064"/>
            <a:ext cx="6570663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5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процесса создания приложения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иллюстрация: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4771"/>
          <a:stretch/>
        </p:blipFill>
        <p:spPr>
          <a:xfrm>
            <a:off x="1027772" y="1628800"/>
            <a:ext cx="6944437" cy="4817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2" r="40137" b="56333"/>
          <a:stretch/>
        </p:blipFill>
        <p:spPr bwMode="auto">
          <a:xfrm>
            <a:off x="3635896" y="3933056"/>
            <a:ext cx="4957498" cy="544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 текстовый файл формата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97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процесса создания документа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иллюстрация: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2" y="1556792"/>
            <a:ext cx="6980199" cy="508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44065"/>
          <a:stretch/>
        </p:blipFill>
        <p:spPr>
          <a:xfrm>
            <a:off x="2987824" y="2996952"/>
            <a:ext cx="5891539" cy="194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3707904" y="4437112"/>
            <a:ext cx="4536504" cy="30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831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нового параграфа / абзаца текста как объекта реализуется посредством: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есть сначала указывается объект-диапазон (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который находится по скрытой закладке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Bookmark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заданной по умолчанию в самом конце документа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 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 закладка называется «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\\endofdoc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конец документа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для удобства использования её рационально записать в строковую переменную с аналогичным именем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параграф/абзац добавляется методом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 Word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как его содержимое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один из абзацев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Paragraphs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выделенном диапазоне (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65663" b="22177"/>
          <a:stretch/>
        </p:blipFill>
        <p:spPr>
          <a:xfrm>
            <a:off x="566071" y="1484784"/>
            <a:ext cx="801185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706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создаётся объект, хранящий закладку, которой отмечено окончание 	документа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“\\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б) для экономии ресурсов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делается невидимым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ObjWord.Visible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false;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в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приложении создаётся новый документ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Word._Document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ObjWord.Application.Documents.Add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созданный документ активируется (включается в работу)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ObjDoc.Activate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д) создаётся объект, отвечающий за выбранную область документа. В 	нём необходимо разместить рабочий диапазон документа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	находящийся в конце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ObjDoc.Bookmarks.get_Item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).Range;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необходимости перейти к новому абзацу с текстом конструкция 	прописывается повторно, но уже без объявления типа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98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е)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указанной рабочей области создаётся новый абзац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Word.Paragraph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ObjParagraph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ObjDoc.Content.Paragraphs.Add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ж) для размещения в абзаце какого-либо текста прописывается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ObjParagraph.Range.Text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Какой-либо текст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з) выполняется сохранение файла (например, в той же директории, 	где размещён исполняемый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файл)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ObjDoc.SaveAs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Application.StartupPath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@”\” + Name + “.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и) закрыть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ObjDoc.Close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переменную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любой удобный момент времени, предшествующий сохранению, необходимо ввести название файла, который будет записан.</a:t>
            </a:r>
          </a:p>
        </p:txBody>
      </p:sp>
    </p:spTree>
    <p:extLst>
      <p:ext uri="{BB962C8B-B14F-4D97-AF65-F5344CB8AC3E}">
        <p14:creationId xmlns:p14="http://schemas.microsoft.com/office/powerpoint/2010/main" val="2131334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</a:p>
        </p:txBody>
      </p:sp>
    </p:spTree>
    <p:extLst>
      <p:ext uri="{BB962C8B-B14F-4D97-AF65-F5344CB8AC3E}">
        <p14:creationId xmlns:p14="http://schemas.microsoft.com/office/powerpoint/2010/main" val="3617562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20688"/>
            <a:ext cx="87849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 для вставки нужного количества отступов перед абзацем: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 для вставки нужного количества отступов после абзаца: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22" y="1124744"/>
            <a:ext cx="4780756" cy="2509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28" y="4037007"/>
            <a:ext cx="4886325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79" y="764704"/>
            <a:ext cx="6743625" cy="3936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869160"/>
            <a:ext cx="7128792" cy="1679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3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" y="980728"/>
            <a:ext cx="7847013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29" y="3212976"/>
            <a:ext cx="2752149" cy="2626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5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" y="728304"/>
            <a:ext cx="5248275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2449"/>
            <a:ext cx="42481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r="11906" b="80108"/>
          <a:stretch/>
        </p:blipFill>
        <p:spPr bwMode="auto">
          <a:xfrm>
            <a:off x="3347864" y="2564905"/>
            <a:ext cx="5472286" cy="31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8" b="41282"/>
          <a:stretch/>
        </p:blipFill>
        <p:spPr bwMode="auto">
          <a:xfrm>
            <a:off x="323529" y="5013176"/>
            <a:ext cx="4392488" cy="20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4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7" y="711860"/>
            <a:ext cx="4429145" cy="3221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21149"/>
            <a:ext cx="6120680" cy="28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8" b="26603"/>
          <a:stretch/>
        </p:blipFill>
        <p:spPr bwMode="auto">
          <a:xfrm>
            <a:off x="2953547" y="2204864"/>
            <a:ext cx="6082949" cy="223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7"/>
          <a:stretch/>
        </p:blipFill>
        <p:spPr bwMode="auto">
          <a:xfrm>
            <a:off x="2943203" y="5301208"/>
            <a:ext cx="6093294" cy="293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Первую строку файла занимает шапка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87158" y="1988840"/>
            <a:ext cx="738524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35386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1944472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9" y="2069579"/>
            <a:ext cx="7875587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1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7056437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05"/>
          <a:stretch/>
        </p:blipFill>
        <p:spPr bwMode="auto">
          <a:xfrm>
            <a:off x="1043608" y="5877272"/>
            <a:ext cx="7875587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67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6780213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8" b="43916"/>
          <a:stretch/>
        </p:blipFill>
        <p:spPr bwMode="auto">
          <a:xfrm>
            <a:off x="634206" y="5733256"/>
            <a:ext cx="7875587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5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43914"/>
            <a:ext cx="6846875" cy="5925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0" r="24300"/>
          <a:stretch/>
        </p:blipFill>
        <p:spPr bwMode="auto">
          <a:xfrm>
            <a:off x="3635897" y="3068960"/>
            <a:ext cx="5328592" cy="1021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92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разрыва страницы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62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разрыва страницы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060848"/>
            <a:ext cx="4514850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05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Полезные настройки при работе с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9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82" y="1515639"/>
            <a:ext cx="4398836" cy="5153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4159" y="2337214"/>
            <a:ext cx="902239" cy="177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4159" y="2523751"/>
            <a:ext cx="90327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562493"/>
            <a:ext cx="953012" cy="177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337212"/>
            <a:ext cx="1066563" cy="177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787848"/>
            <a:ext cx="800608" cy="167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68671" y="2769186"/>
            <a:ext cx="637727" cy="186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5774" y="3033980"/>
            <a:ext cx="24574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18220" y="3297925"/>
            <a:ext cx="875152" cy="205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320" y="3208247"/>
            <a:ext cx="258127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16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412776"/>
            <a:ext cx="4548093" cy="532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584" y="2227472"/>
            <a:ext cx="777939" cy="215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7617" y="1434915"/>
            <a:ext cx="2286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988" y="3278485"/>
            <a:ext cx="1323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988" y="4925144"/>
            <a:ext cx="159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196" y="2708920"/>
            <a:ext cx="876327" cy="1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056" y="2484165"/>
            <a:ext cx="860467" cy="204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7138" y="3312937"/>
            <a:ext cx="993764" cy="202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Прямая со стрелкой 3"/>
          <p:cNvCxnSpPr/>
          <p:nvPr/>
        </p:nvCxnSpPr>
        <p:spPr>
          <a:xfrm flipV="1">
            <a:off x="1605523" y="1628800"/>
            <a:ext cx="5054709" cy="598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6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последующих записаны публикации по шаблону с разделителем 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87158" y="2492896"/>
            <a:ext cx="7385242" cy="36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41673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44495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1989"/>
            <a:ext cx="4608512" cy="539937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32" y="3070181"/>
            <a:ext cx="1912318" cy="19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82801" y="2854157"/>
            <a:ext cx="1944216" cy="195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544" y="3935830"/>
            <a:ext cx="1287510" cy="211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108" y="3935830"/>
            <a:ext cx="30956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108" y="2210117"/>
            <a:ext cx="27717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8761" y="2210117"/>
            <a:ext cx="896293" cy="183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Прямая со стрелкой 3"/>
          <p:cNvCxnSpPr/>
          <p:nvPr/>
        </p:nvCxnSpPr>
        <p:spPr>
          <a:xfrm>
            <a:off x="1776649" y="2210117"/>
            <a:ext cx="399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3"/>
          <p:cNvCxnSpPr/>
          <p:nvPr/>
        </p:nvCxnSpPr>
        <p:spPr>
          <a:xfrm>
            <a:off x="1776648" y="3935830"/>
            <a:ext cx="399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79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1556792"/>
            <a:ext cx="185719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3214142"/>
            <a:ext cx="1171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4869160"/>
            <a:ext cx="1926366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2040" y="1547267"/>
            <a:ext cx="1434884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2040" y="3258377"/>
            <a:ext cx="1287510" cy="9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4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настройки параметров страницы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50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настройки параметров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контексте блока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контексте отдельной процедуры (другие, равные значения)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числителе размер границ, заданный в сантиметрах,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знаменателе подобранная (экспериментально) константа для перевода единиц (в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специальный метод для конвертации).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" y="1268760"/>
            <a:ext cx="3970304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15" y="3717032"/>
            <a:ext cx="4047369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68202"/>
            <a:ext cx="3514725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 стрелкой 3"/>
          <p:cNvCxnSpPr/>
          <p:nvPr/>
        </p:nvCxnSpPr>
        <p:spPr>
          <a:xfrm>
            <a:off x="2627784" y="1414203"/>
            <a:ext cx="2448272" cy="682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3"/>
          <p:cNvCxnSpPr/>
          <p:nvPr/>
        </p:nvCxnSpPr>
        <p:spPr>
          <a:xfrm flipV="1">
            <a:off x="3406205" y="1628800"/>
            <a:ext cx="3902099" cy="720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1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Строковый метод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Split()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 строковый массив по указанному разделителю (в рассматриваемом случае – это 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5344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Прямоугольник 22"/>
          <p:cNvSpPr/>
          <p:nvPr/>
        </p:nvSpPr>
        <p:spPr>
          <a:xfrm>
            <a:off x="971600" y="4101608"/>
            <a:ext cx="36724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51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Выполняется разбор шапки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3915" b="28262"/>
          <a:stretch/>
        </p:blipFill>
        <p:spPr>
          <a:xfrm>
            <a:off x="3779912" y="4797152"/>
            <a:ext cx="5104642" cy="1845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09091" y="5373216"/>
            <a:ext cx="5075463" cy="852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3107754" y="4640634"/>
            <a:ext cx="888182" cy="1020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3203848" y="4640634"/>
            <a:ext cx="1656184" cy="1020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3"/>
          <p:cNvCxnSpPr/>
          <p:nvPr/>
        </p:nvCxnSpPr>
        <p:spPr>
          <a:xfrm>
            <a:off x="3323778" y="4653136"/>
            <a:ext cx="2340288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3"/>
          <p:cNvCxnSpPr/>
          <p:nvPr/>
        </p:nvCxnSpPr>
        <p:spPr>
          <a:xfrm>
            <a:off x="3527856" y="4653136"/>
            <a:ext cx="2916352" cy="826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3"/>
          <p:cNvCxnSpPr/>
          <p:nvPr/>
        </p:nvCxnSpPr>
        <p:spPr>
          <a:xfrm>
            <a:off x="3809091" y="4640634"/>
            <a:ext cx="3547191" cy="89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3"/>
          <p:cNvCxnSpPr/>
          <p:nvPr/>
        </p:nvCxnSpPr>
        <p:spPr>
          <a:xfrm>
            <a:off x="4199958" y="4653136"/>
            <a:ext cx="3972442" cy="916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331640" y="4221088"/>
            <a:ext cx="38164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92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Добавляется строка сетки электронной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3915" b="28262"/>
          <a:stretch/>
        </p:blipFill>
        <p:spPr>
          <a:xfrm>
            <a:off x="3779912" y="4797152"/>
            <a:ext cx="5104642" cy="1845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09091" y="6402622"/>
            <a:ext cx="5075463" cy="194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2987824" y="4869160"/>
            <a:ext cx="821267" cy="153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295636" y="4640634"/>
            <a:ext cx="1692188" cy="228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65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Построчный вывод данных в сетку электронной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5516566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3915" b="8940"/>
          <a:stretch/>
        </p:blipFill>
        <p:spPr>
          <a:xfrm>
            <a:off x="4067944" y="4370243"/>
            <a:ext cx="4876336" cy="2237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971600" y="4377918"/>
            <a:ext cx="3096344" cy="49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Прямая со стрелкой 3"/>
          <p:cNvCxnSpPr/>
          <p:nvPr/>
        </p:nvCxnSpPr>
        <p:spPr>
          <a:xfrm>
            <a:off x="2075681" y="4897540"/>
            <a:ext cx="2064271" cy="1411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>
            <a:off x="2267744" y="4869159"/>
            <a:ext cx="1920255" cy="1325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2543701" y="4869159"/>
            <a:ext cx="1644298" cy="1092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>
            <a:off x="2913771" y="4889839"/>
            <a:ext cx="1226181" cy="862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6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1181</Words>
  <Application>Microsoft Office PowerPoint</Application>
  <PresentationFormat>Экран (4:3)</PresentationFormat>
  <Paragraphs>171</Paragraphs>
  <Slides>53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7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Баранов Александр Алексеевич</cp:lastModifiedBy>
  <cp:revision>240</cp:revision>
  <dcterms:created xsi:type="dcterms:W3CDTF">2014-09-04T11:16:41Z</dcterms:created>
  <dcterms:modified xsi:type="dcterms:W3CDTF">2024-10-07T14:55:04Z</dcterms:modified>
</cp:coreProperties>
</file>