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0" autoAdjust="0"/>
    <p:restoredTop sz="95250" autoAdjust="0"/>
  </p:normalViewPr>
  <p:slideViewPr>
    <p:cSldViewPr snapToGrid="0">
      <p:cViewPr>
        <p:scale>
          <a:sx n="50" d="100"/>
          <a:sy n="50" d="100"/>
        </p:scale>
        <p:origin x="706" y="7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3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2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4C1A1-6D79-45A9-BB8F-10848A0C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407" y="822283"/>
            <a:ext cx="4114442" cy="749233"/>
          </a:xfrm>
        </p:spPr>
        <p:txBody>
          <a:bodyPr anchor="b">
            <a:normAutofit/>
          </a:bodyPr>
          <a:lstStyle/>
          <a:p>
            <a:r>
              <a:rPr lang="ru-RU" sz="4800" dirty="0"/>
              <a:t>Презентация</a:t>
            </a:r>
            <a:endParaRPr lang="ru-BY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3EF6EC-D67A-4A25-BE41-A3F910F90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407" y="1741275"/>
            <a:ext cx="4107812" cy="65252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rPr>
              <a:t>по дисциплине: «Пакеты компьютерной математики»</a:t>
            </a:r>
            <a:endParaRPr lang="ru-BY" sz="2000" dirty="0">
              <a:solidFill>
                <a:schemeClr val="accent3">
                  <a:lumMod val="20000"/>
                  <a:lumOff val="80000"/>
                  <a:alpha val="60000"/>
                </a:schemeClr>
              </a:solidFill>
            </a:endParaRPr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Абстрактный шаблон водяной волны">
            <a:extLst>
              <a:ext uri="{FF2B5EF4-FFF2-40B4-BE49-F238E27FC236}">
                <a16:creationId xmlns:a16="http://schemas.microsoft.com/office/drawing/2014/main" id="{83E94667-DD2B-4975-0DFC-01EF93D84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" r="-2" b="769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Подзаголовок 2">
            <a:extLst>
              <a:ext uri="{FF2B5EF4-FFF2-40B4-BE49-F238E27FC236}">
                <a16:creationId xmlns:a16="http://schemas.microsoft.com/office/drawing/2014/main" id="{5F3FDEFA-B9FB-447F-9438-669A59FEADE9}"/>
              </a:ext>
            </a:extLst>
          </p:cNvPr>
          <p:cNvSpPr txBox="1">
            <a:spLocks/>
          </p:cNvSpPr>
          <p:nvPr/>
        </p:nvSpPr>
        <p:spPr>
          <a:xfrm>
            <a:off x="373407" y="2566036"/>
            <a:ext cx="4114442" cy="103201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rPr>
              <a:t>на тему: «Решение задач по математическому анализу в 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rPr>
              <a:t>Mathematica</a:t>
            </a:r>
            <a:r>
              <a:rPr lang="ru-RU" sz="2000" dirty="0">
                <a:solidFill>
                  <a:schemeClr val="accent3">
                    <a:lumMod val="20000"/>
                    <a:lumOff val="80000"/>
                    <a:alpha val="60000"/>
                  </a:schemeClr>
                </a:solidFill>
              </a:rPr>
              <a:t>»</a:t>
            </a:r>
            <a:endParaRPr lang="ru-BY" sz="2000" dirty="0">
              <a:solidFill>
                <a:schemeClr val="accent3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1128-8FD7-4431-AA0A-8387B74F528E}"/>
              </a:ext>
            </a:extLst>
          </p:cNvPr>
          <p:cNvSpPr txBox="1"/>
          <p:nvPr/>
        </p:nvSpPr>
        <p:spPr>
          <a:xfrm>
            <a:off x="325472" y="3773276"/>
            <a:ext cx="4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студент 1-го курса группы №7101: Шего А.А.</a:t>
            </a:r>
            <a:endParaRPr lang="ru-BY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618761-7199-402F-A9BF-B01D9E841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081">
            <a:off x="6016974" y="590161"/>
            <a:ext cx="5075058" cy="52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D7DAB-D6FB-41E0-95A5-C124D03B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658241"/>
          </a:xfrm>
        </p:spPr>
        <p:txBody>
          <a:bodyPr>
            <a:normAutofit fontScale="90000"/>
          </a:bodyPr>
          <a:lstStyle/>
          <a:p>
            <a:r>
              <a:rPr lang="ru-RU" sz="5300" dirty="0"/>
              <a:t>Вывод</a:t>
            </a:r>
            <a:r>
              <a:rPr lang="ru-RU" dirty="0"/>
              <a:t>: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74A1-DFFA-472E-988C-E06A8BD64C6A}"/>
              </a:ext>
            </a:extLst>
          </p:cNvPr>
          <p:cNvSpPr txBox="1"/>
          <p:nvPr/>
        </p:nvSpPr>
        <p:spPr>
          <a:xfrm>
            <a:off x="3359148" y="1483567"/>
            <a:ext cx="8182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Подводя итог можно сделать вывод, что </a:t>
            </a:r>
            <a:r>
              <a:rPr lang="en-US" sz="2000" dirty="0">
                <a:solidFill>
                  <a:schemeClr val="accent2"/>
                </a:solidFill>
              </a:rPr>
              <a:t>Wolfram Mathematica </a:t>
            </a:r>
            <a:r>
              <a:rPr lang="ru-RU" sz="2000" dirty="0"/>
              <a:t>облегчает и ускоряет решение заданий по математическому анализу. А именно решение интегралов, разложение сложных функций на более понятные, вычисление производных, нахождение частных производных и т.д.</a:t>
            </a:r>
          </a:p>
        </p:txBody>
      </p:sp>
    </p:spTree>
    <p:extLst>
      <p:ext uri="{BB962C8B-B14F-4D97-AF65-F5344CB8AC3E}">
        <p14:creationId xmlns:p14="http://schemas.microsoft.com/office/powerpoint/2010/main" val="374703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A350D-9BE9-4C3D-B0DA-560D9DC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Mathematica</a:t>
            </a:r>
            <a:r>
              <a:rPr lang="ru-RU" dirty="0"/>
              <a:t>?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5F6-A5C3-479F-85E2-03EC3283E94D}"/>
              </a:ext>
            </a:extLst>
          </p:cNvPr>
          <p:cNvSpPr txBox="1"/>
          <p:nvPr/>
        </p:nvSpPr>
        <p:spPr>
          <a:xfrm>
            <a:off x="543318" y="1483567"/>
            <a:ext cx="1062756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	</a:t>
            </a:r>
            <a:r>
              <a:rPr lang="ru-RU" sz="2400" b="1" dirty="0" err="1">
                <a:solidFill>
                  <a:schemeClr val="accent2"/>
                </a:solidFill>
              </a:rPr>
              <a:t>Mathematica</a:t>
            </a:r>
            <a:r>
              <a:rPr lang="ru-RU" sz="2000" dirty="0"/>
              <a:t> — проприетарная система </a:t>
            </a:r>
            <a:r>
              <a:rPr lang="ru-RU" sz="2000" dirty="0" err="1"/>
              <a:t>компью</a:t>
            </a:r>
            <a:r>
              <a:rPr lang="ru-RU" sz="2000" dirty="0"/>
              <a:t>-</a:t>
            </a:r>
          </a:p>
          <a:p>
            <a:r>
              <a:rPr lang="ru-RU" sz="2000" dirty="0" err="1"/>
              <a:t>терной</a:t>
            </a:r>
            <a:r>
              <a:rPr lang="ru-RU" sz="2000" dirty="0"/>
              <a:t> алгебры, широко используемая для научных, инженерных, </a:t>
            </a:r>
          </a:p>
          <a:p>
            <a:r>
              <a:rPr lang="ru-RU" sz="2000" dirty="0"/>
              <a:t>математических расчётов. Разработана в </a:t>
            </a:r>
            <a:r>
              <a:rPr lang="ru-RU" sz="2000" u="sng" dirty="0"/>
              <a:t>1988 году</a:t>
            </a:r>
            <a:r>
              <a:rPr lang="ru-RU" sz="2000" dirty="0"/>
              <a:t> </a:t>
            </a:r>
            <a:r>
              <a:rPr lang="ru-RU" sz="2000" u="sng" dirty="0"/>
              <a:t>Стивеном </a:t>
            </a:r>
          </a:p>
          <a:p>
            <a:r>
              <a:rPr lang="ru-RU" sz="2000" u="sng" dirty="0"/>
              <a:t>Вольфрамом</a:t>
            </a:r>
            <a:r>
              <a:rPr lang="ru-RU" sz="2000" dirty="0"/>
              <a:t>, дальнейшим развитием системы занята </a:t>
            </a:r>
          </a:p>
          <a:p>
            <a:r>
              <a:rPr lang="ru-RU" sz="2000" dirty="0"/>
              <a:t>основанная им совместно с Теодором Греем </a:t>
            </a:r>
          </a:p>
          <a:p>
            <a:r>
              <a:rPr lang="ru-RU" sz="2000" dirty="0"/>
              <a:t>компания </a:t>
            </a:r>
            <a:r>
              <a:rPr lang="ru-RU" sz="2000" u="sng" dirty="0" err="1"/>
              <a:t>Wolfram</a:t>
            </a:r>
            <a:r>
              <a:rPr lang="ru-RU" sz="2000" u="sng" dirty="0"/>
              <a:t> </a:t>
            </a:r>
            <a:r>
              <a:rPr lang="ru-RU" sz="2000" u="sng" dirty="0" err="1"/>
              <a:t>Research</a:t>
            </a:r>
            <a:r>
              <a:rPr lang="ru-RU" sz="2000" dirty="0"/>
              <a:t>.</a:t>
            </a:r>
            <a:endParaRPr lang="ru-B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47CF2-888D-405D-8F00-C62FEA054132}"/>
              </a:ext>
            </a:extLst>
          </p:cNvPr>
          <p:cNvSpPr txBox="1"/>
          <p:nvPr/>
        </p:nvSpPr>
        <p:spPr>
          <a:xfrm>
            <a:off x="543317" y="3558644"/>
            <a:ext cx="10627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Оснащена как аналитическими возможностями, так и </a:t>
            </a:r>
            <a:r>
              <a:rPr lang="ru-RU" sz="2000" dirty="0" err="1"/>
              <a:t>обеспе</a:t>
            </a:r>
            <a:r>
              <a:rPr lang="ru-RU" sz="2000" dirty="0"/>
              <a:t>-</a:t>
            </a:r>
          </a:p>
          <a:p>
            <a:r>
              <a:rPr lang="ru-RU" sz="2000" dirty="0" err="1"/>
              <a:t>чивает</a:t>
            </a:r>
            <a:r>
              <a:rPr lang="ru-RU" sz="2000" dirty="0"/>
              <a:t> численные расчёты; результаты выводятся как в алфавитно-</a:t>
            </a:r>
          </a:p>
          <a:p>
            <a:r>
              <a:rPr lang="ru-RU" sz="2000" dirty="0"/>
              <a:t>цифровом виде, так и в форме графиков.</a:t>
            </a:r>
            <a:endParaRPr lang="ru-BY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4906A8-60E4-40A5-9256-FA1C4182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841" y="1748767"/>
            <a:ext cx="2403055" cy="343209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A1EE3-6C43-4E5B-BA22-6FA460DBE0AA}"/>
              </a:ext>
            </a:extLst>
          </p:cNvPr>
          <p:cNvSpPr txBox="1"/>
          <p:nvPr/>
        </p:nvSpPr>
        <p:spPr>
          <a:xfrm>
            <a:off x="8597448" y="5235075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Стивен Вольфрам</a:t>
            </a: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278336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F0AA1-0EAC-4E46-8715-F53B98BB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63" y="317241"/>
            <a:ext cx="8283313" cy="1212979"/>
          </a:xfrm>
        </p:spPr>
        <p:txBody>
          <a:bodyPr/>
          <a:lstStyle/>
          <a:p>
            <a:r>
              <a:rPr lang="ru-RU" dirty="0"/>
              <a:t>Основные возможности: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590F-693A-450E-86E0-AF54F8D23555}"/>
              </a:ext>
            </a:extLst>
          </p:cNvPr>
          <p:cNvSpPr txBox="1"/>
          <p:nvPr/>
        </p:nvSpPr>
        <p:spPr>
          <a:xfrm>
            <a:off x="3424463" y="1530220"/>
            <a:ext cx="821081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решение систем полиномиальных и тригонометрических уравнений и неравенств, а также трансцендентных уравнений, сводящихся к ним;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решение рекуррентных уравнений;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упрощение выражений;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нахождение пределов;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интегрирование и дифференцирование функций;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нахождение конечных и бесконечных сумм и произведений;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решение дифференциальных уравнений и уравнений в частных производных;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преобразования Фурье и Лапласа, а также Z-преобразование;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преобразование функции в ряд Тейлора, операции с рядами Тейлора: сложение, умножение, композиция, получение обратной функции;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вейвлет-анализ.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340262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A350D-9BE9-4C3D-B0DA-560D9DC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ещё возможности?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5F6-A5C3-479F-85E2-03EC3283E94D}"/>
              </a:ext>
            </a:extLst>
          </p:cNvPr>
          <p:cNvSpPr txBox="1"/>
          <p:nvPr/>
        </p:nvSpPr>
        <p:spPr>
          <a:xfrm>
            <a:off x="543318" y="1483567"/>
            <a:ext cx="10627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Система также осуществляет численные расчёты: </a:t>
            </a:r>
            <a:r>
              <a:rPr lang="ru-RU" sz="2000" dirty="0">
                <a:solidFill>
                  <a:schemeClr val="accent2"/>
                </a:solidFill>
              </a:rPr>
              <a:t>определяет значения функций</a:t>
            </a:r>
            <a:r>
              <a:rPr lang="ru-RU" sz="2000" dirty="0"/>
              <a:t> (в том числе специальных) с произвольной точностью, </a:t>
            </a:r>
            <a:r>
              <a:rPr lang="ru-RU" sz="2000" dirty="0">
                <a:solidFill>
                  <a:schemeClr val="accent2"/>
                </a:solidFill>
              </a:rPr>
              <a:t>осуществляет полиномиальную интерполяцию функции</a:t>
            </a:r>
            <a:r>
              <a:rPr lang="ru-RU" sz="2000" dirty="0"/>
              <a:t> от произвольного числа аргументов по набору известных значений, </a:t>
            </a:r>
            <a:r>
              <a:rPr lang="ru-RU" sz="2000" dirty="0">
                <a:solidFill>
                  <a:schemeClr val="accent2"/>
                </a:solidFill>
              </a:rPr>
              <a:t>рассчитывает вероятности</a:t>
            </a:r>
            <a:r>
              <a:rPr lang="ru-RU" sz="2000" dirty="0"/>
              <a:t>.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47CF2-888D-405D-8F00-C62FEA054132}"/>
              </a:ext>
            </a:extLst>
          </p:cNvPr>
          <p:cNvSpPr txBox="1"/>
          <p:nvPr/>
        </p:nvSpPr>
        <p:spPr>
          <a:xfrm>
            <a:off x="543317" y="2807920"/>
            <a:ext cx="10627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	Также в систему заложены </a:t>
            </a:r>
            <a:r>
              <a:rPr lang="ru-RU" sz="2000" dirty="0">
                <a:solidFill>
                  <a:schemeClr val="accent2"/>
                </a:solidFill>
              </a:rPr>
              <a:t>линейно-алгебраические возможности </a:t>
            </a:r>
            <a:r>
              <a:rPr lang="ru-RU" sz="2000" dirty="0"/>
              <a:t>— </a:t>
            </a:r>
            <a:r>
              <a:rPr lang="ru-RU" sz="2000" dirty="0">
                <a:solidFill>
                  <a:schemeClr val="accent2"/>
                </a:solidFill>
              </a:rPr>
              <a:t>работа с матрицами </a:t>
            </a:r>
            <a:r>
              <a:rPr lang="ru-RU" sz="2000" dirty="0"/>
              <a:t>(сложение, умножение, нахождение обратной матрицы, умножение на вектор, вычисление экспоненты, взятие определителя), </a:t>
            </a:r>
            <a:r>
              <a:rPr lang="ru-RU" sz="2000" dirty="0">
                <a:solidFill>
                  <a:schemeClr val="accent2"/>
                </a:solidFill>
              </a:rPr>
              <a:t>поиск собственных значений</a:t>
            </a:r>
            <a:r>
              <a:rPr lang="ru-RU" sz="2000" dirty="0"/>
              <a:t> и </a:t>
            </a:r>
            <a:r>
              <a:rPr lang="ru-RU" sz="2000" dirty="0">
                <a:solidFill>
                  <a:schemeClr val="accent2"/>
                </a:solidFill>
              </a:rPr>
              <a:t>собственных векторов</a:t>
            </a:r>
            <a:r>
              <a:rPr lang="ru-RU" sz="2000" dirty="0"/>
              <a:t>.</a:t>
            </a:r>
            <a:endParaRPr lang="ru-BY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FC80C5-AE2B-4AB7-8CA5-3BFAF9DC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4090719"/>
            <a:ext cx="5391902" cy="2381582"/>
          </a:xfrm>
          <a:prstGeom prst="rect">
            <a:avLst/>
          </a:prstGeom>
          <a:effectLst>
            <a:glow>
              <a:schemeClr val="accent1"/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68773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275FD-E801-49B3-B20B-28B052A059C9}"/>
              </a:ext>
            </a:extLst>
          </p:cNvPr>
          <p:cNvSpPr txBox="1"/>
          <p:nvPr/>
        </p:nvSpPr>
        <p:spPr>
          <a:xfrm>
            <a:off x="1300480" y="2397948"/>
            <a:ext cx="959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Далее мы рассмотрим решение </a:t>
            </a:r>
            <a:r>
              <a:rPr lang="ru-RU" sz="3200" dirty="0">
                <a:solidFill>
                  <a:schemeClr val="accent2"/>
                </a:solidFill>
              </a:rPr>
              <a:t>уравнений в частных производных</a:t>
            </a:r>
            <a:r>
              <a:rPr lang="ru-RU" sz="3200" dirty="0"/>
              <a:t>, </a:t>
            </a:r>
            <a:r>
              <a:rPr lang="ru-RU" sz="3200" dirty="0">
                <a:solidFill>
                  <a:schemeClr val="accent2"/>
                </a:solidFill>
              </a:rPr>
              <a:t>нахождение пределов</a:t>
            </a:r>
            <a:r>
              <a:rPr lang="ru-RU" sz="3200" dirty="0"/>
              <a:t>, </a:t>
            </a:r>
            <a:r>
              <a:rPr lang="ru-RU" sz="3200" dirty="0">
                <a:solidFill>
                  <a:schemeClr val="accent2"/>
                </a:solidFill>
              </a:rPr>
              <a:t>интегрирование</a:t>
            </a:r>
            <a:r>
              <a:rPr lang="ru-RU" sz="3200" dirty="0"/>
              <a:t> и </a:t>
            </a:r>
            <a:r>
              <a:rPr lang="ru-RU" sz="3200" dirty="0">
                <a:solidFill>
                  <a:schemeClr val="accent2"/>
                </a:solidFill>
              </a:rPr>
              <a:t>дифференцирование функций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7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23E2EE6-55C3-4B1B-A175-23931B665126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Решение частных производных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485061-9A5D-4E3A-A135-39E926F7F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9" b="-12689"/>
          <a:stretch/>
        </p:blipFill>
        <p:spPr>
          <a:xfrm>
            <a:off x="549538" y="1531797"/>
            <a:ext cx="5807331" cy="396500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8755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23E2EE6-55C3-4B1B-A175-23931B665126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Решение</a:t>
            </a:r>
            <a:r>
              <a:rPr lang="en-US" dirty="0"/>
              <a:t> </a:t>
            </a:r>
            <a:r>
              <a:rPr lang="ru-RU" dirty="0"/>
              <a:t>пределов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7CC713-55B1-44A6-AF64-0CFFB6E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7" y="1559083"/>
            <a:ext cx="6039265" cy="316531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55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23E2EE6-55C3-4B1B-A175-23931B665126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Решение</a:t>
            </a:r>
            <a:r>
              <a:rPr lang="en-US" dirty="0"/>
              <a:t> </a:t>
            </a:r>
            <a:r>
              <a:rPr lang="ru-RU" dirty="0"/>
              <a:t>интегралов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723BD2-B163-4D70-8185-88EF603D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36" y="1555739"/>
            <a:ext cx="3169023" cy="38375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7E0751-BE93-45C1-B35F-0BB85E8B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76" y="1555739"/>
            <a:ext cx="2715404" cy="3834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6FFC4C-A22D-487E-A47E-87E5E110E18E}"/>
              </a:ext>
            </a:extLst>
          </p:cNvPr>
          <p:cNvSpPr txBox="1"/>
          <p:nvPr/>
        </p:nvSpPr>
        <p:spPr>
          <a:xfrm>
            <a:off x="1899919" y="5489075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Неопределённые</a:t>
            </a:r>
            <a:endParaRPr lang="ru-BY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528B8-4AFF-46EE-B7C7-6B7624501F1F}"/>
              </a:ext>
            </a:extLst>
          </p:cNvPr>
          <p:cNvSpPr txBox="1"/>
          <p:nvPr/>
        </p:nvSpPr>
        <p:spPr>
          <a:xfrm>
            <a:off x="6018458" y="5489075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Определённые</a:t>
            </a:r>
            <a:endParaRPr lang="ru-BY" sz="1600" dirty="0"/>
          </a:p>
        </p:txBody>
      </p:sp>
    </p:spTree>
    <p:extLst>
      <p:ext uri="{BB962C8B-B14F-4D97-AF65-F5344CB8AC3E}">
        <p14:creationId xmlns:p14="http://schemas.microsoft.com/office/powerpoint/2010/main" val="230386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23E2EE6-55C3-4B1B-A175-23931B665126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Дифференцирование функций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DB50F0-3457-44BB-9907-FDAA5EDA4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38" y="1673639"/>
            <a:ext cx="5101225" cy="27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1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8E4E2"/>
      </a:lt2>
      <a:accent1>
        <a:srgbClr val="33A7DD"/>
      </a:accent1>
      <a:accent2>
        <a:srgbClr val="1DB5A6"/>
      </a:accent2>
      <a:accent3>
        <a:srgbClr val="2AB76E"/>
      </a:accent3>
      <a:accent4>
        <a:srgbClr val="1EBA29"/>
      </a:accent4>
      <a:accent5>
        <a:srgbClr val="5BB62A"/>
      </a:accent5>
      <a:accent6>
        <a:srgbClr val="8BAD1C"/>
      </a:accent6>
      <a:hlink>
        <a:srgbClr val="429230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341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Sitka Heading</vt:lpstr>
      <vt:lpstr>Source Sans Pro</vt:lpstr>
      <vt:lpstr>3DFloatVTI</vt:lpstr>
      <vt:lpstr>Презентация</vt:lpstr>
      <vt:lpstr>Что такое Mathematica?</vt:lpstr>
      <vt:lpstr>Основные возможности:</vt:lpstr>
      <vt:lpstr>Какие ещё возможности?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Александр Шего</dc:creator>
  <cp:lastModifiedBy>Александр Шего</cp:lastModifiedBy>
  <cp:revision>2</cp:revision>
  <dcterms:created xsi:type="dcterms:W3CDTF">2022-03-31T15:22:48Z</dcterms:created>
  <dcterms:modified xsi:type="dcterms:W3CDTF">2022-04-07T06:36:15Z</dcterms:modified>
</cp:coreProperties>
</file>