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Roboto Mono"/>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746F63-206A-476F-85E7-B5AD6036129E}">
  <a:tblStyle styleId="{B9746F63-206A-476F-85E7-B5AD6036129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4.xml"/><Relationship Id="rId33" Type="http://schemas.openxmlformats.org/officeDocument/2006/relationships/font" Target="fonts/RobotoMono-boldItalic.fntdata"/><Relationship Id="rId10" Type="http://schemas.openxmlformats.org/officeDocument/2006/relationships/slide" Target="slides/slide3.xml"/><Relationship Id="rId32" Type="http://schemas.openxmlformats.org/officeDocument/2006/relationships/font" Target="fonts/RobotoMono-italic.fntdata"/><Relationship Id="rId13" Type="http://schemas.openxmlformats.org/officeDocument/2006/relationships/slide" Target="slides/slide6.xml"/><Relationship Id="rId35" Type="http://schemas.openxmlformats.org/officeDocument/2006/relationships/font" Target="fonts/OpenSans-bold.fntdata"/><Relationship Id="rId12" Type="http://schemas.openxmlformats.org/officeDocument/2006/relationships/slide" Target="slides/slide5.xml"/><Relationship Id="rId34" Type="http://schemas.openxmlformats.org/officeDocument/2006/relationships/font" Target="fonts/OpenSans-regular.fntdata"/><Relationship Id="rId15" Type="http://schemas.openxmlformats.org/officeDocument/2006/relationships/slide" Target="slides/slide8.xml"/><Relationship Id="rId37" Type="http://schemas.openxmlformats.org/officeDocument/2006/relationships/font" Target="fonts/OpenSans-boldItalic.fntdata"/><Relationship Id="rId14" Type="http://schemas.openxmlformats.org/officeDocument/2006/relationships/slide" Target="slides/slide7.xml"/><Relationship Id="rId36" Type="http://schemas.openxmlformats.org/officeDocument/2006/relationships/font" Target="fonts/OpenSans-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5273af9417_0_4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35273af9417_0_4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273af9417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273af9417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5273af9417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5273af9417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5273af9417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5273af9417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5273af9417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5273af9417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273af9417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273af9417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5273af9417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5273af9417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5273af9417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5273af9417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5273af9417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5273af9417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5273af9417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5273af9417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4e3a6033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4e3a6033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273af9417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273af9417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4e3a6033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4e3a6033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4e3a6033e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4e3a6033e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4e3a6033e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4e3a6033e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273af9417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273af9417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273af9417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273af9417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273af9417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273af9417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273af9417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273af9417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273af9417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5273af9417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273af9417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5273af9417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273af9417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5273af9417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lt1"/>
              </a:buClr>
              <a:buSzPts val="4500"/>
              <a:buFont typeface="Avenir"/>
              <a:buNone/>
              <a:defRPr sz="45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rgbClr val="09080B"/>
              </a:buClr>
              <a:buSzPts val="1500"/>
              <a:buNone/>
              <a:defRPr sz="1500"/>
            </a:lvl2pPr>
            <a:lvl3pPr lvl="2" algn="ctr">
              <a:lnSpc>
                <a:spcPct val="90000"/>
              </a:lnSpc>
              <a:spcBef>
                <a:spcPts val="400"/>
              </a:spcBef>
              <a:spcAft>
                <a:spcPts val="0"/>
              </a:spcAft>
              <a:buClr>
                <a:srgbClr val="09080B"/>
              </a:buClr>
              <a:buSzPts val="1400"/>
              <a:buNone/>
              <a:defRPr sz="1400"/>
            </a:lvl3pPr>
            <a:lvl4pPr lvl="3" algn="ctr">
              <a:lnSpc>
                <a:spcPct val="90000"/>
              </a:lnSpc>
              <a:spcBef>
                <a:spcPts val="400"/>
              </a:spcBef>
              <a:spcAft>
                <a:spcPts val="0"/>
              </a:spcAft>
              <a:buClr>
                <a:srgbClr val="09080B"/>
              </a:buClr>
              <a:buSzPts val="1200"/>
              <a:buNone/>
              <a:defRPr sz="1200"/>
            </a:lvl4pPr>
            <a:lvl5pPr lvl="4" algn="ctr">
              <a:lnSpc>
                <a:spcPct val="90000"/>
              </a:lnSpc>
              <a:spcBef>
                <a:spcPts val="400"/>
              </a:spcBef>
              <a:spcAft>
                <a:spcPts val="0"/>
              </a:spcAft>
              <a:buClr>
                <a:srgbClr val="09080B"/>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59" name="Google Shape;59;p14"/>
          <p:cNvSpPr txBox="1"/>
          <p:nvPr>
            <p:ph idx="10" type="dt"/>
          </p:nvPr>
        </p:nvSpPr>
        <p:spPr>
          <a:xfrm>
            <a:off x="240957"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845643"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cxnSp>
        <p:nvCxnSpPr>
          <p:cNvPr id="62" name="Google Shape;62;p14"/>
          <p:cNvCxnSpPr/>
          <p:nvPr/>
        </p:nvCxnSpPr>
        <p:spPr>
          <a:xfrm>
            <a:off x="1143000" y="2632472"/>
            <a:ext cx="6858000" cy="0"/>
          </a:xfrm>
          <a:prstGeom prst="straightConnector1">
            <a:avLst/>
          </a:prstGeom>
          <a:noFill/>
          <a:ln cap="flat" cmpd="sng" w="63500">
            <a:solidFill>
              <a:schemeClr val="lt1"/>
            </a:solidFill>
            <a:prstDash val="solid"/>
            <a:miter lim="800000"/>
            <a:headEnd len="sm" w="sm" type="none"/>
            <a:tailEnd len="sm" w="sm" type="none"/>
          </a:ln>
        </p:spPr>
      </p:cxnSp>
      <p:pic>
        <p:nvPicPr>
          <p:cNvPr descr="A picture containing building, window, light&#10;&#10;Description automatically generated" id="63" name="Google Shape;63;p14"/>
          <p:cNvPicPr preferRelativeResize="0"/>
          <p:nvPr/>
        </p:nvPicPr>
        <p:blipFill rotWithShape="1">
          <a:blip r:embed="rId2">
            <a:alphaModFix/>
          </a:blip>
          <a:srcRect b="0" l="0" r="0" t="0"/>
          <a:stretch/>
        </p:blipFill>
        <p:spPr>
          <a:xfrm>
            <a:off x="8391600" y="102600"/>
            <a:ext cx="675000" cy="675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64" name="Shape 64"/>
        <p:cNvGrpSpPr/>
        <p:nvPr/>
      </p:nvGrpSpPr>
      <p:grpSpPr>
        <a:xfrm>
          <a:off x="0" y="0"/>
          <a:ext cx="0" cy="0"/>
          <a:chOff x="0" y="0"/>
          <a:chExt cx="0" cy="0"/>
        </a:xfrm>
      </p:grpSpPr>
      <p:sp>
        <p:nvSpPr>
          <p:cNvPr id="65" name="Google Shape;65;p15"/>
          <p:cNvSpPr txBox="1"/>
          <p:nvPr>
            <p:ph type="title"/>
          </p:nvPr>
        </p:nvSpPr>
        <p:spPr>
          <a:xfrm>
            <a:off x="240955" y="245591"/>
            <a:ext cx="8655900" cy="621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accent1"/>
              </a:buClr>
              <a:buSzPts val="2900"/>
              <a:buFont typeface="Avenir"/>
              <a:buNone/>
              <a:defRPr sz="29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0" type="dt"/>
          </p:nvPr>
        </p:nvSpPr>
        <p:spPr>
          <a:xfrm>
            <a:off x="240957"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5"/>
          <p:cNvSpPr txBox="1"/>
          <p:nvPr>
            <p:ph idx="12" type="sldNum"/>
          </p:nvPr>
        </p:nvSpPr>
        <p:spPr>
          <a:xfrm>
            <a:off x="6845643"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cxnSp>
        <p:nvCxnSpPr>
          <p:cNvPr id="69" name="Google Shape;69;p15"/>
          <p:cNvCxnSpPr/>
          <p:nvPr/>
        </p:nvCxnSpPr>
        <p:spPr>
          <a:xfrm>
            <a:off x="240957" y="838514"/>
            <a:ext cx="6786000" cy="0"/>
          </a:xfrm>
          <a:prstGeom prst="straightConnector1">
            <a:avLst/>
          </a:prstGeom>
          <a:noFill/>
          <a:ln cap="flat" cmpd="sng" w="63500">
            <a:solidFill>
              <a:schemeClr val="lt1"/>
            </a:solidFill>
            <a:prstDash val="solid"/>
            <a:miter lim="800000"/>
            <a:headEnd len="sm" w="sm" type="none"/>
            <a:tailEnd len="sm" w="sm" type="none"/>
          </a:ln>
        </p:spPr>
      </p:cxnSp>
      <p:sp>
        <p:nvSpPr>
          <p:cNvPr id="70" name="Google Shape;70;p15"/>
          <p:cNvSpPr txBox="1"/>
          <p:nvPr>
            <p:ph idx="1" type="body"/>
          </p:nvPr>
        </p:nvSpPr>
        <p:spPr>
          <a:xfrm>
            <a:off x="240956" y="911383"/>
            <a:ext cx="8655900" cy="2649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700"/>
              <a:buNone/>
              <a:defRPr b="1" i="0" sz="1700">
                <a:solidFill>
                  <a:schemeClr val="lt2"/>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1" name="Google Shape;71;p15"/>
          <p:cNvSpPr/>
          <p:nvPr/>
        </p:nvSpPr>
        <p:spPr>
          <a:xfrm>
            <a:off x="241699" y="1317359"/>
            <a:ext cx="1466100" cy="658800"/>
          </a:xfrm>
          <a:prstGeom prst="roundRect">
            <a:avLst>
              <a:gd fmla="val 16667" name="adj"/>
            </a:avLst>
          </a:prstGeom>
          <a:solidFill>
            <a:srgbClr val="DE6E8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2" name="Google Shape;72;p15"/>
          <p:cNvSpPr txBox="1"/>
          <p:nvPr>
            <p:ph idx="2" type="body"/>
          </p:nvPr>
        </p:nvSpPr>
        <p:spPr>
          <a:xfrm>
            <a:off x="323390" y="1495115"/>
            <a:ext cx="1302000" cy="303600"/>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2"/>
              </a:buClr>
              <a:buSzPts val="1100"/>
              <a:buNone/>
              <a:defRPr b="1" i="0" sz="1100">
                <a:solidFill>
                  <a:schemeClr val="lt2"/>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3" name="Google Shape;73;p15"/>
          <p:cNvSpPr/>
          <p:nvPr/>
        </p:nvSpPr>
        <p:spPr>
          <a:xfrm>
            <a:off x="1869903" y="1321409"/>
            <a:ext cx="7041000" cy="650700"/>
          </a:xfrm>
          <a:prstGeom prst="roundRect">
            <a:avLst>
              <a:gd fmla="val 16667" name="adj"/>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4" name="Google Shape;74;p15"/>
          <p:cNvSpPr txBox="1"/>
          <p:nvPr>
            <p:ph idx="3" type="body"/>
          </p:nvPr>
        </p:nvSpPr>
        <p:spPr>
          <a:xfrm>
            <a:off x="1948157" y="1370316"/>
            <a:ext cx="6872400" cy="555300"/>
          </a:xfrm>
          <a:prstGeom prst="rect">
            <a:avLst/>
          </a:prstGeom>
          <a:noFill/>
          <a:ln>
            <a:noFill/>
          </a:ln>
        </p:spPr>
        <p:txBody>
          <a:bodyPr anchorCtr="0" anchor="t" bIns="34275" lIns="68575" spcFirstLastPara="1" rIns="68575" wrap="square" tIns="34275">
            <a:normAutofit/>
          </a:bodyPr>
          <a:lstStyle>
            <a:lvl1pPr indent="-285750" lvl="0" marL="457200" algn="l">
              <a:lnSpc>
                <a:spcPct val="90000"/>
              </a:lnSpc>
              <a:spcBef>
                <a:spcPts val="800"/>
              </a:spcBef>
              <a:spcAft>
                <a:spcPts val="0"/>
              </a:spcAft>
              <a:buClr>
                <a:srgbClr val="09080B"/>
              </a:buClr>
              <a:buSzPts val="900"/>
              <a:buFont typeface="Arial"/>
              <a:buChar char="•"/>
              <a:defRPr sz="900">
                <a:solidFill>
                  <a:srgbClr val="09080B"/>
                </a:solidFill>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5" name="Google Shape;75;p15"/>
          <p:cNvSpPr/>
          <p:nvPr/>
        </p:nvSpPr>
        <p:spPr>
          <a:xfrm>
            <a:off x="227808" y="2186725"/>
            <a:ext cx="1466100" cy="658800"/>
          </a:xfrm>
          <a:prstGeom prst="roundRect">
            <a:avLst>
              <a:gd fmla="val 16667" name="adj"/>
            </a:avLst>
          </a:prstGeom>
          <a:solidFill>
            <a:srgbClr val="DE6E8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6" name="Google Shape;76;p15"/>
          <p:cNvSpPr txBox="1"/>
          <p:nvPr>
            <p:ph idx="4" type="body"/>
          </p:nvPr>
        </p:nvSpPr>
        <p:spPr>
          <a:xfrm>
            <a:off x="309499" y="2364481"/>
            <a:ext cx="1302000" cy="303600"/>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2"/>
              </a:buClr>
              <a:buSzPts val="1100"/>
              <a:buNone/>
              <a:defRPr b="1" i="0" sz="1100">
                <a:solidFill>
                  <a:schemeClr val="lt2"/>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7" name="Google Shape;77;p15"/>
          <p:cNvSpPr/>
          <p:nvPr/>
        </p:nvSpPr>
        <p:spPr>
          <a:xfrm>
            <a:off x="1856012" y="2190775"/>
            <a:ext cx="7041000" cy="650700"/>
          </a:xfrm>
          <a:prstGeom prst="roundRect">
            <a:avLst>
              <a:gd fmla="val 16667" name="adj"/>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8" name="Google Shape;78;p15"/>
          <p:cNvSpPr txBox="1"/>
          <p:nvPr>
            <p:ph idx="5" type="body"/>
          </p:nvPr>
        </p:nvSpPr>
        <p:spPr>
          <a:xfrm>
            <a:off x="1934267" y="2239682"/>
            <a:ext cx="6872400" cy="555300"/>
          </a:xfrm>
          <a:prstGeom prst="rect">
            <a:avLst/>
          </a:prstGeom>
          <a:noFill/>
          <a:ln>
            <a:noFill/>
          </a:ln>
        </p:spPr>
        <p:txBody>
          <a:bodyPr anchorCtr="0" anchor="t" bIns="34275" lIns="68575" spcFirstLastPara="1" rIns="68575" wrap="square" tIns="34275">
            <a:normAutofit/>
          </a:bodyPr>
          <a:lstStyle>
            <a:lvl1pPr indent="-285750" lvl="0" marL="457200" algn="l">
              <a:lnSpc>
                <a:spcPct val="90000"/>
              </a:lnSpc>
              <a:spcBef>
                <a:spcPts val="800"/>
              </a:spcBef>
              <a:spcAft>
                <a:spcPts val="0"/>
              </a:spcAft>
              <a:buClr>
                <a:srgbClr val="09080B"/>
              </a:buClr>
              <a:buSzPts val="900"/>
              <a:buFont typeface="Arial"/>
              <a:buChar char="•"/>
              <a:defRPr sz="900">
                <a:solidFill>
                  <a:srgbClr val="09080B"/>
                </a:solidFill>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9" name="Google Shape;79;p15"/>
          <p:cNvSpPr/>
          <p:nvPr/>
        </p:nvSpPr>
        <p:spPr>
          <a:xfrm>
            <a:off x="227808" y="3931028"/>
            <a:ext cx="1466100" cy="658800"/>
          </a:xfrm>
          <a:prstGeom prst="roundRect">
            <a:avLst>
              <a:gd fmla="val 16667" name="adj"/>
            </a:avLst>
          </a:prstGeom>
          <a:solidFill>
            <a:srgbClr val="DE6E8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0" name="Google Shape;80;p15"/>
          <p:cNvSpPr txBox="1"/>
          <p:nvPr>
            <p:ph idx="6" type="body"/>
          </p:nvPr>
        </p:nvSpPr>
        <p:spPr>
          <a:xfrm>
            <a:off x="309499" y="4108784"/>
            <a:ext cx="1302000" cy="303600"/>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2"/>
              </a:buClr>
              <a:buSzPts val="1100"/>
              <a:buNone/>
              <a:defRPr b="1" i="0" sz="1100">
                <a:solidFill>
                  <a:schemeClr val="lt2"/>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1" name="Google Shape;81;p15"/>
          <p:cNvSpPr/>
          <p:nvPr/>
        </p:nvSpPr>
        <p:spPr>
          <a:xfrm>
            <a:off x="1856012" y="3935078"/>
            <a:ext cx="7041000" cy="650700"/>
          </a:xfrm>
          <a:prstGeom prst="roundRect">
            <a:avLst>
              <a:gd fmla="val 16667" name="adj"/>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2" name="Google Shape;82;p15"/>
          <p:cNvSpPr txBox="1"/>
          <p:nvPr>
            <p:ph idx="7" type="body"/>
          </p:nvPr>
        </p:nvSpPr>
        <p:spPr>
          <a:xfrm>
            <a:off x="1934267" y="3983985"/>
            <a:ext cx="6872400" cy="555300"/>
          </a:xfrm>
          <a:prstGeom prst="rect">
            <a:avLst/>
          </a:prstGeom>
          <a:noFill/>
          <a:ln>
            <a:noFill/>
          </a:ln>
        </p:spPr>
        <p:txBody>
          <a:bodyPr anchorCtr="0" anchor="t" bIns="34275" lIns="68575" spcFirstLastPara="1" rIns="68575" wrap="square" tIns="34275">
            <a:normAutofit/>
          </a:bodyPr>
          <a:lstStyle>
            <a:lvl1pPr indent="-285750" lvl="0" marL="457200" algn="l">
              <a:lnSpc>
                <a:spcPct val="90000"/>
              </a:lnSpc>
              <a:spcBef>
                <a:spcPts val="800"/>
              </a:spcBef>
              <a:spcAft>
                <a:spcPts val="0"/>
              </a:spcAft>
              <a:buClr>
                <a:srgbClr val="09080B"/>
              </a:buClr>
              <a:buSzPts val="900"/>
              <a:buFont typeface="Arial"/>
              <a:buChar char="•"/>
              <a:defRPr sz="900">
                <a:solidFill>
                  <a:srgbClr val="09080B"/>
                </a:solidFill>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3" name="Google Shape;83;p15"/>
          <p:cNvSpPr/>
          <p:nvPr/>
        </p:nvSpPr>
        <p:spPr>
          <a:xfrm>
            <a:off x="227808" y="3056959"/>
            <a:ext cx="1466100" cy="658800"/>
          </a:xfrm>
          <a:prstGeom prst="roundRect">
            <a:avLst>
              <a:gd fmla="val 16667" name="adj"/>
            </a:avLst>
          </a:prstGeom>
          <a:solidFill>
            <a:srgbClr val="DE6E8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4" name="Google Shape;84;p15"/>
          <p:cNvSpPr txBox="1"/>
          <p:nvPr>
            <p:ph idx="8" type="body"/>
          </p:nvPr>
        </p:nvSpPr>
        <p:spPr>
          <a:xfrm>
            <a:off x="309499" y="3234715"/>
            <a:ext cx="1302000" cy="303600"/>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2"/>
              </a:buClr>
              <a:buSzPts val="1100"/>
              <a:buNone/>
              <a:defRPr b="1" i="0" sz="1100">
                <a:solidFill>
                  <a:schemeClr val="lt2"/>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5" name="Google Shape;85;p15"/>
          <p:cNvSpPr/>
          <p:nvPr/>
        </p:nvSpPr>
        <p:spPr>
          <a:xfrm>
            <a:off x="1856012" y="3061009"/>
            <a:ext cx="7041000" cy="650700"/>
          </a:xfrm>
          <a:prstGeom prst="roundRect">
            <a:avLst>
              <a:gd fmla="val 16667" name="adj"/>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6" name="Google Shape;86;p15"/>
          <p:cNvSpPr txBox="1"/>
          <p:nvPr>
            <p:ph idx="9" type="body"/>
          </p:nvPr>
        </p:nvSpPr>
        <p:spPr>
          <a:xfrm>
            <a:off x="1934267" y="3109916"/>
            <a:ext cx="6872400" cy="555300"/>
          </a:xfrm>
          <a:prstGeom prst="rect">
            <a:avLst/>
          </a:prstGeom>
          <a:noFill/>
          <a:ln>
            <a:noFill/>
          </a:ln>
        </p:spPr>
        <p:txBody>
          <a:bodyPr anchorCtr="0" anchor="t" bIns="34275" lIns="68575" spcFirstLastPara="1" rIns="68575" wrap="square" tIns="34275">
            <a:normAutofit/>
          </a:bodyPr>
          <a:lstStyle>
            <a:lvl1pPr indent="-285750" lvl="0" marL="457200" algn="l">
              <a:lnSpc>
                <a:spcPct val="90000"/>
              </a:lnSpc>
              <a:spcBef>
                <a:spcPts val="800"/>
              </a:spcBef>
              <a:spcAft>
                <a:spcPts val="0"/>
              </a:spcAft>
              <a:buClr>
                <a:srgbClr val="09080B"/>
              </a:buClr>
              <a:buSzPts val="900"/>
              <a:buFont typeface="Arial"/>
              <a:buChar char="•"/>
              <a:defRPr sz="900">
                <a:solidFill>
                  <a:srgbClr val="09080B"/>
                </a:solidFill>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pic>
        <p:nvPicPr>
          <p:cNvPr descr="A picture containing building, window, light&#10;&#10;Description automatically generated" id="87" name="Google Shape;87;p15"/>
          <p:cNvPicPr preferRelativeResize="0"/>
          <p:nvPr/>
        </p:nvPicPr>
        <p:blipFill rotWithShape="1">
          <a:blip r:embed="rId2">
            <a:alphaModFix/>
          </a:blip>
          <a:srcRect b="0" l="0" r="0" t="0"/>
          <a:stretch/>
        </p:blipFill>
        <p:spPr>
          <a:xfrm>
            <a:off x="8391600" y="102600"/>
            <a:ext cx="675000" cy="6750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8" name="Shape 88"/>
        <p:cNvGrpSpPr/>
        <p:nvPr/>
      </p:nvGrpSpPr>
      <p:grpSpPr>
        <a:xfrm>
          <a:off x="0" y="0"/>
          <a:ext cx="0" cy="0"/>
          <a:chOff x="0" y="0"/>
          <a:chExt cx="0" cy="0"/>
        </a:xfrm>
      </p:grpSpPr>
      <p:sp>
        <p:nvSpPr>
          <p:cNvPr id="89" name="Google Shape;89;p16"/>
          <p:cNvSpPr txBox="1"/>
          <p:nvPr>
            <p:ph type="title"/>
          </p:nvPr>
        </p:nvSpPr>
        <p:spPr>
          <a:xfrm>
            <a:off x="240955" y="245591"/>
            <a:ext cx="8655900" cy="621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accent1"/>
              </a:buClr>
              <a:buSzPts val="2900"/>
              <a:buFont typeface="Avenir"/>
              <a:buNone/>
              <a:defRPr sz="29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16"/>
          <p:cNvSpPr txBox="1"/>
          <p:nvPr>
            <p:ph idx="1" type="body"/>
          </p:nvPr>
        </p:nvSpPr>
        <p:spPr>
          <a:xfrm>
            <a:off x="240956" y="1247256"/>
            <a:ext cx="8655900" cy="33402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800"/>
              </a:spcBef>
              <a:spcAft>
                <a:spcPts val="0"/>
              </a:spcAft>
              <a:buClr>
                <a:schemeClr val="lt1"/>
              </a:buClr>
              <a:buSzPts val="1500"/>
              <a:buChar char="•"/>
              <a:defRPr sz="1500">
                <a:solidFill>
                  <a:schemeClr val="lt1"/>
                </a:solidFill>
              </a:defRPr>
            </a:lvl1pPr>
            <a:lvl2pPr indent="-317500" lvl="1" marL="914400" algn="l">
              <a:lnSpc>
                <a:spcPct val="90000"/>
              </a:lnSpc>
              <a:spcBef>
                <a:spcPts val="400"/>
              </a:spcBef>
              <a:spcAft>
                <a:spcPts val="0"/>
              </a:spcAft>
              <a:buClr>
                <a:schemeClr val="lt1"/>
              </a:buClr>
              <a:buSzPts val="1400"/>
              <a:buChar char="•"/>
              <a:defRPr sz="1400">
                <a:solidFill>
                  <a:schemeClr val="lt1"/>
                </a:solidFill>
              </a:defRPr>
            </a:lvl2pPr>
            <a:lvl3pPr indent="-304800" lvl="2" marL="1371600" algn="l">
              <a:lnSpc>
                <a:spcPct val="90000"/>
              </a:lnSpc>
              <a:spcBef>
                <a:spcPts val="400"/>
              </a:spcBef>
              <a:spcAft>
                <a:spcPts val="0"/>
              </a:spcAft>
              <a:buClr>
                <a:schemeClr val="lt1"/>
              </a:buClr>
              <a:buSzPts val="1200"/>
              <a:buChar char="•"/>
              <a:defRPr sz="1200">
                <a:solidFill>
                  <a:schemeClr val="lt1"/>
                </a:solidFill>
              </a:defRPr>
            </a:lvl3pPr>
            <a:lvl4pPr indent="-298450" lvl="3" marL="1828800" algn="l">
              <a:lnSpc>
                <a:spcPct val="90000"/>
              </a:lnSpc>
              <a:spcBef>
                <a:spcPts val="400"/>
              </a:spcBef>
              <a:spcAft>
                <a:spcPts val="0"/>
              </a:spcAft>
              <a:buClr>
                <a:schemeClr val="lt1"/>
              </a:buClr>
              <a:buSzPts val="1100"/>
              <a:buChar char="•"/>
              <a:defRPr sz="1100">
                <a:solidFill>
                  <a:schemeClr val="lt1"/>
                </a:solidFill>
              </a:defRPr>
            </a:lvl4pPr>
            <a:lvl5pPr indent="-298450" lvl="4" marL="2286000" algn="l">
              <a:lnSpc>
                <a:spcPct val="90000"/>
              </a:lnSpc>
              <a:spcBef>
                <a:spcPts val="400"/>
              </a:spcBef>
              <a:spcAft>
                <a:spcPts val="0"/>
              </a:spcAft>
              <a:buClr>
                <a:schemeClr val="lt1"/>
              </a:buClr>
              <a:buSzPts val="1100"/>
              <a:buChar char="•"/>
              <a:defRPr sz="1100">
                <a:solidFill>
                  <a:schemeClr val="lt1"/>
                </a:solidFill>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91" name="Google Shape;91;p16"/>
          <p:cNvSpPr txBox="1"/>
          <p:nvPr>
            <p:ph idx="10" type="dt"/>
          </p:nvPr>
        </p:nvSpPr>
        <p:spPr>
          <a:xfrm>
            <a:off x="240957"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6"/>
          <p:cNvSpPr txBox="1"/>
          <p:nvPr>
            <p:ph idx="12" type="sldNum"/>
          </p:nvPr>
        </p:nvSpPr>
        <p:spPr>
          <a:xfrm>
            <a:off x="6845643"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cxnSp>
        <p:nvCxnSpPr>
          <p:cNvPr id="94" name="Google Shape;94;p16"/>
          <p:cNvCxnSpPr/>
          <p:nvPr/>
        </p:nvCxnSpPr>
        <p:spPr>
          <a:xfrm>
            <a:off x="240957" y="838514"/>
            <a:ext cx="6786000" cy="0"/>
          </a:xfrm>
          <a:prstGeom prst="straightConnector1">
            <a:avLst/>
          </a:prstGeom>
          <a:noFill/>
          <a:ln cap="flat" cmpd="sng" w="63500">
            <a:solidFill>
              <a:schemeClr val="lt1"/>
            </a:solidFill>
            <a:prstDash val="solid"/>
            <a:miter lim="800000"/>
            <a:headEnd len="sm" w="sm" type="none"/>
            <a:tailEnd len="sm" w="sm" type="none"/>
          </a:ln>
        </p:spPr>
      </p:cxnSp>
      <p:sp>
        <p:nvSpPr>
          <p:cNvPr id="95" name="Google Shape;95;p16"/>
          <p:cNvSpPr txBox="1"/>
          <p:nvPr>
            <p:ph idx="2" type="body"/>
          </p:nvPr>
        </p:nvSpPr>
        <p:spPr>
          <a:xfrm>
            <a:off x="240956" y="911383"/>
            <a:ext cx="8655900" cy="2649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700"/>
              <a:buNone/>
              <a:defRPr b="1" i="0" sz="1700">
                <a:solidFill>
                  <a:schemeClr val="lt1"/>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pic>
        <p:nvPicPr>
          <p:cNvPr descr="A picture containing building, window, light&#10;&#10;Description automatically generated" id="96" name="Google Shape;96;p16"/>
          <p:cNvPicPr preferRelativeResize="0"/>
          <p:nvPr/>
        </p:nvPicPr>
        <p:blipFill rotWithShape="1">
          <a:blip r:embed="rId2">
            <a:alphaModFix/>
          </a:blip>
          <a:srcRect b="0" l="0" r="0" t="0"/>
          <a:stretch/>
        </p:blipFill>
        <p:spPr>
          <a:xfrm>
            <a:off x="8391600" y="102600"/>
            <a:ext cx="675000" cy="675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7" name="Shape 97"/>
        <p:cNvGrpSpPr/>
        <p:nvPr/>
      </p:nvGrpSpPr>
      <p:grpSpPr>
        <a:xfrm>
          <a:off x="0" y="0"/>
          <a:ext cx="0" cy="0"/>
          <a:chOff x="0" y="0"/>
          <a:chExt cx="0" cy="0"/>
        </a:xfrm>
      </p:grpSpPr>
      <p:sp>
        <p:nvSpPr>
          <p:cNvPr id="98" name="Google Shape;98;p17"/>
          <p:cNvSpPr txBox="1"/>
          <p:nvPr>
            <p:ph idx="10" type="dt"/>
          </p:nvPr>
        </p:nvSpPr>
        <p:spPr>
          <a:xfrm>
            <a:off x="240957"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17"/>
          <p:cNvSpPr txBox="1"/>
          <p:nvPr>
            <p:ph idx="12" type="sldNum"/>
          </p:nvPr>
        </p:nvSpPr>
        <p:spPr>
          <a:xfrm>
            <a:off x="6845643"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
        <p:nvSpPr>
          <p:cNvPr id="101" name="Google Shape;101;p17"/>
          <p:cNvSpPr/>
          <p:nvPr/>
        </p:nvSpPr>
        <p:spPr>
          <a:xfrm>
            <a:off x="240300" y="1272157"/>
            <a:ext cx="2695800" cy="3412800"/>
          </a:xfrm>
          <a:prstGeom prst="roundRect">
            <a:avLst>
              <a:gd fmla="val 16667" name="adj"/>
            </a:avLst>
          </a:prstGeom>
          <a:noFill/>
          <a:ln cap="flat" cmpd="sng" w="25400">
            <a:solidFill>
              <a:srgbClr val="A6A6A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2" name="Google Shape;102;p17"/>
          <p:cNvSpPr txBox="1"/>
          <p:nvPr>
            <p:ph idx="1" type="body"/>
          </p:nvPr>
        </p:nvSpPr>
        <p:spPr>
          <a:xfrm>
            <a:off x="445437" y="1418809"/>
            <a:ext cx="2286900" cy="3474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F5176"/>
              </a:buClr>
              <a:buSzPts val="2100"/>
              <a:buNone/>
              <a:defRPr b="1" i="0">
                <a:solidFill>
                  <a:srgbClr val="EF5176"/>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03" name="Google Shape;103;p17"/>
          <p:cNvSpPr txBox="1"/>
          <p:nvPr>
            <p:ph idx="2" type="body"/>
          </p:nvPr>
        </p:nvSpPr>
        <p:spPr>
          <a:xfrm>
            <a:off x="445437" y="1861435"/>
            <a:ext cx="2277900" cy="275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accent1"/>
              </a:buClr>
              <a:buSzPts val="1500"/>
              <a:buNone/>
              <a:defRPr b="0" i="0" sz="1500">
                <a:solidFill>
                  <a:schemeClr val="accent1"/>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04" name="Google Shape;104;p17"/>
          <p:cNvSpPr txBox="1"/>
          <p:nvPr>
            <p:ph idx="3" type="body"/>
          </p:nvPr>
        </p:nvSpPr>
        <p:spPr>
          <a:xfrm>
            <a:off x="445437" y="2137079"/>
            <a:ext cx="2277900" cy="2376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b="0" i="0" sz="1100" u="none" strike="noStrike">
                <a:solidFill>
                  <a:schemeClr val="lt1"/>
                </a:solidFill>
                <a:latin typeface="Open Sans"/>
                <a:ea typeface="Open Sans"/>
                <a:cs typeface="Open Sans"/>
                <a:sym typeface="Open Sans"/>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05" name="Google Shape;105;p17"/>
          <p:cNvSpPr txBox="1"/>
          <p:nvPr>
            <p:ph type="title"/>
          </p:nvPr>
        </p:nvSpPr>
        <p:spPr>
          <a:xfrm>
            <a:off x="240954" y="246457"/>
            <a:ext cx="8655900" cy="6237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accent1"/>
              </a:buClr>
              <a:buSzPts val="2900"/>
              <a:buFont typeface="Avenir"/>
              <a:buNone/>
              <a:defRPr sz="29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06" name="Google Shape;106;p17"/>
          <p:cNvCxnSpPr/>
          <p:nvPr/>
        </p:nvCxnSpPr>
        <p:spPr>
          <a:xfrm>
            <a:off x="240957" y="838514"/>
            <a:ext cx="6786000" cy="0"/>
          </a:xfrm>
          <a:prstGeom prst="straightConnector1">
            <a:avLst/>
          </a:prstGeom>
          <a:noFill/>
          <a:ln cap="flat" cmpd="sng" w="63500">
            <a:solidFill>
              <a:schemeClr val="lt1"/>
            </a:solidFill>
            <a:prstDash val="solid"/>
            <a:miter lim="800000"/>
            <a:headEnd len="sm" w="sm" type="none"/>
            <a:tailEnd len="sm" w="sm" type="none"/>
          </a:ln>
        </p:spPr>
      </p:cxnSp>
      <p:sp>
        <p:nvSpPr>
          <p:cNvPr id="107" name="Google Shape;107;p17"/>
          <p:cNvSpPr txBox="1"/>
          <p:nvPr>
            <p:ph idx="4" type="body"/>
          </p:nvPr>
        </p:nvSpPr>
        <p:spPr>
          <a:xfrm>
            <a:off x="240956" y="911383"/>
            <a:ext cx="8655900" cy="2649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700"/>
              <a:buNone/>
              <a:defRPr b="1" i="0" sz="1700">
                <a:solidFill>
                  <a:schemeClr val="lt1"/>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08" name="Google Shape;108;p17"/>
          <p:cNvSpPr/>
          <p:nvPr/>
        </p:nvSpPr>
        <p:spPr>
          <a:xfrm>
            <a:off x="3220968" y="1272157"/>
            <a:ext cx="2695800" cy="3412800"/>
          </a:xfrm>
          <a:prstGeom prst="roundRect">
            <a:avLst>
              <a:gd fmla="val 16667" name="adj"/>
            </a:avLst>
          </a:prstGeom>
          <a:noFill/>
          <a:ln cap="flat" cmpd="sng" w="25400">
            <a:solidFill>
              <a:srgbClr val="A6A6A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9" name="Google Shape;109;p17"/>
          <p:cNvSpPr/>
          <p:nvPr/>
        </p:nvSpPr>
        <p:spPr>
          <a:xfrm>
            <a:off x="6200980" y="1272157"/>
            <a:ext cx="2695800" cy="3412800"/>
          </a:xfrm>
          <a:prstGeom prst="roundRect">
            <a:avLst>
              <a:gd fmla="val 16667" name="adj"/>
            </a:avLst>
          </a:prstGeom>
          <a:noFill/>
          <a:ln cap="flat" cmpd="sng" w="25400">
            <a:solidFill>
              <a:srgbClr val="A6A6A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0" name="Google Shape;110;p17"/>
          <p:cNvSpPr txBox="1"/>
          <p:nvPr>
            <p:ph idx="5" type="body"/>
          </p:nvPr>
        </p:nvSpPr>
        <p:spPr>
          <a:xfrm>
            <a:off x="3433049" y="1422578"/>
            <a:ext cx="2286900" cy="3474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F5176"/>
              </a:buClr>
              <a:buSzPts val="2100"/>
              <a:buNone/>
              <a:defRPr b="1" i="0">
                <a:solidFill>
                  <a:srgbClr val="EF5176"/>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11" name="Google Shape;111;p17"/>
          <p:cNvSpPr txBox="1"/>
          <p:nvPr>
            <p:ph idx="6" type="body"/>
          </p:nvPr>
        </p:nvSpPr>
        <p:spPr>
          <a:xfrm>
            <a:off x="3433049" y="1865204"/>
            <a:ext cx="2277900" cy="275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accent1"/>
              </a:buClr>
              <a:buSzPts val="1500"/>
              <a:buNone/>
              <a:defRPr b="0" i="0" sz="1500">
                <a:solidFill>
                  <a:schemeClr val="accent1"/>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12" name="Google Shape;112;p17"/>
          <p:cNvSpPr txBox="1"/>
          <p:nvPr>
            <p:ph idx="7" type="body"/>
          </p:nvPr>
        </p:nvSpPr>
        <p:spPr>
          <a:xfrm>
            <a:off x="3433049" y="2140848"/>
            <a:ext cx="2277900" cy="2376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b="0" i="0" sz="1100" u="none" strike="noStrike">
                <a:solidFill>
                  <a:schemeClr val="lt1"/>
                </a:solidFill>
                <a:latin typeface="Open Sans"/>
                <a:ea typeface="Open Sans"/>
                <a:cs typeface="Open Sans"/>
                <a:sym typeface="Open Sans"/>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13" name="Google Shape;113;p17"/>
          <p:cNvSpPr txBox="1"/>
          <p:nvPr>
            <p:ph idx="8" type="body"/>
          </p:nvPr>
        </p:nvSpPr>
        <p:spPr>
          <a:xfrm>
            <a:off x="6420662" y="1418809"/>
            <a:ext cx="2286900" cy="3474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F5176"/>
              </a:buClr>
              <a:buSzPts val="2100"/>
              <a:buNone/>
              <a:defRPr b="1" i="0">
                <a:solidFill>
                  <a:srgbClr val="EF5176"/>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14" name="Google Shape;114;p17"/>
          <p:cNvSpPr txBox="1"/>
          <p:nvPr>
            <p:ph idx="9" type="body"/>
          </p:nvPr>
        </p:nvSpPr>
        <p:spPr>
          <a:xfrm>
            <a:off x="6420662" y="1861435"/>
            <a:ext cx="2277900" cy="275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accent1"/>
              </a:buClr>
              <a:buSzPts val="1500"/>
              <a:buNone/>
              <a:defRPr b="0" i="0" sz="1500">
                <a:solidFill>
                  <a:schemeClr val="accent1"/>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15" name="Google Shape;115;p17"/>
          <p:cNvSpPr txBox="1"/>
          <p:nvPr>
            <p:ph idx="13" type="body"/>
          </p:nvPr>
        </p:nvSpPr>
        <p:spPr>
          <a:xfrm>
            <a:off x="6420662" y="2137079"/>
            <a:ext cx="2277900" cy="2376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b="0" i="0" sz="1100" u="none" strike="noStrike">
                <a:solidFill>
                  <a:schemeClr val="lt1"/>
                </a:solidFill>
                <a:latin typeface="Open Sans"/>
                <a:ea typeface="Open Sans"/>
                <a:cs typeface="Open Sans"/>
                <a:sym typeface="Open Sans"/>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pic>
        <p:nvPicPr>
          <p:cNvPr descr="A picture containing building, window, light&#10;&#10;Description automatically generated" id="116" name="Google Shape;116;p17"/>
          <p:cNvPicPr preferRelativeResize="0"/>
          <p:nvPr/>
        </p:nvPicPr>
        <p:blipFill rotWithShape="1">
          <a:blip r:embed="rId2">
            <a:alphaModFix/>
          </a:blip>
          <a:srcRect b="0" l="0" r="0" t="0"/>
          <a:stretch/>
        </p:blipFill>
        <p:spPr>
          <a:xfrm>
            <a:off x="8391600" y="102600"/>
            <a:ext cx="675000" cy="675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17" name="Shape 117"/>
        <p:cNvGrpSpPr/>
        <p:nvPr/>
      </p:nvGrpSpPr>
      <p:grpSpPr>
        <a:xfrm>
          <a:off x="0" y="0"/>
          <a:ext cx="0" cy="0"/>
          <a:chOff x="0" y="0"/>
          <a:chExt cx="0" cy="0"/>
        </a:xfrm>
      </p:grpSpPr>
      <p:sp>
        <p:nvSpPr>
          <p:cNvPr id="118" name="Google Shape;118;p18"/>
          <p:cNvSpPr txBox="1"/>
          <p:nvPr>
            <p:ph type="title"/>
          </p:nvPr>
        </p:nvSpPr>
        <p:spPr>
          <a:xfrm>
            <a:off x="240955" y="245591"/>
            <a:ext cx="8655900" cy="621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accent1"/>
              </a:buClr>
              <a:buSzPts val="2900"/>
              <a:buFont typeface="Avenir"/>
              <a:buNone/>
              <a:defRPr sz="29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18"/>
          <p:cNvSpPr txBox="1"/>
          <p:nvPr>
            <p:ph idx="10" type="dt"/>
          </p:nvPr>
        </p:nvSpPr>
        <p:spPr>
          <a:xfrm>
            <a:off x="240957"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18"/>
          <p:cNvSpPr txBox="1"/>
          <p:nvPr>
            <p:ph idx="12" type="sldNum"/>
          </p:nvPr>
        </p:nvSpPr>
        <p:spPr>
          <a:xfrm>
            <a:off x="6845643"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cxnSp>
        <p:nvCxnSpPr>
          <p:cNvPr id="122" name="Google Shape;122;p18"/>
          <p:cNvCxnSpPr/>
          <p:nvPr/>
        </p:nvCxnSpPr>
        <p:spPr>
          <a:xfrm>
            <a:off x="240957" y="838514"/>
            <a:ext cx="6786000" cy="0"/>
          </a:xfrm>
          <a:prstGeom prst="straightConnector1">
            <a:avLst/>
          </a:prstGeom>
          <a:noFill/>
          <a:ln cap="flat" cmpd="sng" w="63500">
            <a:solidFill>
              <a:schemeClr val="lt1"/>
            </a:solidFill>
            <a:prstDash val="solid"/>
            <a:miter lim="800000"/>
            <a:headEnd len="sm" w="sm" type="none"/>
            <a:tailEnd len="sm" w="sm" type="none"/>
          </a:ln>
        </p:spPr>
      </p:cxnSp>
      <p:sp>
        <p:nvSpPr>
          <p:cNvPr id="123" name="Google Shape;123;p18"/>
          <p:cNvSpPr txBox="1"/>
          <p:nvPr>
            <p:ph idx="1" type="body"/>
          </p:nvPr>
        </p:nvSpPr>
        <p:spPr>
          <a:xfrm>
            <a:off x="240956" y="911383"/>
            <a:ext cx="8655900" cy="2649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700"/>
              <a:buNone/>
              <a:defRPr b="1" i="0" sz="1700">
                <a:solidFill>
                  <a:schemeClr val="lt1"/>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4" name="Google Shape;124;p18"/>
          <p:cNvSpPr txBox="1"/>
          <p:nvPr>
            <p:ph idx="2" type="body"/>
          </p:nvPr>
        </p:nvSpPr>
        <p:spPr>
          <a:xfrm>
            <a:off x="646373" y="2191829"/>
            <a:ext cx="1651500" cy="24492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400"/>
              <a:buNone/>
              <a:defRPr sz="1400">
                <a:solidFill>
                  <a:schemeClr val="lt1"/>
                </a:solidFill>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5" name="Google Shape;125;p18"/>
          <p:cNvSpPr txBox="1"/>
          <p:nvPr>
            <p:ph idx="3" type="body"/>
          </p:nvPr>
        </p:nvSpPr>
        <p:spPr>
          <a:xfrm>
            <a:off x="2568692" y="2191829"/>
            <a:ext cx="1651500" cy="24492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sz="1400">
                <a:solidFill>
                  <a:schemeClr val="lt1"/>
                </a:solidFill>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6" name="Google Shape;126;p18"/>
          <p:cNvSpPr txBox="1"/>
          <p:nvPr>
            <p:ph idx="4" type="body"/>
          </p:nvPr>
        </p:nvSpPr>
        <p:spPr>
          <a:xfrm>
            <a:off x="4491010" y="2191829"/>
            <a:ext cx="1651500" cy="24492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sz="1400">
                <a:solidFill>
                  <a:schemeClr val="lt1"/>
                </a:solidFill>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7" name="Google Shape;127;p18"/>
          <p:cNvSpPr txBox="1"/>
          <p:nvPr>
            <p:ph idx="5" type="body"/>
          </p:nvPr>
        </p:nvSpPr>
        <p:spPr>
          <a:xfrm>
            <a:off x="6378705" y="2191829"/>
            <a:ext cx="1651500" cy="24492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sz="1400">
                <a:solidFill>
                  <a:schemeClr val="lt1"/>
                </a:solidFill>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8" name="Google Shape;128;p18"/>
          <p:cNvSpPr txBox="1"/>
          <p:nvPr>
            <p:ph idx="6" type="body"/>
          </p:nvPr>
        </p:nvSpPr>
        <p:spPr>
          <a:xfrm>
            <a:off x="1132616" y="1491542"/>
            <a:ext cx="1302000" cy="3036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1400"/>
              <a:buNone/>
              <a:defRPr b="1" i="0" sz="1400">
                <a:solidFill>
                  <a:schemeClr val="lt1"/>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9" name="Google Shape;129;p18"/>
          <p:cNvSpPr txBox="1"/>
          <p:nvPr>
            <p:ph idx="7" type="body"/>
          </p:nvPr>
        </p:nvSpPr>
        <p:spPr>
          <a:xfrm>
            <a:off x="3028950" y="1491542"/>
            <a:ext cx="1302000" cy="3036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1400"/>
              <a:buNone/>
              <a:defRPr b="1" i="0" sz="1400">
                <a:solidFill>
                  <a:schemeClr val="lt1"/>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30" name="Google Shape;130;p18"/>
          <p:cNvSpPr txBox="1"/>
          <p:nvPr>
            <p:ph idx="8" type="body"/>
          </p:nvPr>
        </p:nvSpPr>
        <p:spPr>
          <a:xfrm>
            <a:off x="4925284" y="1491542"/>
            <a:ext cx="1302000" cy="3036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1400"/>
              <a:buNone/>
              <a:defRPr b="1" i="0" sz="1400">
                <a:solidFill>
                  <a:schemeClr val="lt1"/>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31" name="Google Shape;131;p18"/>
          <p:cNvSpPr txBox="1"/>
          <p:nvPr>
            <p:ph idx="9" type="body"/>
          </p:nvPr>
        </p:nvSpPr>
        <p:spPr>
          <a:xfrm>
            <a:off x="6845643" y="1491156"/>
            <a:ext cx="1302000" cy="3036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1400"/>
              <a:buNone/>
              <a:defRPr b="1" i="0" sz="1400">
                <a:solidFill>
                  <a:schemeClr val="lt1"/>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pic>
        <p:nvPicPr>
          <p:cNvPr descr="A picture containing building, window, light&#10;&#10;Description automatically generated" id="132" name="Google Shape;132;p18"/>
          <p:cNvPicPr preferRelativeResize="0"/>
          <p:nvPr/>
        </p:nvPicPr>
        <p:blipFill rotWithShape="1">
          <a:blip r:embed="rId2">
            <a:alphaModFix/>
          </a:blip>
          <a:srcRect b="0" l="0" r="0" t="0"/>
          <a:stretch/>
        </p:blipFill>
        <p:spPr>
          <a:xfrm>
            <a:off x="8391600" y="102600"/>
            <a:ext cx="675000" cy="675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133" name="Shape 133"/>
        <p:cNvGrpSpPr/>
        <p:nvPr/>
      </p:nvGrpSpPr>
      <p:grpSpPr>
        <a:xfrm>
          <a:off x="0" y="0"/>
          <a:ext cx="0" cy="0"/>
          <a:chOff x="0" y="0"/>
          <a:chExt cx="0" cy="0"/>
        </a:xfrm>
      </p:grpSpPr>
      <p:sp>
        <p:nvSpPr>
          <p:cNvPr id="134" name="Google Shape;134;p19"/>
          <p:cNvSpPr txBox="1"/>
          <p:nvPr>
            <p:ph type="title"/>
          </p:nvPr>
        </p:nvSpPr>
        <p:spPr>
          <a:xfrm>
            <a:off x="240955" y="245591"/>
            <a:ext cx="8655900" cy="621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accent1"/>
              </a:buClr>
              <a:buSzPts val="2900"/>
              <a:buFont typeface="Avenir"/>
              <a:buNone/>
              <a:defRPr sz="29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19"/>
          <p:cNvSpPr txBox="1"/>
          <p:nvPr>
            <p:ph idx="10" type="dt"/>
          </p:nvPr>
        </p:nvSpPr>
        <p:spPr>
          <a:xfrm>
            <a:off x="240957"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6" name="Google Shape;136;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19"/>
          <p:cNvSpPr txBox="1"/>
          <p:nvPr>
            <p:ph idx="12" type="sldNum"/>
          </p:nvPr>
        </p:nvSpPr>
        <p:spPr>
          <a:xfrm>
            <a:off x="6845643"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cxnSp>
        <p:nvCxnSpPr>
          <p:cNvPr id="138" name="Google Shape;138;p19"/>
          <p:cNvCxnSpPr/>
          <p:nvPr/>
        </p:nvCxnSpPr>
        <p:spPr>
          <a:xfrm>
            <a:off x="240957" y="838514"/>
            <a:ext cx="6786000" cy="0"/>
          </a:xfrm>
          <a:prstGeom prst="straightConnector1">
            <a:avLst/>
          </a:prstGeom>
          <a:noFill/>
          <a:ln cap="flat" cmpd="sng" w="63500">
            <a:solidFill>
              <a:schemeClr val="lt1"/>
            </a:solidFill>
            <a:prstDash val="solid"/>
            <a:miter lim="800000"/>
            <a:headEnd len="sm" w="sm" type="none"/>
            <a:tailEnd len="sm" w="sm" type="none"/>
          </a:ln>
        </p:spPr>
      </p:cxnSp>
      <p:sp>
        <p:nvSpPr>
          <p:cNvPr id="139" name="Google Shape;139;p19"/>
          <p:cNvSpPr txBox="1"/>
          <p:nvPr>
            <p:ph idx="1" type="body"/>
          </p:nvPr>
        </p:nvSpPr>
        <p:spPr>
          <a:xfrm>
            <a:off x="240956" y="911383"/>
            <a:ext cx="8655900" cy="2649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700"/>
              <a:buNone/>
              <a:defRPr b="1" i="0" sz="1700">
                <a:solidFill>
                  <a:schemeClr val="lt1"/>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0" name="Google Shape;140;p19"/>
          <p:cNvSpPr/>
          <p:nvPr/>
        </p:nvSpPr>
        <p:spPr>
          <a:xfrm>
            <a:off x="3196091" y="1322615"/>
            <a:ext cx="2745600" cy="468000"/>
          </a:xfrm>
          <a:prstGeom prst="chevron">
            <a:avLst>
              <a:gd fmla="val 42747" name="adj"/>
            </a:avLst>
          </a:prstGeom>
          <a:solidFill>
            <a:srgbClr val="DE6D83"/>
          </a:solidFill>
          <a:ln>
            <a:noFill/>
          </a:ln>
        </p:spPr>
        <p:txBody>
          <a:bodyPr anchorCtr="0" anchor="ctr" bIns="34275" lIns="68575" spcFirstLastPara="1" rIns="68575" wrap="square" tIns="34275">
            <a:noAutofit/>
          </a:bodyPr>
          <a:lstStyle/>
          <a:p>
            <a:pPr indent="-139700" lvl="0" marL="139700" marR="0" rtl="0" algn="ctr">
              <a:lnSpc>
                <a:spcPct val="100000"/>
              </a:lnSpc>
              <a:spcBef>
                <a:spcPts val="0"/>
              </a:spcBef>
              <a:spcAft>
                <a:spcPts val="0"/>
              </a:spcAft>
              <a:buClr>
                <a:schemeClr val="lt1"/>
              </a:buClr>
              <a:buSzPts val="1100"/>
              <a:buFont typeface="Arimo"/>
              <a:buNone/>
            </a:pPr>
            <a:r>
              <a:t/>
            </a:r>
            <a:endParaRPr b="1" i="0" sz="1100" u="none" cap="none" strike="noStrike">
              <a:solidFill>
                <a:schemeClr val="lt1"/>
              </a:solidFill>
              <a:latin typeface="Arial"/>
              <a:ea typeface="Arial"/>
              <a:cs typeface="Arial"/>
              <a:sym typeface="Arial"/>
            </a:endParaRPr>
          </a:p>
        </p:txBody>
      </p:sp>
      <p:sp>
        <p:nvSpPr>
          <p:cNvPr id="141" name="Google Shape;141;p19"/>
          <p:cNvSpPr/>
          <p:nvPr/>
        </p:nvSpPr>
        <p:spPr>
          <a:xfrm>
            <a:off x="283315" y="1322615"/>
            <a:ext cx="2745600" cy="468000"/>
          </a:xfrm>
          <a:prstGeom prst="homePlate">
            <a:avLst>
              <a:gd fmla="val 44782" name="adj"/>
            </a:avLst>
          </a:prstGeom>
          <a:solidFill>
            <a:srgbClr val="AE3A54"/>
          </a:solidFill>
          <a:ln>
            <a:noFill/>
          </a:ln>
        </p:spPr>
        <p:txBody>
          <a:bodyPr anchorCtr="0" anchor="ctr" bIns="34275" lIns="68575" spcFirstLastPara="1" rIns="68575" wrap="square" tIns="34275">
            <a:noAutofit/>
          </a:bodyPr>
          <a:lstStyle/>
          <a:p>
            <a:pPr indent="-139700" lvl="0" marL="139700" marR="0" rtl="0" algn="ctr">
              <a:lnSpc>
                <a:spcPct val="100000"/>
              </a:lnSpc>
              <a:spcBef>
                <a:spcPts val="0"/>
              </a:spcBef>
              <a:spcAft>
                <a:spcPts val="0"/>
              </a:spcAft>
              <a:buClr>
                <a:schemeClr val="lt1"/>
              </a:buClr>
              <a:buSzPts val="1100"/>
              <a:buFont typeface="Arimo"/>
              <a:buNone/>
            </a:pPr>
            <a:r>
              <a:t/>
            </a:r>
            <a:endParaRPr b="1" i="0" sz="1100" u="none" cap="none" strike="noStrike">
              <a:solidFill>
                <a:srgbClr val="9DA7F0"/>
              </a:solidFill>
              <a:latin typeface="Arial"/>
              <a:ea typeface="Arial"/>
              <a:cs typeface="Arial"/>
              <a:sym typeface="Arial"/>
            </a:endParaRPr>
          </a:p>
        </p:txBody>
      </p:sp>
      <p:sp>
        <p:nvSpPr>
          <p:cNvPr id="142" name="Google Shape;142;p19"/>
          <p:cNvSpPr/>
          <p:nvPr/>
        </p:nvSpPr>
        <p:spPr>
          <a:xfrm>
            <a:off x="6157408" y="1322615"/>
            <a:ext cx="2745600" cy="468000"/>
          </a:xfrm>
          <a:prstGeom prst="chevron">
            <a:avLst>
              <a:gd fmla="val 42747" name="adj"/>
            </a:avLst>
          </a:prstGeom>
          <a:solidFill>
            <a:srgbClr val="F5BBC4"/>
          </a:solidFill>
          <a:ln>
            <a:noFill/>
          </a:ln>
        </p:spPr>
        <p:txBody>
          <a:bodyPr anchorCtr="0" anchor="ctr" bIns="34275" lIns="68575" spcFirstLastPara="1" rIns="68575" wrap="square" tIns="34275">
            <a:noAutofit/>
          </a:bodyPr>
          <a:lstStyle/>
          <a:p>
            <a:pPr indent="-139700" lvl="0" marL="139700" marR="0" rtl="0" algn="ctr">
              <a:lnSpc>
                <a:spcPct val="100000"/>
              </a:lnSpc>
              <a:spcBef>
                <a:spcPts val="0"/>
              </a:spcBef>
              <a:spcAft>
                <a:spcPts val="0"/>
              </a:spcAft>
              <a:buClr>
                <a:schemeClr val="lt1"/>
              </a:buClr>
              <a:buSzPts val="1100"/>
              <a:buFont typeface="Arimo"/>
              <a:buNone/>
            </a:pPr>
            <a:r>
              <a:t/>
            </a:r>
            <a:endParaRPr b="1" i="0" sz="1100" u="none" cap="none" strike="noStrike">
              <a:solidFill>
                <a:schemeClr val="lt1"/>
              </a:solidFill>
              <a:latin typeface="Arial"/>
              <a:ea typeface="Arial"/>
              <a:cs typeface="Arial"/>
              <a:sym typeface="Arial"/>
            </a:endParaRPr>
          </a:p>
        </p:txBody>
      </p:sp>
      <p:sp>
        <p:nvSpPr>
          <p:cNvPr id="143" name="Google Shape;143;p19"/>
          <p:cNvSpPr txBox="1"/>
          <p:nvPr>
            <p:ph idx="2" type="body"/>
          </p:nvPr>
        </p:nvSpPr>
        <p:spPr>
          <a:xfrm>
            <a:off x="520276" y="1404767"/>
            <a:ext cx="2271600" cy="3036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1500"/>
              <a:buNone/>
              <a:defRPr b="1" i="0" sz="1500">
                <a:solidFill>
                  <a:schemeClr val="lt1"/>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4" name="Google Shape;144;p19"/>
          <p:cNvSpPr txBox="1"/>
          <p:nvPr>
            <p:ph idx="3" type="body"/>
          </p:nvPr>
        </p:nvSpPr>
        <p:spPr>
          <a:xfrm>
            <a:off x="3433052" y="1404767"/>
            <a:ext cx="2271600" cy="3036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1500"/>
              <a:buNone/>
              <a:defRPr b="1" i="0" sz="1500">
                <a:solidFill>
                  <a:schemeClr val="lt1"/>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5" name="Google Shape;145;p19"/>
          <p:cNvSpPr txBox="1"/>
          <p:nvPr>
            <p:ph idx="4" type="body"/>
          </p:nvPr>
        </p:nvSpPr>
        <p:spPr>
          <a:xfrm>
            <a:off x="6394370" y="1404766"/>
            <a:ext cx="2271600" cy="3036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1500"/>
              <a:buNone/>
              <a:defRPr b="1" i="0" sz="1500">
                <a:solidFill>
                  <a:schemeClr val="lt1"/>
                </a:solidFill>
                <a:latin typeface="Avenir"/>
                <a:ea typeface="Avenir"/>
                <a:cs typeface="Avenir"/>
                <a:sym typeface="Avenir"/>
              </a:defRPr>
            </a:lvl1pPr>
            <a:lvl2pPr indent="-317500" lvl="1" marL="914400" algn="l">
              <a:lnSpc>
                <a:spcPct val="90000"/>
              </a:lnSpc>
              <a:spcBef>
                <a:spcPts val="400"/>
              </a:spcBef>
              <a:spcAft>
                <a:spcPts val="0"/>
              </a:spcAft>
              <a:buClr>
                <a:srgbClr val="09080B"/>
              </a:buClr>
              <a:buSzPts val="1400"/>
              <a:buChar char="•"/>
              <a:defRPr/>
            </a:lvl2pPr>
            <a:lvl3pPr indent="-317500" lvl="2" marL="1371600" algn="l">
              <a:lnSpc>
                <a:spcPct val="90000"/>
              </a:lnSpc>
              <a:spcBef>
                <a:spcPts val="400"/>
              </a:spcBef>
              <a:spcAft>
                <a:spcPts val="0"/>
              </a:spcAft>
              <a:buClr>
                <a:srgbClr val="09080B"/>
              </a:buClr>
              <a:buSzPts val="1400"/>
              <a:buChar char="•"/>
              <a:defRPr/>
            </a:lvl3pPr>
            <a:lvl4pPr indent="-317500" lvl="3" marL="1828800" algn="l">
              <a:lnSpc>
                <a:spcPct val="90000"/>
              </a:lnSpc>
              <a:spcBef>
                <a:spcPts val="400"/>
              </a:spcBef>
              <a:spcAft>
                <a:spcPts val="0"/>
              </a:spcAft>
              <a:buClr>
                <a:srgbClr val="09080B"/>
              </a:buClr>
              <a:buSzPts val="1400"/>
              <a:buChar char="•"/>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6" name="Google Shape;146;p19"/>
          <p:cNvSpPr txBox="1"/>
          <p:nvPr>
            <p:ph idx="5" type="body"/>
          </p:nvPr>
        </p:nvSpPr>
        <p:spPr>
          <a:xfrm>
            <a:off x="283315" y="1936826"/>
            <a:ext cx="2745600" cy="26856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800"/>
              </a:spcBef>
              <a:spcAft>
                <a:spcPts val="0"/>
              </a:spcAft>
              <a:buClr>
                <a:schemeClr val="lt1"/>
              </a:buClr>
              <a:buSzPts val="1500"/>
              <a:buChar char="•"/>
              <a:defRPr sz="1500">
                <a:solidFill>
                  <a:schemeClr val="lt1"/>
                </a:solidFill>
              </a:defRPr>
            </a:lvl1pPr>
            <a:lvl2pPr indent="-228600" lvl="1" marL="914400" algn="l">
              <a:lnSpc>
                <a:spcPct val="90000"/>
              </a:lnSpc>
              <a:spcBef>
                <a:spcPts val="400"/>
              </a:spcBef>
              <a:spcAft>
                <a:spcPts val="0"/>
              </a:spcAft>
              <a:buClr>
                <a:srgbClr val="09080B"/>
              </a:buClr>
              <a:buSzPts val="1400"/>
              <a:buNone/>
              <a:defRPr sz="1400"/>
            </a:lvl2pPr>
            <a:lvl3pPr indent="-304800" lvl="2" marL="1371600" algn="l">
              <a:lnSpc>
                <a:spcPct val="90000"/>
              </a:lnSpc>
              <a:spcBef>
                <a:spcPts val="400"/>
              </a:spcBef>
              <a:spcAft>
                <a:spcPts val="0"/>
              </a:spcAft>
              <a:buClr>
                <a:srgbClr val="09080B"/>
              </a:buClr>
              <a:buSzPts val="1200"/>
              <a:buChar char="•"/>
              <a:defRPr sz="1200"/>
            </a:lvl3pPr>
            <a:lvl4pPr indent="-228600" lvl="3" marL="1828800" algn="l">
              <a:lnSpc>
                <a:spcPct val="90000"/>
              </a:lnSpc>
              <a:spcBef>
                <a:spcPts val="400"/>
              </a:spcBef>
              <a:spcAft>
                <a:spcPts val="0"/>
              </a:spcAft>
              <a:buClr>
                <a:srgbClr val="09080B"/>
              </a:buClr>
              <a:buSzPts val="1100"/>
              <a:buNone/>
              <a:defRPr sz="1100"/>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7" name="Google Shape;147;p19"/>
          <p:cNvSpPr txBox="1"/>
          <p:nvPr>
            <p:ph idx="6" type="body"/>
          </p:nvPr>
        </p:nvSpPr>
        <p:spPr>
          <a:xfrm>
            <a:off x="3196091" y="1935323"/>
            <a:ext cx="2745600" cy="26856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800"/>
              </a:spcBef>
              <a:spcAft>
                <a:spcPts val="0"/>
              </a:spcAft>
              <a:buClr>
                <a:schemeClr val="lt1"/>
              </a:buClr>
              <a:buSzPts val="1500"/>
              <a:buChar char="•"/>
              <a:defRPr sz="1500">
                <a:solidFill>
                  <a:schemeClr val="lt1"/>
                </a:solidFill>
              </a:defRPr>
            </a:lvl1pPr>
            <a:lvl2pPr indent="-228600" lvl="1" marL="914400" algn="l">
              <a:lnSpc>
                <a:spcPct val="90000"/>
              </a:lnSpc>
              <a:spcBef>
                <a:spcPts val="400"/>
              </a:spcBef>
              <a:spcAft>
                <a:spcPts val="0"/>
              </a:spcAft>
              <a:buClr>
                <a:srgbClr val="09080B"/>
              </a:buClr>
              <a:buSzPts val="1400"/>
              <a:buNone/>
              <a:defRPr sz="1400"/>
            </a:lvl2pPr>
            <a:lvl3pPr indent="-304800" lvl="2" marL="1371600" algn="l">
              <a:lnSpc>
                <a:spcPct val="90000"/>
              </a:lnSpc>
              <a:spcBef>
                <a:spcPts val="400"/>
              </a:spcBef>
              <a:spcAft>
                <a:spcPts val="0"/>
              </a:spcAft>
              <a:buClr>
                <a:srgbClr val="09080B"/>
              </a:buClr>
              <a:buSzPts val="1200"/>
              <a:buChar char="•"/>
              <a:defRPr sz="1200"/>
            </a:lvl3pPr>
            <a:lvl4pPr indent="-228600" lvl="3" marL="1828800" algn="l">
              <a:lnSpc>
                <a:spcPct val="90000"/>
              </a:lnSpc>
              <a:spcBef>
                <a:spcPts val="400"/>
              </a:spcBef>
              <a:spcAft>
                <a:spcPts val="0"/>
              </a:spcAft>
              <a:buClr>
                <a:schemeClr val="lt1"/>
              </a:buClr>
              <a:buSzPts val="1100"/>
              <a:buNone/>
              <a:defRPr sz="1100">
                <a:solidFill>
                  <a:schemeClr val="lt1"/>
                </a:solidFill>
              </a:defRPr>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8" name="Google Shape;148;p19"/>
          <p:cNvSpPr txBox="1"/>
          <p:nvPr>
            <p:ph idx="7" type="body"/>
          </p:nvPr>
        </p:nvSpPr>
        <p:spPr>
          <a:xfrm>
            <a:off x="6157408" y="1935323"/>
            <a:ext cx="2745600" cy="26856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800"/>
              </a:spcBef>
              <a:spcAft>
                <a:spcPts val="0"/>
              </a:spcAft>
              <a:buClr>
                <a:schemeClr val="lt1"/>
              </a:buClr>
              <a:buSzPts val="1500"/>
              <a:buChar char="•"/>
              <a:defRPr sz="1500">
                <a:solidFill>
                  <a:schemeClr val="lt1"/>
                </a:solidFill>
              </a:defRPr>
            </a:lvl1pPr>
            <a:lvl2pPr indent="-228600" lvl="1" marL="914400" algn="l">
              <a:lnSpc>
                <a:spcPct val="90000"/>
              </a:lnSpc>
              <a:spcBef>
                <a:spcPts val="400"/>
              </a:spcBef>
              <a:spcAft>
                <a:spcPts val="0"/>
              </a:spcAft>
              <a:buClr>
                <a:srgbClr val="09080B"/>
              </a:buClr>
              <a:buSzPts val="1400"/>
              <a:buNone/>
              <a:defRPr sz="1400"/>
            </a:lvl2pPr>
            <a:lvl3pPr indent="-304800" lvl="2" marL="1371600" algn="l">
              <a:lnSpc>
                <a:spcPct val="90000"/>
              </a:lnSpc>
              <a:spcBef>
                <a:spcPts val="400"/>
              </a:spcBef>
              <a:spcAft>
                <a:spcPts val="0"/>
              </a:spcAft>
              <a:buClr>
                <a:srgbClr val="09080B"/>
              </a:buClr>
              <a:buSzPts val="1200"/>
              <a:buChar char="•"/>
              <a:defRPr sz="1200"/>
            </a:lvl3pPr>
            <a:lvl4pPr indent="-228600" lvl="3" marL="1828800" algn="l">
              <a:lnSpc>
                <a:spcPct val="90000"/>
              </a:lnSpc>
              <a:spcBef>
                <a:spcPts val="400"/>
              </a:spcBef>
              <a:spcAft>
                <a:spcPts val="0"/>
              </a:spcAft>
              <a:buClr>
                <a:srgbClr val="09080B"/>
              </a:buClr>
              <a:buSzPts val="1100"/>
              <a:buNone/>
              <a:defRPr sz="1100"/>
            </a:lvl4pPr>
            <a:lvl5pPr indent="-317500" lvl="4" marL="2286000" algn="l">
              <a:lnSpc>
                <a:spcPct val="90000"/>
              </a:lnSpc>
              <a:spcBef>
                <a:spcPts val="400"/>
              </a:spcBef>
              <a:spcAft>
                <a:spcPts val="0"/>
              </a:spcAft>
              <a:buClr>
                <a:srgbClr val="09080B"/>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pic>
        <p:nvPicPr>
          <p:cNvPr descr="A picture containing building, window, light&#10;&#10;Description automatically generated" id="149" name="Google Shape;149;p19"/>
          <p:cNvPicPr preferRelativeResize="0"/>
          <p:nvPr/>
        </p:nvPicPr>
        <p:blipFill rotWithShape="1">
          <a:blip r:embed="rId2">
            <a:alphaModFix/>
          </a:blip>
          <a:srcRect b="0" l="0" r="0" t="0"/>
          <a:stretch/>
        </p:blipFill>
        <p:spPr>
          <a:xfrm>
            <a:off x="8391600" y="102600"/>
            <a:ext cx="675000" cy="675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40957" y="102394"/>
            <a:ext cx="86652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rgbClr val="09080B"/>
              </a:buClr>
              <a:buSzPts val="3300"/>
              <a:buFont typeface="Avenir"/>
              <a:buNone/>
              <a:defRPr b="1" i="0" sz="3300" u="none" cap="none" strike="noStrike">
                <a:solidFill>
                  <a:srgbClr val="09080B"/>
                </a:solidFill>
                <a:latin typeface="Avenir"/>
                <a:ea typeface="Avenir"/>
                <a:cs typeface="Avenir"/>
                <a:sym typeface="Avenir"/>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240957" y="1256366"/>
            <a:ext cx="8665200" cy="33126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rgbClr val="09080B"/>
              </a:buClr>
              <a:buSzPts val="2100"/>
              <a:buFont typeface="Arial"/>
              <a:buChar char="•"/>
              <a:defRPr b="0" i="0" sz="2100" u="none" cap="none" strike="noStrike">
                <a:solidFill>
                  <a:srgbClr val="09080B"/>
                </a:solidFill>
                <a:latin typeface="Open Sans"/>
                <a:ea typeface="Open Sans"/>
                <a:cs typeface="Open Sans"/>
                <a:sym typeface="Open Sans"/>
              </a:defRPr>
            </a:lvl1pPr>
            <a:lvl2pPr indent="-342900" lvl="1" marL="914400" marR="0" algn="l">
              <a:lnSpc>
                <a:spcPct val="90000"/>
              </a:lnSpc>
              <a:spcBef>
                <a:spcPts val="400"/>
              </a:spcBef>
              <a:spcAft>
                <a:spcPts val="0"/>
              </a:spcAft>
              <a:buClr>
                <a:srgbClr val="09080B"/>
              </a:buClr>
              <a:buSzPts val="1800"/>
              <a:buFont typeface="Arial"/>
              <a:buChar char="•"/>
              <a:defRPr b="0" i="0" sz="1800" u="none" cap="none" strike="noStrike">
                <a:solidFill>
                  <a:srgbClr val="09080B"/>
                </a:solidFill>
                <a:latin typeface="Open Sans"/>
                <a:ea typeface="Open Sans"/>
                <a:cs typeface="Open Sans"/>
                <a:sym typeface="Open Sans"/>
              </a:defRPr>
            </a:lvl2pPr>
            <a:lvl3pPr indent="-323850" lvl="2" marL="1371600" marR="0" algn="l">
              <a:lnSpc>
                <a:spcPct val="90000"/>
              </a:lnSpc>
              <a:spcBef>
                <a:spcPts val="400"/>
              </a:spcBef>
              <a:spcAft>
                <a:spcPts val="0"/>
              </a:spcAft>
              <a:buClr>
                <a:srgbClr val="09080B"/>
              </a:buClr>
              <a:buSzPts val="1500"/>
              <a:buFont typeface="Arial"/>
              <a:buChar char="•"/>
              <a:defRPr b="0" i="0" sz="1500" u="none" cap="none" strike="noStrike">
                <a:solidFill>
                  <a:srgbClr val="09080B"/>
                </a:solidFill>
                <a:latin typeface="Open Sans"/>
                <a:ea typeface="Open Sans"/>
                <a:cs typeface="Open Sans"/>
                <a:sym typeface="Open Sans"/>
              </a:defRPr>
            </a:lvl3pPr>
            <a:lvl4pPr indent="-317500" lvl="3" marL="1828800" marR="0" algn="l">
              <a:lnSpc>
                <a:spcPct val="90000"/>
              </a:lnSpc>
              <a:spcBef>
                <a:spcPts val="400"/>
              </a:spcBef>
              <a:spcAft>
                <a:spcPts val="0"/>
              </a:spcAft>
              <a:buClr>
                <a:srgbClr val="09080B"/>
              </a:buClr>
              <a:buSzPts val="1400"/>
              <a:buFont typeface="Arial"/>
              <a:buChar char="•"/>
              <a:defRPr b="0" i="0" sz="1400" u="none" cap="none" strike="noStrike">
                <a:solidFill>
                  <a:srgbClr val="09080B"/>
                </a:solidFill>
                <a:latin typeface="Open Sans"/>
                <a:ea typeface="Open Sans"/>
                <a:cs typeface="Open Sans"/>
                <a:sym typeface="Open Sans"/>
              </a:defRPr>
            </a:lvl4pPr>
            <a:lvl5pPr indent="-317500" lvl="4" marL="2286000" marR="0" algn="l">
              <a:lnSpc>
                <a:spcPct val="90000"/>
              </a:lnSpc>
              <a:spcBef>
                <a:spcPts val="400"/>
              </a:spcBef>
              <a:spcAft>
                <a:spcPts val="0"/>
              </a:spcAft>
              <a:buClr>
                <a:srgbClr val="09080B"/>
              </a:buClr>
              <a:buSzPts val="1400"/>
              <a:buFont typeface="Arial"/>
              <a:buChar char="•"/>
              <a:defRPr b="0" i="0" sz="1400" u="none" cap="none" strike="noStrike">
                <a:solidFill>
                  <a:srgbClr val="09080B"/>
                </a:solidFill>
                <a:latin typeface="Open Sans"/>
                <a:ea typeface="Open Sans"/>
                <a:cs typeface="Open Sans"/>
                <a:sym typeface="Open Sans"/>
              </a:defRPr>
            </a:lvl5pPr>
            <a:lvl6pPr indent="-317500" lvl="5" marL="2743200" marR="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6pPr>
            <a:lvl7pPr indent="-317500" lvl="6" marL="3200400" marR="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7pPr>
            <a:lvl8pPr indent="-317500" lvl="7" marL="3657600" marR="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8pPr>
            <a:lvl9pPr indent="-317500" lvl="8" marL="4114800" marR="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9pPr>
          </a:lstStyle>
          <a:p/>
        </p:txBody>
      </p:sp>
      <p:sp>
        <p:nvSpPr>
          <p:cNvPr id="53" name="Google Shape;53;p13"/>
          <p:cNvSpPr txBox="1"/>
          <p:nvPr>
            <p:ph idx="10" type="dt"/>
          </p:nvPr>
        </p:nvSpPr>
        <p:spPr>
          <a:xfrm>
            <a:off x="240957" y="4767263"/>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900" u="none" cap="none" strike="noStrike">
                <a:solidFill>
                  <a:schemeClr val="lt1"/>
                </a:solidFill>
                <a:latin typeface="Open Sans"/>
                <a:ea typeface="Open Sans"/>
                <a:cs typeface="Open Sans"/>
                <a:sym typeface="Open Sans"/>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Clr>
                <a:srgbClr val="000000"/>
              </a:buClr>
              <a:buSzPts val="1100"/>
              <a:buFont typeface="Arial"/>
              <a:buNone/>
              <a:defRPr b="0" i="0" sz="900" u="none" cap="none" strike="noStrike">
                <a:solidFill>
                  <a:schemeClr val="lt1"/>
                </a:solidFill>
                <a:latin typeface="Open Sans"/>
                <a:ea typeface="Open Sans"/>
                <a:cs typeface="Open Sans"/>
                <a:sym typeface="Open Sans"/>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9pPr>
          </a:lstStyle>
          <a:p/>
        </p:txBody>
      </p:sp>
      <p:sp>
        <p:nvSpPr>
          <p:cNvPr id="55" name="Google Shape;55;p13"/>
          <p:cNvSpPr txBox="1"/>
          <p:nvPr>
            <p:ph idx="12" type="sldNum"/>
          </p:nvPr>
        </p:nvSpPr>
        <p:spPr>
          <a:xfrm>
            <a:off x="6845643"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ctrTitle"/>
          </p:nvPr>
        </p:nvSpPr>
        <p:spPr>
          <a:xfrm>
            <a:off x="124275" y="699175"/>
            <a:ext cx="85956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lt1"/>
              </a:buClr>
              <a:buSzPts val="4500"/>
              <a:buFont typeface="Avenir"/>
              <a:buNone/>
            </a:pPr>
            <a:r>
              <a:rPr lang="en-GB"/>
              <a:t>🔧📊</a:t>
            </a:r>
            <a:r>
              <a:rPr lang="en-GB">
                <a:solidFill>
                  <a:schemeClr val="accent5"/>
                </a:solidFill>
              </a:rPr>
              <a:t>Data Engineering Workshop</a:t>
            </a:r>
            <a:endParaRPr>
              <a:solidFill>
                <a:schemeClr val="accent5"/>
              </a:solidFill>
            </a:endParaRPr>
          </a:p>
        </p:txBody>
      </p:sp>
      <p:sp>
        <p:nvSpPr>
          <p:cNvPr id="155" name="Google Shape;155;p20"/>
          <p:cNvSpPr txBox="1"/>
          <p:nvPr>
            <p:ph idx="1" type="subTitle"/>
          </p:nvPr>
        </p:nvSpPr>
        <p:spPr>
          <a:xfrm>
            <a:off x="1143000" y="2956154"/>
            <a:ext cx="6858000" cy="1241700"/>
          </a:xfrm>
          <a:prstGeom prst="rect">
            <a:avLst/>
          </a:prstGeom>
          <a:noFill/>
          <a:ln>
            <a:noFill/>
          </a:ln>
        </p:spPr>
        <p:txBody>
          <a:bodyPr anchorCtr="0" anchor="t" bIns="34275" lIns="68575" spcFirstLastPara="1" rIns="68575" wrap="square" tIns="34275">
            <a:normAutofit lnSpcReduction="10000"/>
          </a:bodyPr>
          <a:lstStyle/>
          <a:p>
            <a:pPr indent="0" lvl="0" marL="0" rtl="0" algn="ctr">
              <a:lnSpc>
                <a:spcPct val="90000"/>
              </a:lnSpc>
              <a:spcBef>
                <a:spcPts val="0"/>
              </a:spcBef>
              <a:spcAft>
                <a:spcPts val="0"/>
              </a:spcAft>
              <a:buClr>
                <a:schemeClr val="lt1"/>
              </a:buClr>
              <a:buSzPts val="1800"/>
              <a:buNone/>
            </a:pPr>
            <a:r>
              <a:t/>
            </a:r>
            <a:endParaRPr/>
          </a:p>
          <a:p>
            <a:pPr indent="0" lvl="0" marL="0" rtl="0" algn="ctr">
              <a:lnSpc>
                <a:spcPct val="90000"/>
              </a:lnSpc>
              <a:spcBef>
                <a:spcPts val="0"/>
              </a:spcBef>
              <a:spcAft>
                <a:spcPts val="0"/>
              </a:spcAft>
              <a:buClr>
                <a:schemeClr val="lt1"/>
              </a:buClr>
              <a:buSzPts val="1800"/>
              <a:buNone/>
            </a:pPr>
            <a:r>
              <a:rPr lang="en-GB">
                <a:solidFill>
                  <a:schemeClr val="accent5"/>
                </a:solidFill>
              </a:rPr>
              <a:t>April 2025</a:t>
            </a:r>
            <a:endParaRPr>
              <a:solidFill>
                <a:schemeClr val="accent5"/>
              </a:solidFill>
            </a:endParaRPr>
          </a:p>
          <a:p>
            <a:pPr indent="0" lvl="0" marL="0" rtl="0" algn="ctr">
              <a:lnSpc>
                <a:spcPct val="90000"/>
              </a:lnSpc>
              <a:spcBef>
                <a:spcPts val="0"/>
              </a:spcBef>
              <a:spcAft>
                <a:spcPts val="0"/>
              </a:spcAft>
              <a:buClr>
                <a:schemeClr val="lt1"/>
              </a:buClr>
              <a:buSzPts val="1800"/>
              <a:buNone/>
            </a:pPr>
            <a:r>
              <a:t/>
            </a:r>
            <a:endParaRPr>
              <a:solidFill>
                <a:schemeClr val="accent5"/>
              </a:solidFill>
            </a:endParaRPr>
          </a:p>
          <a:p>
            <a:pPr indent="0" lvl="0" marL="0" rtl="0" algn="ctr">
              <a:lnSpc>
                <a:spcPct val="90000"/>
              </a:lnSpc>
              <a:spcBef>
                <a:spcPts val="0"/>
              </a:spcBef>
              <a:spcAft>
                <a:spcPts val="0"/>
              </a:spcAft>
              <a:buClr>
                <a:schemeClr val="lt1"/>
              </a:buClr>
              <a:buSzPts val="1800"/>
              <a:buNone/>
            </a:pPr>
            <a:r>
              <a:rPr lang="en-GB">
                <a:solidFill>
                  <a:schemeClr val="accent5"/>
                </a:solidFill>
              </a:rPr>
              <a:t>Alexandros Argyou, Rahul Maddineni</a:t>
            </a:r>
            <a:endParaRPr b="1" sz="2300">
              <a:solidFill>
                <a:schemeClr val="accent5"/>
              </a:solidFill>
              <a:latin typeface="Arial"/>
              <a:ea typeface="Arial"/>
              <a:cs typeface="Arial"/>
              <a:sym typeface="Arial"/>
            </a:endParaRPr>
          </a:p>
          <a:p>
            <a:pPr indent="0" lvl="0" marL="0" rtl="0" algn="ctr">
              <a:lnSpc>
                <a:spcPct val="90000"/>
              </a:lnSpc>
              <a:spcBef>
                <a:spcPts val="0"/>
              </a:spcBef>
              <a:spcAft>
                <a:spcPts val="0"/>
              </a:spcAft>
              <a:buClr>
                <a:schemeClr val="lt1"/>
              </a:buClr>
              <a:buSzPts val="1800"/>
              <a:buNone/>
            </a:pPr>
            <a:r>
              <a:t/>
            </a:r>
            <a:endParaRPr/>
          </a:p>
        </p:txBody>
      </p:sp>
      <p:sp>
        <p:nvSpPr>
          <p:cNvPr id="156" name="Google Shape;156;p20"/>
          <p:cNvSpPr txBox="1"/>
          <p:nvPr>
            <p:ph idx="12" type="sldNum"/>
          </p:nvPr>
        </p:nvSpPr>
        <p:spPr>
          <a:xfrm>
            <a:off x="6845643"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Transformation Processes</a:t>
            </a:r>
            <a:endParaRPr/>
          </a:p>
        </p:txBody>
      </p:sp>
      <p:sp>
        <p:nvSpPr>
          <p:cNvPr id="216" name="Google Shape;216;p29"/>
          <p:cNvSpPr txBox="1"/>
          <p:nvPr>
            <p:ph idx="2" type="body"/>
          </p:nvPr>
        </p:nvSpPr>
        <p:spPr>
          <a:xfrm>
            <a:off x="240950" y="1033481"/>
            <a:ext cx="8655900" cy="39816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lang="en-GB" sz="1300">
                <a:solidFill>
                  <a:schemeClr val="accent5"/>
                </a:solidFill>
                <a:latin typeface="Arial"/>
                <a:ea typeface="Arial"/>
                <a:cs typeface="Arial"/>
                <a:sym typeface="Arial"/>
              </a:rPr>
              <a:t>🧱 ETL: Extract → Transform → Load</a:t>
            </a:r>
            <a:endParaRPr sz="1300">
              <a:solidFill>
                <a:schemeClr val="accent5"/>
              </a:solidFill>
              <a:latin typeface="Arial"/>
              <a:ea typeface="Arial"/>
              <a:cs typeface="Arial"/>
              <a:sym typeface="Arial"/>
            </a:endParaRPr>
          </a:p>
          <a:p>
            <a:pPr indent="-311150" lvl="0" marL="457200" rtl="0" algn="l">
              <a:lnSpc>
                <a:spcPct val="115000"/>
              </a:lnSpc>
              <a:spcBef>
                <a:spcPts val="1200"/>
              </a:spcBef>
              <a:spcAft>
                <a:spcPts val="0"/>
              </a:spcAft>
              <a:buClr>
                <a:schemeClr val="accent5"/>
              </a:buClr>
              <a:buSzPts val="1300"/>
              <a:buChar char="●"/>
            </a:pPr>
            <a:r>
              <a:rPr b="0" lang="en-GB" sz="1300">
                <a:solidFill>
                  <a:schemeClr val="accent5"/>
                </a:solidFill>
                <a:latin typeface="Arial"/>
                <a:ea typeface="Arial"/>
                <a:cs typeface="Arial"/>
                <a:sym typeface="Arial"/>
              </a:rPr>
              <a:t>Data is </a:t>
            </a:r>
            <a:r>
              <a:rPr lang="en-GB" sz="1300">
                <a:solidFill>
                  <a:schemeClr val="accent5"/>
                </a:solidFill>
                <a:latin typeface="Arial"/>
                <a:ea typeface="Arial"/>
                <a:cs typeface="Arial"/>
                <a:sym typeface="Arial"/>
              </a:rPr>
              <a:t>cleaned and reshaped before storage</a:t>
            </a:r>
            <a:r>
              <a:rPr b="0" lang="en-GB" sz="1300">
                <a:solidFill>
                  <a:schemeClr val="accent5"/>
                </a:solidFill>
                <a:latin typeface="Arial"/>
                <a:ea typeface="Arial"/>
                <a:cs typeface="Arial"/>
                <a:sym typeface="Arial"/>
              </a:rPr>
              <a:t>.</a:t>
            </a:r>
            <a:br>
              <a:rPr b="0" lang="en-GB" sz="1300">
                <a:solidFill>
                  <a:schemeClr val="accent5"/>
                </a:solidFill>
                <a:latin typeface="Arial"/>
                <a:ea typeface="Arial"/>
                <a:cs typeface="Arial"/>
                <a:sym typeface="Arial"/>
              </a:rPr>
            </a:br>
            <a:endParaRPr b="0" sz="1300">
              <a:solidFill>
                <a:schemeClr val="accent5"/>
              </a:solidFill>
              <a:latin typeface="Arial"/>
              <a:ea typeface="Arial"/>
              <a:cs typeface="Arial"/>
              <a:sym typeface="Arial"/>
            </a:endParaRPr>
          </a:p>
          <a:p>
            <a:pPr indent="-311150" lvl="0" marL="457200" rtl="0" algn="l">
              <a:lnSpc>
                <a:spcPct val="115000"/>
              </a:lnSpc>
              <a:spcBef>
                <a:spcPts val="0"/>
              </a:spcBef>
              <a:spcAft>
                <a:spcPts val="0"/>
              </a:spcAft>
              <a:buClr>
                <a:schemeClr val="accent5"/>
              </a:buClr>
              <a:buSzPts val="1300"/>
              <a:buChar char="●"/>
            </a:pPr>
            <a:r>
              <a:rPr b="0" lang="en-GB" sz="1300">
                <a:solidFill>
                  <a:schemeClr val="accent5"/>
                </a:solidFill>
                <a:latin typeface="Arial"/>
                <a:ea typeface="Arial"/>
                <a:cs typeface="Arial"/>
                <a:sym typeface="Arial"/>
              </a:rPr>
              <a:t>Used in </a:t>
            </a:r>
            <a:r>
              <a:rPr lang="en-GB" sz="1300">
                <a:solidFill>
                  <a:schemeClr val="accent5"/>
                </a:solidFill>
                <a:latin typeface="Arial"/>
                <a:ea typeface="Arial"/>
                <a:cs typeface="Arial"/>
                <a:sym typeface="Arial"/>
              </a:rPr>
              <a:t>traditional data warehouses</a:t>
            </a:r>
            <a:r>
              <a:rPr b="0" lang="en-GB" sz="1300">
                <a:solidFill>
                  <a:schemeClr val="accent5"/>
                </a:solidFill>
                <a:latin typeface="Arial"/>
                <a:ea typeface="Arial"/>
                <a:cs typeface="Arial"/>
                <a:sym typeface="Arial"/>
              </a:rPr>
              <a:t>, especially </a:t>
            </a:r>
            <a:r>
              <a:rPr lang="en-GB" sz="1300">
                <a:solidFill>
                  <a:schemeClr val="accent5"/>
                </a:solidFill>
                <a:latin typeface="Arial"/>
                <a:ea typeface="Arial"/>
                <a:cs typeface="Arial"/>
                <a:sym typeface="Arial"/>
              </a:rPr>
              <a:t>on-premise systems</a:t>
            </a:r>
            <a:r>
              <a:rPr b="0" lang="en-GB" sz="1300">
                <a:solidFill>
                  <a:schemeClr val="accent5"/>
                </a:solidFill>
                <a:latin typeface="Arial"/>
                <a:ea typeface="Arial"/>
                <a:cs typeface="Arial"/>
                <a:sym typeface="Arial"/>
              </a:rPr>
              <a:t>.</a:t>
            </a:r>
            <a:br>
              <a:rPr b="0" lang="en-GB" sz="1300">
                <a:solidFill>
                  <a:schemeClr val="accent5"/>
                </a:solidFill>
                <a:latin typeface="Arial"/>
                <a:ea typeface="Arial"/>
                <a:cs typeface="Arial"/>
                <a:sym typeface="Arial"/>
              </a:rPr>
            </a:br>
            <a:endParaRPr b="0" sz="1300">
              <a:solidFill>
                <a:schemeClr val="accent5"/>
              </a:solidFill>
              <a:latin typeface="Arial"/>
              <a:ea typeface="Arial"/>
              <a:cs typeface="Arial"/>
              <a:sym typeface="Arial"/>
            </a:endParaRPr>
          </a:p>
          <a:p>
            <a:pPr indent="-311150" lvl="0" marL="457200" rtl="0" algn="l">
              <a:lnSpc>
                <a:spcPct val="115000"/>
              </a:lnSpc>
              <a:spcBef>
                <a:spcPts val="0"/>
              </a:spcBef>
              <a:spcAft>
                <a:spcPts val="0"/>
              </a:spcAft>
              <a:buClr>
                <a:schemeClr val="accent5"/>
              </a:buClr>
              <a:buSzPts val="1300"/>
              <a:buChar char="●"/>
            </a:pPr>
            <a:r>
              <a:rPr b="0" lang="en-GB" sz="1300">
                <a:solidFill>
                  <a:schemeClr val="accent5"/>
                </a:solidFill>
                <a:latin typeface="Arial"/>
                <a:ea typeface="Arial"/>
                <a:cs typeface="Arial"/>
                <a:sym typeface="Arial"/>
              </a:rPr>
              <a:t>Good when:</a:t>
            </a:r>
            <a:br>
              <a:rPr b="0" lang="en-GB" sz="1300">
                <a:solidFill>
                  <a:schemeClr val="accent5"/>
                </a:solidFill>
                <a:latin typeface="Arial"/>
                <a:ea typeface="Arial"/>
                <a:cs typeface="Arial"/>
                <a:sym typeface="Arial"/>
              </a:rPr>
            </a:br>
            <a:endParaRPr b="0" sz="1300">
              <a:solidFill>
                <a:schemeClr val="accent5"/>
              </a:solidFill>
              <a:latin typeface="Arial"/>
              <a:ea typeface="Arial"/>
              <a:cs typeface="Arial"/>
              <a:sym typeface="Arial"/>
            </a:endParaRPr>
          </a:p>
          <a:p>
            <a:pPr indent="-311150" lvl="1" marL="914400" rtl="0" algn="l">
              <a:lnSpc>
                <a:spcPct val="115000"/>
              </a:lnSpc>
              <a:spcBef>
                <a:spcPts val="0"/>
              </a:spcBef>
              <a:spcAft>
                <a:spcPts val="0"/>
              </a:spcAft>
              <a:buClr>
                <a:schemeClr val="accent5"/>
              </a:buClr>
              <a:buSzPts val="1300"/>
              <a:buChar char="○"/>
            </a:pPr>
            <a:r>
              <a:rPr lang="en-GB" sz="1300">
                <a:solidFill>
                  <a:schemeClr val="accent5"/>
                </a:solidFill>
                <a:latin typeface="Arial"/>
                <a:ea typeface="Arial"/>
                <a:cs typeface="Arial"/>
                <a:sym typeface="Arial"/>
              </a:rPr>
              <a:t>There are </a:t>
            </a:r>
            <a:r>
              <a:rPr b="1" lang="en-GB" sz="1300">
                <a:solidFill>
                  <a:schemeClr val="accent5"/>
                </a:solidFill>
                <a:latin typeface="Arial"/>
                <a:ea typeface="Arial"/>
                <a:cs typeface="Arial"/>
                <a:sym typeface="Arial"/>
              </a:rPr>
              <a:t>tight constraints on storage</a:t>
            </a:r>
            <a:r>
              <a:rPr lang="en-GB" sz="1300">
                <a:solidFill>
                  <a:schemeClr val="accent5"/>
                </a:solidFill>
                <a:latin typeface="Arial"/>
                <a:ea typeface="Arial"/>
                <a:cs typeface="Arial"/>
                <a:sym typeface="Arial"/>
              </a:rPr>
              <a:t> or compute.</a:t>
            </a:r>
            <a:br>
              <a:rPr lang="en-GB" sz="1300">
                <a:solidFill>
                  <a:schemeClr val="accent5"/>
                </a:solidFill>
                <a:latin typeface="Arial"/>
                <a:ea typeface="Arial"/>
                <a:cs typeface="Arial"/>
                <a:sym typeface="Arial"/>
              </a:rPr>
            </a:br>
            <a:endParaRPr sz="1300">
              <a:solidFill>
                <a:schemeClr val="accent5"/>
              </a:solidFill>
              <a:latin typeface="Arial"/>
              <a:ea typeface="Arial"/>
              <a:cs typeface="Arial"/>
              <a:sym typeface="Arial"/>
            </a:endParaRPr>
          </a:p>
          <a:p>
            <a:pPr indent="-311150" lvl="1" marL="914400" rtl="0" algn="l">
              <a:lnSpc>
                <a:spcPct val="115000"/>
              </a:lnSpc>
              <a:spcBef>
                <a:spcPts val="0"/>
              </a:spcBef>
              <a:spcAft>
                <a:spcPts val="0"/>
              </a:spcAft>
              <a:buClr>
                <a:schemeClr val="accent5"/>
              </a:buClr>
              <a:buSzPts val="1300"/>
              <a:buChar char="○"/>
            </a:pPr>
            <a:r>
              <a:rPr lang="en-GB" sz="1300">
                <a:solidFill>
                  <a:schemeClr val="accent5"/>
                </a:solidFill>
                <a:latin typeface="Arial"/>
                <a:ea typeface="Arial"/>
                <a:cs typeface="Arial"/>
                <a:sym typeface="Arial"/>
              </a:rPr>
              <a:t>Data volumes are </a:t>
            </a:r>
            <a:r>
              <a:rPr b="1" lang="en-GB" sz="1300">
                <a:solidFill>
                  <a:schemeClr val="accent5"/>
                </a:solidFill>
                <a:latin typeface="Arial"/>
                <a:ea typeface="Arial"/>
                <a:cs typeface="Arial"/>
                <a:sym typeface="Arial"/>
              </a:rPr>
              <a:t>small to moderate</a:t>
            </a:r>
            <a:r>
              <a:rPr lang="en-GB" sz="1300">
                <a:solidFill>
                  <a:schemeClr val="accent5"/>
                </a:solidFill>
                <a:latin typeface="Arial"/>
                <a:ea typeface="Arial"/>
                <a:cs typeface="Arial"/>
                <a:sym typeface="Arial"/>
              </a:rPr>
              <a:t>.</a:t>
            </a:r>
            <a:br>
              <a:rPr lang="en-GB" sz="1300">
                <a:solidFill>
                  <a:schemeClr val="accent5"/>
                </a:solidFill>
                <a:latin typeface="Arial"/>
                <a:ea typeface="Arial"/>
                <a:cs typeface="Arial"/>
                <a:sym typeface="Arial"/>
              </a:rPr>
            </a:br>
            <a:endParaRPr sz="1300">
              <a:solidFill>
                <a:schemeClr val="accent5"/>
              </a:solidFill>
              <a:latin typeface="Arial"/>
              <a:ea typeface="Arial"/>
              <a:cs typeface="Arial"/>
              <a:sym typeface="Arial"/>
            </a:endParaRPr>
          </a:p>
          <a:p>
            <a:pPr indent="-311150" lvl="1" marL="914400" rtl="0" algn="l">
              <a:lnSpc>
                <a:spcPct val="115000"/>
              </a:lnSpc>
              <a:spcBef>
                <a:spcPts val="0"/>
              </a:spcBef>
              <a:spcAft>
                <a:spcPts val="0"/>
              </a:spcAft>
              <a:buClr>
                <a:schemeClr val="accent5"/>
              </a:buClr>
              <a:buSzPts val="1300"/>
              <a:buChar char="○"/>
            </a:pPr>
            <a:r>
              <a:rPr b="1" lang="en-GB" sz="1300">
                <a:solidFill>
                  <a:schemeClr val="accent5"/>
                </a:solidFill>
                <a:latin typeface="Arial"/>
                <a:ea typeface="Arial"/>
                <a:cs typeface="Arial"/>
                <a:sym typeface="Arial"/>
              </a:rPr>
              <a:t>Security or regulatory</a:t>
            </a:r>
            <a:r>
              <a:rPr lang="en-GB" sz="1300">
                <a:solidFill>
                  <a:schemeClr val="accent5"/>
                </a:solidFill>
                <a:latin typeface="Arial"/>
                <a:ea typeface="Arial"/>
                <a:cs typeface="Arial"/>
                <a:sym typeface="Arial"/>
              </a:rPr>
              <a:t> policies require cleaning before storage.</a:t>
            </a:r>
            <a:br>
              <a:rPr lang="en-GB" sz="1300">
                <a:solidFill>
                  <a:schemeClr val="accent5"/>
                </a:solidFill>
                <a:latin typeface="Arial"/>
                <a:ea typeface="Arial"/>
                <a:cs typeface="Arial"/>
                <a:sym typeface="Arial"/>
              </a:rPr>
            </a:br>
            <a:endParaRPr sz="1300">
              <a:solidFill>
                <a:schemeClr val="accent5"/>
              </a:solidFill>
              <a:latin typeface="Arial"/>
              <a:ea typeface="Arial"/>
              <a:cs typeface="Arial"/>
              <a:sym typeface="Arial"/>
            </a:endParaRPr>
          </a:p>
          <a:p>
            <a:pPr indent="0" lvl="0" marL="0" rtl="0" algn="l">
              <a:lnSpc>
                <a:spcPct val="115000"/>
              </a:lnSpc>
              <a:spcBef>
                <a:spcPts val="1200"/>
              </a:spcBef>
              <a:spcAft>
                <a:spcPts val="0"/>
              </a:spcAft>
              <a:buNone/>
            </a:pPr>
            <a:r>
              <a:rPr b="0" lang="en-GB" sz="1300">
                <a:solidFill>
                  <a:schemeClr val="accent5"/>
                </a:solidFill>
                <a:latin typeface="Arial"/>
                <a:ea typeface="Arial"/>
                <a:cs typeface="Arial"/>
                <a:sym typeface="Arial"/>
              </a:rPr>
              <a:t>🔧 Typical tools: Informatica, Talend, custom Python scripts</a:t>
            </a:r>
            <a:endParaRPr b="0" sz="1300">
              <a:solidFill>
                <a:schemeClr val="accent5"/>
              </a:solidFill>
              <a:latin typeface="Arial"/>
              <a:ea typeface="Arial"/>
              <a:cs typeface="Arial"/>
              <a:sym typeface="Arial"/>
            </a:endParaRPr>
          </a:p>
          <a:p>
            <a:pPr indent="0" lvl="0" marL="0" rtl="0" algn="l">
              <a:spcBef>
                <a:spcPts val="1200"/>
              </a:spcBef>
              <a:spcAft>
                <a:spcPts val="0"/>
              </a:spcAft>
              <a:buNone/>
            </a:pPr>
            <a:r>
              <a:t/>
            </a:r>
            <a:endParaRPr b="0" sz="13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Transformation Processes</a:t>
            </a:r>
            <a:endParaRPr/>
          </a:p>
        </p:txBody>
      </p:sp>
      <p:sp>
        <p:nvSpPr>
          <p:cNvPr id="222" name="Google Shape;222;p30"/>
          <p:cNvSpPr txBox="1"/>
          <p:nvPr>
            <p:ph idx="2" type="body"/>
          </p:nvPr>
        </p:nvSpPr>
        <p:spPr>
          <a:xfrm>
            <a:off x="240950" y="1033481"/>
            <a:ext cx="8655900" cy="39816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lang="en-GB" sz="1300">
                <a:solidFill>
                  <a:schemeClr val="accent5"/>
                </a:solidFill>
                <a:latin typeface="Arial"/>
                <a:ea typeface="Arial"/>
                <a:cs typeface="Arial"/>
                <a:sym typeface="Arial"/>
              </a:rPr>
              <a:t>🧪 ELT: Extract → Load → Transform</a:t>
            </a:r>
            <a:endParaRPr sz="1300">
              <a:solidFill>
                <a:schemeClr val="accent5"/>
              </a:solidFill>
              <a:latin typeface="Arial"/>
              <a:ea typeface="Arial"/>
              <a:cs typeface="Arial"/>
              <a:sym typeface="Arial"/>
            </a:endParaRPr>
          </a:p>
          <a:p>
            <a:pPr indent="-311150" lvl="0" marL="457200" rtl="0" algn="l">
              <a:lnSpc>
                <a:spcPct val="115000"/>
              </a:lnSpc>
              <a:spcBef>
                <a:spcPts val="1200"/>
              </a:spcBef>
              <a:spcAft>
                <a:spcPts val="0"/>
              </a:spcAft>
              <a:buClr>
                <a:schemeClr val="accent5"/>
              </a:buClr>
              <a:buSzPts val="1300"/>
              <a:buChar char="●"/>
            </a:pPr>
            <a:r>
              <a:rPr lang="en-GB" sz="1300">
                <a:solidFill>
                  <a:schemeClr val="accent5"/>
                </a:solidFill>
                <a:latin typeface="Arial"/>
                <a:ea typeface="Arial"/>
                <a:cs typeface="Arial"/>
                <a:sym typeface="Arial"/>
              </a:rPr>
              <a:t>Raw data is stored first</a:t>
            </a:r>
            <a:r>
              <a:rPr b="0" lang="en-GB" sz="1300">
                <a:solidFill>
                  <a:schemeClr val="accent5"/>
                </a:solidFill>
                <a:latin typeface="Arial"/>
                <a:ea typeface="Arial"/>
                <a:cs typeface="Arial"/>
                <a:sym typeface="Arial"/>
              </a:rPr>
              <a:t>, then transformed inside the target system (lake/warehouse).</a:t>
            </a:r>
            <a:br>
              <a:rPr b="0" lang="en-GB" sz="1300">
                <a:solidFill>
                  <a:schemeClr val="accent5"/>
                </a:solidFill>
                <a:latin typeface="Arial"/>
                <a:ea typeface="Arial"/>
                <a:cs typeface="Arial"/>
                <a:sym typeface="Arial"/>
              </a:rPr>
            </a:br>
            <a:endParaRPr b="0" sz="1300">
              <a:solidFill>
                <a:schemeClr val="accent5"/>
              </a:solidFill>
              <a:latin typeface="Arial"/>
              <a:ea typeface="Arial"/>
              <a:cs typeface="Arial"/>
              <a:sym typeface="Arial"/>
            </a:endParaRPr>
          </a:p>
          <a:p>
            <a:pPr indent="-311150" lvl="0" marL="457200" rtl="0" algn="l">
              <a:lnSpc>
                <a:spcPct val="115000"/>
              </a:lnSpc>
              <a:spcBef>
                <a:spcPts val="0"/>
              </a:spcBef>
              <a:spcAft>
                <a:spcPts val="0"/>
              </a:spcAft>
              <a:buClr>
                <a:schemeClr val="accent5"/>
              </a:buClr>
              <a:buSzPts val="1300"/>
              <a:buChar char="●"/>
            </a:pPr>
            <a:r>
              <a:rPr b="0" lang="en-GB" sz="1300">
                <a:solidFill>
                  <a:schemeClr val="accent5"/>
                </a:solidFill>
                <a:latin typeface="Arial"/>
                <a:ea typeface="Arial"/>
                <a:cs typeface="Arial"/>
                <a:sym typeface="Arial"/>
              </a:rPr>
              <a:t>Suited for </a:t>
            </a:r>
            <a:r>
              <a:rPr lang="en-GB" sz="1300">
                <a:solidFill>
                  <a:schemeClr val="accent5"/>
                </a:solidFill>
                <a:latin typeface="Arial"/>
                <a:ea typeface="Arial"/>
                <a:cs typeface="Arial"/>
                <a:sym typeface="Arial"/>
              </a:rPr>
              <a:t>cloud-native architectures</a:t>
            </a:r>
            <a:r>
              <a:rPr b="0" lang="en-GB" sz="1300">
                <a:solidFill>
                  <a:schemeClr val="accent5"/>
                </a:solidFill>
                <a:latin typeface="Arial"/>
                <a:ea typeface="Arial"/>
                <a:cs typeface="Arial"/>
                <a:sym typeface="Arial"/>
              </a:rPr>
              <a:t>.</a:t>
            </a:r>
            <a:br>
              <a:rPr b="0" lang="en-GB" sz="1300">
                <a:solidFill>
                  <a:schemeClr val="accent5"/>
                </a:solidFill>
                <a:latin typeface="Arial"/>
                <a:ea typeface="Arial"/>
                <a:cs typeface="Arial"/>
                <a:sym typeface="Arial"/>
              </a:rPr>
            </a:br>
            <a:endParaRPr b="0" sz="1300">
              <a:solidFill>
                <a:schemeClr val="accent5"/>
              </a:solidFill>
              <a:latin typeface="Arial"/>
              <a:ea typeface="Arial"/>
              <a:cs typeface="Arial"/>
              <a:sym typeface="Arial"/>
            </a:endParaRPr>
          </a:p>
          <a:p>
            <a:pPr indent="-311150" lvl="0" marL="457200" rtl="0" algn="l">
              <a:lnSpc>
                <a:spcPct val="115000"/>
              </a:lnSpc>
              <a:spcBef>
                <a:spcPts val="0"/>
              </a:spcBef>
              <a:spcAft>
                <a:spcPts val="0"/>
              </a:spcAft>
              <a:buClr>
                <a:schemeClr val="accent5"/>
              </a:buClr>
              <a:buSzPts val="1300"/>
              <a:buChar char="●"/>
            </a:pPr>
            <a:r>
              <a:rPr b="0" lang="en-GB" sz="1300">
                <a:solidFill>
                  <a:schemeClr val="accent5"/>
                </a:solidFill>
                <a:latin typeface="Arial"/>
                <a:ea typeface="Arial"/>
                <a:cs typeface="Arial"/>
                <a:sym typeface="Arial"/>
              </a:rPr>
              <a:t>Good when:</a:t>
            </a:r>
            <a:br>
              <a:rPr b="0" lang="en-GB" sz="1300">
                <a:solidFill>
                  <a:schemeClr val="accent5"/>
                </a:solidFill>
                <a:latin typeface="Arial"/>
                <a:ea typeface="Arial"/>
                <a:cs typeface="Arial"/>
                <a:sym typeface="Arial"/>
              </a:rPr>
            </a:br>
            <a:endParaRPr b="0" sz="1300">
              <a:solidFill>
                <a:schemeClr val="accent5"/>
              </a:solidFill>
              <a:latin typeface="Arial"/>
              <a:ea typeface="Arial"/>
              <a:cs typeface="Arial"/>
              <a:sym typeface="Arial"/>
            </a:endParaRPr>
          </a:p>
          <a:p>
            <a:pPr indent="-311150" lvl="1" marL="914400" rtl="0" algn="l">
              <a:lnSpc>
                <a:spcPct val="115000"/>
              </a:lnSpc>
              <a:spcBef>
                <a:spcPts val="0"/>
              </a:spcBef>
              <a:spcAft>
                <a:spcPts val="0"/>
              </a:spcAft>
              <a:buClr>
                <a:schemeClr val="accent5"/>
              </a:buClr>
              <a:buSzPts val="1300"/>
              <a:buChar char="○"/>
            </a:pPr>
            <a:r>
              <a:rPr lang="en-GB" sz="1300">
                <a:solidFill>
                  <a:schemeClr val="accent5"/>
                </a:solidFill>
                <a:latin typeface="Arial"/>
                <a:ea typeface="Arial"/>
                <a:cs typeface="Arial"/>
                <a:sym typeface="Arial"/>
              </a:rPr>
              <a:t>You need </a:t>
            </a:r>
            <a:r>
              <a:rPr b="1" lang="en-GB" sz="1300">
                <a:solidFill>
                  <a:schemeClr val="accent5"/>
                </a:solidFill>
                <a:latin typeface="Arial"/>
                <a:ea typeface="Arial"/>
                <a:cs typeface="Arial"/>
                <a:sym typeface="Arial"/>
              </a:rPr>
              <a:t>flexibility</a:t>
            </a:r>
            <a:r>
              <a:rPr lang="en-GB" sz="1300">
                <a:solidFill>
                  <a:schemeClr val="accent5"/>
                </a:solidFill>
                <a:latin typeface="Arial"/>
                <a:ea typeface="Arial"/>
                <a:cs typeface="Arial"/>
                <a:sym typeface="Arial"/>
              </a:rPr>
              <a:t> (change logic without re-ingesting).</a:t>
            </a:r>
            <a:br>
              <a:rPr lang="en-GB" sz="1300">
                <a:solidFill>
                  <a:schemeClr val="accent5"/>
                </a:solidFill>
                <a:latin typeface="Arial"/>
                <a:ea typeface="Arial"/>
                <a:cs typeface="Arial"/>
                <a:sym typeface="Arial"/>
              </a:rPr>
            </a:br>
            <a:endParaRPr sz="1300">
              <a:solidFill>
                <a:schemeClr val="accent5"/>
              </a:solidFill>
              <a:latin typeface="Arial"/>
              <a:ea typeface="Arial"/>
              <a:cs typeface="Arial"/>
              <a:sym typeface="Arial"/>
            </a:endParaRPr>
          </a:p>
          <a:p>
            <a:pPr indent="-311150" lvl="1" marL="914400" rtl="0" algn="l">
              <a:lnSpc>
                <a:spcPct val="115000"/>
              </a:lnSpc>
              <a:spcBef>
                <a:spcPts val="0"/>
              </a:spcBef>
              <a:spcAft>
                <a:spcPts val="0"/>
              </a:spcAft>
              <a:buClr>
                <a:schemeClr val="accent5"/>
              </a:buClr>
              <a:buSzPts val="1300"/>
              <a:buChar char="○"/>
            </a:pPr>
            <a:r>
              <a:rPr lang="en-GB" sz="1300">
                <a:solidFill>
                  <a:schemeClr val="accent5"/>
                </a:solidFill>
                <a:latin typeface="Arial"/>
                <a:ea typeface="Arial"/>
                <a:cs typeface="Arial"/>
                <a:sym typeface="Arial"/>
              </a:rPr>
              <a:t>Teams want to </a:t>
            </a:r>
            <a:r>
              <a:rPr b="1" lang="en-GB" sz="1300">
                <a:solidFill>
                  <a:schemeClr val="accent5"/>
                </a:solidFill>
                <a:latin typeface="Arial"/>
                <a:ea typeface="Arial"/>
                <a:cs typeface="Arial"/>
                <a:sym typeface="Arial"/>
              </a:rPr>
              <a:t>collaborate</a:t>
            </a:r>
            <a:r>
              <a:rPr lang="en-GB" sz="1300">
                <a:solidFill>
                  <a:schemeClr val="accent5"/>
                </a:solidFill>
                <a:latin typeface="Arial"/>
                <a:ea typeface="Arial"/>
                <a:cs typeface="Arial"/>
                <a:sym typeface="Arial"/>
              </a:rPr>
              <a:t> on transformations using SQL or dbt.</a:t>
            </a:r>
            <a:br>
              <a:rPr lang="en-GB" sz="1300">
                <a:solidFill>
                  <a:schemeClr val="accent5"/>
                </a:solidFill>
                <a:latin typeface="Arial"/>
                <a:ea typeface="Arial"/>
                <a:cs typeface="Arial"/>
                <a:sym typeface="Arial"/>
              </a:rPr>
            </a:br>
            <a:endParaRPr sz="1300">
              <a:solidFill>
                <a:schemeClr val="accent5"/>
              </a:solidFill>
              <a:latin typeface="Arial"/>
              <a:ea typeface="Arial"/>
              <a:cs typeface="Arial"/>
              <a:sym typeface="Arial"/>
            </a:endParaRPr>
          </a:p>
          <a:p>
            <a:pPr indent="-311150" lvl="1" marL="914400" rtl="0" algn="l">
              <a:lnSpc>
                <a:spcPct val="115000"/>
              </a:lnSpc>
              <a:spcBef>
                <a:spcPts val="0"/>
              </a:spcBef>
              <a:spcAft>
                <a:spcPts val="0"/>
              </a:spcAft>
              <a:buClr>
                <a:schemeClr val="accent5"/>
              </a:buClr>
              <a:buSzPts val="1300"/>
              <a:buChar char="○"/>
            </a:pPr>
            <a:r>
              <a:rPr lang="en-GB" sz="1300">
                <a:solidFill>
                  <a:schemeClr val="accent5"/>
                </a:solidFill>
                <a:latin typeface="Arial"/>
                <a:ea typeface="Arial"/>
                <a:cs typeface="Arial"/>
                <a:sym typeface="Arial"/>
              </a:rPr>
              <a:t>Storage is </a:t>
            </a:r>
            <a:r>
              <a:rPr b="1" lang="en-GB" sz="1300">
                <a:solidFill>
                  <a:schemeClr val="accent5"/>
                </a:solidFill>
                <a:latin typeface="Arial"/>
                <a:ea typeface="Arial"/>
                <a:cs typeface="Arial"/>
                <a:sym typeface="Arial"/>
              </a:rPr>
              <a:t>cheap and scalable</a:t>
            </a:r>
            <a:r>
              <a:rPr lang="en-GB" sz="1300">
                <a:solidFill>
                  <a:schemeClr val="accent5"/>
                </a:solidFill>
                <a:latin typeface="Arial"/>
                <a:ea typeface="Arial"/>
                <a:cs typeface="Arial"/>
                <a:sym typeface="Arial"/>
              </a:rPr>
              <a:t> (e.g., S3, GCS, ADLS).</a:t>
            </a:r>
            <a:br>
              <a:rPr lang="en-GB" sz="1300">
                <a:solidFill>
                  <a:schemeClr val="accent5"/>
                </a:solidFill>
                <a:latin typeface="Arial"/>
                <a:ea typeface="Arial"/>
                <a:cs typeface="Arial"/>
                <a:sym typeface="Arial"/>
              </a:rPr>
            </a:br>
            <a:endParaRPr sz="1300">
              <a:solidFill>
                <a:schemeClr val="accent5"/>
              </a:solidFill>
              <a:latin typeface="Arial"/>
              <a:ea typeface="Arial"/>
              <a:cs typeface="Arial"/>
              <a:sym typeface="Arial"/>
            </a:endParaRPr>
          </a:p>
          <a:p>
            <a:pPr indent="0" lvl="0" marL="0" rtl="0" algn="l">
              <a:lnSpc>
                <a:spcPct val="115000"/>
              </a:lnSpc>
              <a:spcBef>
                <a:spcPts val="1200"/>
              </a:spcBef>
              <a:spcAft>
                <a:spcPts val="0"/>
              </a:spcAft>
              <a:buNone/>
            </a:pPr>
            <a:r>
              <a:rPr b="0" lang="en-GB" sz="1300">
                <a:solidFill>
                  <a:schemeClr val="accent5"/>
                </a:solidFill>
                <a:latin typeface="Arial"/>
                <a:ea typeface="Arial"/>
                <a:cs typeface="Arial"/>
                <a:sym typeface="Arial"/>
              </a:rPr>
              <a:t>⚙️ Modern stack: dbt + Snowflake / BigQuery / Databricks</a:t>
            </a:r>
            <a:endParaRPr b="0" sz="1300">
              <a:solidFill>
                <a:schemeClr val="accent5"/>
              </a:solidFill>
              <a:latin typeface="Arial"/>
              <a:ea typeface="Arial"/>
              <a:cs typeface="Arial"/>
              <a:sym typeface="Arial"/>
            </a:endParaRPr>
          </a:p>
          <a:p>
            <a:pPr indent="0" lvl="0" marL="0" rtl="0" algn="l">
              <a:spcBef>
                <a:spcPts val="1200"/>
              </a:spcBef>
              <a:spcAft>
                <a:spcPts val="0"/>
              </a:spcAft>
              <a:buNone/>
            </a:pPr>
            <a:r>
              <a:t/>
            </a:r>
            <a:endParaRPr sz="13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ETL vs ELT – What's the Difference?</a:t>
            </a:r>
            <a:endParaRPr/>
          </a:p>
        </p:txBody>
      </p:sp>
      <p:sp>
        <p:nvSpPr>
          <p:cNvPr id="228" name="Google Shape;228;p31"/>
          <p:cNvSpPr txBox="1"/>
          <p:nvPr>
            <p:ph idx="2" type="body"/>
          </p:nvPr>
        </p:nvSpPr>
        <p:spPr>
          <a:xfrm>
            <a:off x="240950" y="1033481"/>
            <a:ext cx="8655900" cy="3981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sz="1300">
              <a:latin typeface="Arial"/>
              <a:ea typeface="Arial"/>
              <a:cs typeface="Arial"/>
              <a:sym typeface="Arial"/>
            </a:endParaRPr>
          </a:p>
        </p:txBody>
      </p:sp>
      <p:pic>
        <p:nvPicPr>
          <p:cNvPr id="229" name="Google Shape;229;p31"/>
          <p:cNvPicPr preferRelativeResize="0"/>
          <p:nvPr/>
        </p:nvPicPr>
        <p:blipFill>
          <a:blip r:embed="rId3">
            <a:alphaModFix/>
          </a:blip>
          <a:stretch>
            <a:fillRect/>
          </a:stretch>
        </p:blipFill>
        <p:spPr>
          <a:xfrm>
            <a:off x="272988" y="1033475"/>
            <a:ext cx="8598025" cy="379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Why ELT is Now the Standard</a:t>
            </a:r>
            <a:endParaRPr/>
          </a:p>
        </p:txBody>
      </p:sp>
      <p:sp>
        <p:nvSpPr>
          <p:cNvPr id="235" name="Google Shape;235;p32"/>
          <p:cNvSpPr txBox="1"/>
          <p:nvPr>
            <p:ph idx="2" type="body"/>
          </p:nvPr>
        </p:nvSpPr>
        <p:spPr>
          <a:xfrm>
            <a:off x="240950" y="1033481"/>
            <a:ext cx="8655900" cy="39816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lang="en-GB" sz="1200">
                <a:solidFill>
                  <a:schemeClr val="accent5"/>
                </a:solidFill>
                <a:latin typeface="Arial"/>
                <a:ea typeface="Arial"/>
                <a:cs typeface="Arial"/>
                <a:sym typeface="Arial"/>
              </a:rPr>
              <a:t>📈 How the Trend Evolved</a:t>
            </a:r>
            <a:endParaRPr sz="1200">
              <a:solidFill>
                <a:schemeClr val="accent5"/>
              </a:solidFill>
              <a:latin typeface="Arial"/>
              <a:ea typeface="Arial"/>
              <a:cs typeface="Arial"/>
              <a:sym typeface="Arial"/>
            </a:endParaRPr>
          </a:p>
          <a:p>
            <a:pPr indent="-304800" lvl="0" marL="457200" rtl="0" algn="l">
              <a:lnSpc>
                <a:spcPct val="115000"/>
              </a:lnSpc>
              <a:spcBef>
                <a:spcPts val="1200"/>
              </a:spcBef>
              <a:spcAft>
                <a:spcPts val="0"/>
              </a:spcAft>
              <a:buClr>
                <a:schemeClr val="accent5"/>
              </a:buClr>
              <a:buSzPts val="1200"/>
              <a:buChar char="●"/>
            </a:pPr>
            <a:r>
              <a:rPr lang="en-GB" sz="1200">
                <a:solidFill>
                  <a:schemeClr val="accent5"/>
                </a:solidFill>
                <a:latin typeface="Arial"/>
                <a:ea typeface="Arial"/>
                <a:cs typeface="Arial"/>
                <a:sym typeface="Arial"/>
              </a:rPr>
              <a:t>2000s</a:t>
            </a:r>
            <a:r>
              <a:rPr b="0" lang="en-GB" sz="1200">
                <a:solidFill>
                  <a:schemeClr val="accent5"/>
                </a:solidFill>
                <a:latin typeface="Arial"/>
                <a:ea typeface="Arial"/>
                <a:cs typeface="Arial"/>
                <a:sym typeface="Arial"/>
              </a:rPr>
              <a:t> – ETL dominated: on-prem data warehouses, small data volumes.</a:t>
            </a:r>
            <a:br>
              <a:rPr b="0" lang="en-GB" sz="1200">
                <a:solidFill>
                  <a:schemeClr val="accent5"/>
                </a:solidFill>
                <a:latin typeface="Arial"/>
                <a:ea typeface="Arial"/>
                <a:cs typeface="Arial"/>
                <a:sym typeface="Arial"/>
              </a:rPr>
            </a:br>
            <a:endParaRPr b="0" sz="1200">
              <a:solidFill>
                <a:schemeClr val="accent5"/>
              </a:solidFill>
              <a:latin typeface="Arial"/>
              <a:ea typeface="Arial"/>
              <a:cs typeface="Arial"/>
              <a:sym typeface="Arial"/>
            </a:endParaRPr>
          </a:p>
          <a:p>
            <a:pPr indent="-304800" lvl="0" marL="457200" rtl="0" algn="l">
              <a:lnSpc>
                <a:spcPct val="115000"/>
              </a:lnSpc>
              <a:spcBef>
                <a:spcPts val="0"/>
              </a:spcBef>
              <a:spcAft>
                <a:spcPts val="0"/>
              </a:spcAft>
              <a:buClr>
                <a:schemeClr val="accent5"/>
              </a:buClr>
              <a:buSzPts val="1200"/>
              <a:buChar char="●"/>
            </a:pPr>
            <a:r>
              <a:rPr lang="en-GB" sz="1200">
                <a:solidFill>
                  <a:schemeClr val="accent5"/>
                </a:solidFill>
                <a:latin typeface="Arial"/>
                <a:ea typeface="Arial"/>
                <a:cs typeface="Arial"/>
                <a:sym typeface="Arial"/>
              </a:rPr>
              <a:t>2010s</a:t>
            </a:r>
            <a:r>
              <a:rPr b="0" lang="en-GB" sz="1200">
                <a:solidFill>
                  <a:schemeClr val="accent5"/>
                </a:solidFill>
                <a:latin typeface="Arial"/>
                <a:ea typeface="Arial"/>
                <a:cs typeface="Arial"/>
                <a:sym typeface="Arial"/>
              </a:rPr>
              <a:t> – Cloud shift: storage got cheaper, compute scalable → ELT rises.</a:t>
            </a:r>
            <a:br>
              <a:rPr b="0" lang="en-GB" sz="1200">
                <a:solidFill>
                  <a:schemeClr val="accent5"/>
                </a:solidFill>
                <a:latin typeface="Arial"/>
                <a:ea typeface="Arial"/>
                <a:cs typeface="Arial"/>
                <a:sym typeface="Arial"/>
              </a:rPr>
            </a:br>
            <a:endParaRPr b="0" sz="1200">
              <a:solidFill>
                <a:schemeClr val="accent5"/>
              </a:solidFill>
              <a:latin typeface="Arial"/>
              <a:ea typeface="Arial"/>
              <a:cs typeface="Arial"/>
              <a:sym typeface="Arial"/>
            </a:endParaRPr>
          </a:p>
          <a:p>
            <a:pPr indent="-304800" lvl="0" marL="457200" rtl="0" algn="l">
              <a:lnSpc>
                <a:spcPct val="115000"/>
              </a:lnSpc>
              <a:spcBef>
                <a:spcPts val="0"/>
              </a:spcBef>
              <a:spcAft>
                <a:spcPts val="0"/>
              </a:spcAft>
              <a:buClr>
                <a:schemeClr val="accent5"/>
              </a:buClr>
              <a:buSzPts val="1200"/>
              <a:buChar char="●"/>
            </a:pPr>
            <a:r>
              <a:rPr lang="en-GB" sz="1200">
                <a:solidFill>
                  <a:schemeClr val="accent5"/>
                </a:solidFill>
                <a:latin typeface="Arial"/>
                <a:ea typeface="Arial"/>
                <a:cs typeface="Arial"/>
                <a:sym typeface="Arial"/>
              </a:rPr>
              <a:t>Now</a:t>
            </a:r>
            <a:r>
              <a:rPr b="0" lang="en-GB" sz="1200">
                <a:solidFill>
                  <a:schemeClr val="accent5"/>
                </a:solidFill>
                <a:latin typeface="Arial"/>
                <a:ea typeface="Arial"/>
                <a:cs typeface="Arial"/>
                <a:sym typeface="Arial"/>
              </a:rPr>
              <a:t> – ELT with </a:t>
            </a:r>
            <a:r>
              <a:rPr lang="en-GB" sz="1200">
                <a:solidFill>
                  <a:schemeClr val="accent5"/>
                </a:solidFill>
                <a:latin typeface="Arial"/>
                <a:ea typeface="Arial"/>
                <a:cs typeface="Arial"/>
                <a:sym typeface="Arial"/>
              </a:rPr>
              <a:t>Medallion Architecture</a:t>
            </a:r>
            <a:r>
              <a:rPr b="0" lang="en-GB" sz="1200">
                <a:solidFill>
                  <a:schemeClr val="accent5"/>
                </a:solidFill>
                <a:latin typeface="Arial"/>
                <a:ea typeface="Arial"/>
                <a:cs typeface="Arial"/>
                <a:sym typeface="Arial"/>
              </a:rPr>
              <a:t> enables replayable, governed pipelines.</a:t>
            </a:r>
            <a:br>
              <a:rPr b="0" lang="en-GB" sz="1200">
                <a:solidFill>
                  <a:schemeClr val="accent5"/>
                </a:solidFill>
                <a:latin typeface="Arial"/>
                <a:ea typeface="Arial"/>
                <a:cs typeface="Arial"/>
                <a:sym typeface="Arial"/>
              </a:rPr>
            </a:br>
            <a:endParaRPr b="0" sz="1200">
              <a:solidFill>
                <a:schemeClr val="accent5"/>
              </a:solidFill>
              <a:latin typeface="Arial"/>
              <a:ea typeface="Arial"/>
              <a:cs typeface="Arial"/>
              <a:sym typeface="Arial"/>
            </a:endParaRPr>
          </a:p>
          <a:p>
            <a:pPr indent="0" lvl="0" marL="0" rtl="0" algn="l">
              <a:lnSpc>
                <a:spcPct val="115000"/>
              </a:lnSpc>
              <a:spcBef>
                <a:spcPts val="1200"/>
              </a:spcBef>
              <a:spcAft>
                <a:spcPts val="0"/>
              </a:spcAft>
              <a:buNone/>
            </a:pPr>
            <a:r>
              <a:rPr lang="en-GB" sz="1200">
                <a:solidFill>
                  <a:schemeClr val="accent5"/>
                </a:solidFill>
                <a:latin typeface="Arial"/>
                <a:ea typeface="Arial"/>
                <a:cs typeface="Arial"/>
                <a:sym typeface="Arial"/>
              </a:rPr>
              <a:t>✅ Benefits of ELT Today</a:t>
            </a:r>
            <a:endParaRPr sz="1200">
              <a:solidFill>
                <a:schemeClr val="accent5"/>
              </a:solidFill>
              <a:latin typeface="Arial"/>
              <a:ea typeface="Arial"/>
              <a:cs typeface="Arial"/>
              <a:sym typeface="Arial"/>
            </a:endParaRPr>
          </a:p>
          <a:p>
            <a:pPr indent="-304800" lvl="0" marL="457200" rtl="0" algn="l">
              <a:lnSpc>
                <a:spcPct val="115000"/>
              </a:lnSpc>
              <a:spcBef>
                <a:spcPts val="1200"/>
              </a:spcBef>
              <a:spcAft>
                <a:spcPts val="0"/>
              </a:spcAft>
              <a:buClr>
                <a:schemeClr val="accent5"/>
              </a:buClr>
              <a:buSzPts val="1200"/>
              <a:buChar char="●"/>
            </a:pPr>
            <a:r>
              <a:rPr b="0" lang="en-GB" sz="1200">
                <a:solidFill>
                  <a:schemeClr val="accent5"/>
                </a:solidFill>
                <a:latin typeface="Arial"/>
                <a:ea typeface="Arial"/>
                <a:cs typeface="Arial"/>
                <a:sym typeface="Arial"/>
              </a:rPr>
              <a:t>Store </a:t>
            </a:r>
            <a:r>
              <a:rPr lang="en-GB" sz="1200">
                <a:solidFill>
                  <a:schemeClr val="accent5"/>
                </a:solidFill>
                <a:latin typeface="Arial"/>
                <a:ea typeface="Arial"/>
                <a:cs typeface="Arial"/>
                <a:sym typeface="Arial"/>
              </a:rPr>
              <a:t>raw, reusable</a:t>
            </a:r>
            <a:r>
              <a:rPr b="0" lang="en-GB" sz="1200">
                <a:solidFill>
                  <a:schemeClr val="accent5"/>
                </a:solidFill>
                <a:latin typeface="Arial"/>
                <a:ea typeface="Arial"/>
                <a:cs typeface="Arial"/>
                <a:sym typeface="Arial"/>
              </a:rPr>
              <a:t> data.</a:t>
            </a:r>
            <a:endParaRPr b="0" sz="1200">
              <a:solidFill>
                <a:schemeClr val="accent5"/>
              </a:solidFill>
              <a:latin typeface="Arial"/>
              <a:ea typeface="Arial"/>
              <a:cs typeface="Arial"/>
              <a:sym typeface="Arial"/>
            </a:endParaRPr>
          </a:p>
          <a:p>
            <a:pPr indent="-304800" lvl="0" marL="457200" rtl="0" algn="l">
              <a:lnSpc>
                <a:spcPct val="115000"/>
              </a:lnSpc>
              <a:spcBef>
                <a:spcPts val="0"/>
              </a:spcBef>
              <a:spcAft>
                <a:spcPts val="0"/>
              </a:spcAft>
              <a:buClr>
                <a:schemeClr val="accent5"/>
              </a:buClr>
              <a:buSzPts val="1200"/>
              <a:buChar char="●"/>
            </a:pPr>
            <a:r>
              <a:rPr b="0" lang="en-GB" sz="1200">
                <a:solidFill>
                  <a:schemeClr val="accent5"/>
                </a:solidFill>
                <a:latin typeface="Arial"/>
                <a:ea typeface="Arial"/>
                <a:cs typeface="Arial"/>
                <a:sym typeface="Arial"/>
              </a:rPr>
              <a:t>Use powerful </a:t>
            </a:r>
            <a:r>
              <a:rPr lang="en-GB" sz="1200">
                <a:solidFill>
                  <a:schemeClr val="accent5"/>
                </a:solidFill>
                <a:latin typeface="Arial"/>
                <a:ea typeface="Arial"/>
                <a:cs typeface="Arial"/>
                <a:sym typeface="Arial"/>
              </a:rPr>
              <a:t>SQL-based workflows</a:t>
            </a:r>
            <a:r>
              <a:rPr b="0" lang="en-GB" sz="1200">
                <a:solidFill>
                  <a:schemeClr val="accent5"/>
                </a:solidFill>
                <a:latin typeface="Arial"/>
                <a:ea typeface="Arial"/>
                <a:cs typeface="Arial"/>
                <a:sym typeface="Arial"/>
              </a:rPr>
              <a:t> (e.g., dbt).</a:t>
            </a:r>
            <a:endParaRPr b="0" sz="1200">
              <a:solidFill>
                <a:schemeClr val="accent5"/>
              </a:solidFill>
              <a:latin typeface="Arial"/>
              <a:ea typeface="Arial"/>
              <a:cs typeface="Arial"/>
              <a:sym typeface="Arial"/>
            </a:endParaRPr>
          </a:p>
          <a:p>
            <a:pPr indent="-304800" lvl="0" marL="457200" rtl="0" algn="l">
              <a:lnSpc>
                <a:spcPct val="115000"/>
              </a:lnSpc>
              <a:spcBef>
                <a:spcPts val="0"/>
              </a:spcBef>
              <a:spcAft>
                <a:spcPts val="0"/>
              </a:spcAft>
              <a:buClr>
                <a:schemeClr val="accent5"/>
              </a:buClr>
              <a:buSzPts val="1200"/>
              <a:buChar char="●"/>
            </a:pPr>
            <a:r>
              <a:rPr b="0" lang="en-GB" sz="1200">
                <a:solidFill>
                  <a:schemeClr val="accent5"/>
                </a:solidFill>
                <a:latin typeface="Arial"/>
                <a:ea typeface="Arial"/>
                <a:cs typeface="Arial"/>
                <a:sym typeface="Arial"/>
              </a:rPr>
              <a:t>Enable </a:t>
            </a:r>
            <a:r>
              <a:rPr lang="en-GB" sz="1200">
                <a:solidFill>
                  <a:schemeClr val="accent5"/>
                </a:solidFill>
                <a:latin typeface="Arial"/>
                <a:ea typeface="Arial"/>
                <a:cs typeface="Arial"/>
                <a:sym typeface="Arial"/>
              </a:rPr>
              <a:t>modular, testable transformations</a:t>
            </a:r>
            <a:r>
              <a:rPr b="0" lang="en-GB" sz="1200">
                <a:solidFill>
                  <a:schemeClr val="accent5"/>
                </a:solidFill>
                <a:latin typeface="Arial"/>
                <a:ea typeface="Arial"/>
                <a:cs typeface="Arial"/>
                <a:sym typeface="Arial"/>
              </a:rPr>
              <a:t>.</a:t>
            </a:r>
            <a:endParaRPr b="0" sz="1200">
              <a:solidFill>
                <a:schemeClr val="accent5"/>
              </a:solidFill>
              <a:latin typeface="Arial"/>
              <a:ea typeface="Arial"/>
              <a:cs typeface="Arial"/>
              <a:sym typeface="Arial"/>
            </a:endParaRPr>
          </a:p>
          <a:p>
            <a:pPr indent="-304800" lvl="0" marL="457200" rtl="0" algn="l">
              <a:lnSpc>
                <a:spcPct val="115000"/>
              </a:lnSpc>
              <a:spcBef>
                <a:spcPts val="0"/>
              </a:spcBef>
              <a:spcAft>
                <a:spcPts val="0"/>
              </a:spcAft>
              <a:buClr>
                <a:schemeClr val="accent5"/>
              </a:buClr>
              <a:buSzPts val="1200"/>
              <a:buChar char="●"/>
            </a:pPr>
            <a:r>
              <a:rPr b="0" lang="en-GB" sz="1200">
                <a:solidFill>
                  <a:schemeClr val="accent5"/>
                </a:solidFill>
                <a:latin typeface="Arial"/>
                <a:ea typeface="Arial"/>
                <a:cs typeface="Arial"/>
                <a:sym typeface="Arial"/>
              </a:rPr>
              <a:t>Easier </a:t>
            </a:r>
            <a:r>
              <a:rPr lang="en-GB" sz="1200">
                <a:solidFill>
                  <a:schemeClr val="accent5"/>
                </a:solidFill>
                <a:latin typeface="Arial"/>
                <a:ea typeface="Arial"/>
                <a:cs typeface="Arial"/>
                <a:sym typeface="Arial"/>
              </a:rPr>
              <a:t>debugging and governance</a:t>
            </a:r>
            <a:r>
              <a:rPr b="0" lang="en-GB" sz="1200">
                <a:solidFill>
                  <a:schemeClr val="accent5"/>
                </a:solidFill>
                <a:latin typeface="Arial"/>
                <a:ea typeface="Arial"/>
                <a:cs typeface="Arial"/>
                <a:sym typeface="Arial"/>
              </a:rPr>
              <a:t>.</a:t>
            </a:r>
            <a:br>
              <a:rPr b="0" lang="en-GB" sz="1200">
                <a:solidFill>
                  <a:schemeClr val="accent5"/>
                </a:solidFill>
                <a:latin typeface="Arial"/>
                <a:ea typeface="Arial"/>
                <a:cs typeface="Arial"/>
                <a:sym typeface="Arial"/>
              </a:rPr>
            </a:br>
            <a:endParaRPr b="0" sz="1200">
              <a:solidFill>
                <a:schemeClr val="accent5"/>
              </a:solidFill>
              <a:latin typeface="Arial"/>
              <a:ea typeface="Arial"/>
              <a:cs typeface="Arial"/>
              <a:sym typeface="Arial"/>
            </a:endParaRPr>
          </a:p>
          <a:p>
            <a:pPr indent="0" lvl="0" marL="0" rtl="0" algn="l">
              <a:lnSpc>
                <a:spcPct val="115000"/>
              </a:lnSpc>
              <a:spcBef>
                <a:spcPts val="1200"/>
              </a:spcBef>
              <a:spcAft>
                <a:spcPts val="0"/>
              </a:spcAft>
              <a:buNone/>
            </a:pPr>
            <a:r>
              <a:rPr b="0" lang="en-GB" sz="1200">
                <a:solidFill>
                  <a:schemeClr val="accent5"/>
                </a:solidFill>
                <a:latin typeface="Arial"/>
                <a:ea typeface="Arial"/>
                <a:cs typeface="Arial"/>
                <a:sym typeface="Arial"/>
              </a:rPr>
              <a:t>📌 </a:t>
            </a:r>
            <a:r>
              <a:rPr lang="en-GB" sz="1200">
                <a:solidFill>
                  <a:schemeClr val="accent5"/>
                </a:solidFill>
                <a:latin typeface="Arial"/>
                <a:ea typeface="Arial"/>
                <a:cs typeface="Arial"/>
                <a:sym typeface="Arial"/>
              </a:rPr>
              <a:t>Takeaway</a:t>
            </a:r>
            <a:r>
              <a:rPr b="0" lang="en-GB" sz="1200">
                <a:solidFill>
                  <a:schemeClr val="accent5"/>
                </a:solidFill>
                <a:latin typeface="Arial"/>
                <a:ea typeface="Arial"/>
                <a:cs typeface="Arial"/>
                <a:sym typeface="Arial"/>
              </a:rPr>
              <a:t>: ELT aligns with modern data engineering best practices — scalable, collaborative, and future-proof</a:t>
            </a:r>
            <a:r>
              <a:rPr b="0" lang="en-GB" sz="1200">
                <a:latin typeface="Arial"/>
                <a:ea typeface="Arial"/>
                <a:cs typeface="Arial"/>
                <a:sym typeface="Arial"/>
              </a:rPr>
              <a:t>.</a:t>
            </a:r>
            <a:endParaRPr b="0"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Key Terminologies &amp; Concepts</a:t>
            </a:r>
            <a:endParaRPr/>
          </a:p>
        </p:txBody>
      </p:sp>
      <p:sp>
        <p:nvSpPr>
          <p:cNvPr id="241" name="Google Shape;241;p33"/>
          <p:cNvSpPr txBox="1"/>
          <p:nvPr/>
        </p:nvSpPr>
        <p:spPr>
          <a:xfrm>
            <a:off x="297400" y="1104075"/>
            <a:ext cx="8555400" cy="38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5"/>
                </a:solidFill>
              </a:rPr>
              <a:t>🧾 </a:t>
            </a:r>
            <a:r>
              <a:rPr b="1" lang="en-GB" sz="1300">
                <a:solidFill>
                  <a:schemeClr val="accent5"/>
                </a:solidFill>
              </a:rPr>
              <a:t>Fact Tables</a:t>
            </a:r>
            <a:endParaRPr b="1" sz="1300">
              <a:solidFill>
                <a:schemeClr val="accent5"/>
              </a:solidFill>
            </a:endParaRPr>
          </a:p>
          <a:p>
            <a:pPr indent="0" lvl="0" marL="0" rtl="0" algn="l">
              <a:spcBef>
                <a:spcPts val="0"/>
              </a:spcBef>
              <a:spcAft>
                <a:spcPts val="0"/>
              </a:spcAft>
              <a:buNone/>
            </a:pPr>
            <a:r>
              <a:t/>
            </a:r>
            <a:endParaRPr b="1" sz="1300">
              <a:solidFill>
                <a:schemeClr val="accent5"/>
              </a:solidFill>
            </a:endParaRPr>
          </a:p>
          <a:p>
            <a:pPr indent="0" lvl="0" marL="0" rtl="0" algn="l">
              <a:lnSpc>
                <a:spcPct val="115000"/>
              </a:lnSpc>
              <a:spcBef>
                <a:spcPts val="1200"/>
              </a:spcBef>
              <a:spcAft>
                <a:spcPts val="0"/>
              </a:spcAft>
              <a:buNone/>
            </a:pPr>
            <a:r>
              <a:rPr b="1" lang="en-GB" sz="1300">
                <a:solidFill>
                  <a:schemeClr val="accent5"/>
                </a:solidFill>
              </a:rPr>
              <a:t>What they are</a:t>
            </a:r>
            <a:r>
              <a:rPr lang="en-GB" sz="1300">
                <a:solidFill>
                  <a:schemeClr val="accent5"/>
                </a:solidFill>
              </a:rPr>
              <a:t>:</a:t>
            </a:r>
            <a:endParaRPr sz="1300">
              <a:solidFill>
                <a:schemeClr val="accent5"/>
              </a:solidFill>
            </a:endParaRPr>
          </a:p>
          <a:p>
            <a:pPr indent="-311150" lvl="0" marL="457200" rtl="0" algn="l">
              <a:lnSpc>
                <a:spcPct val="115000"/>
              </a:lnSpc>
              <a:spcBef>
                <a:spcPts val="1200"/>
              </a:spcBef>
              <a:spcAft>
                <a:spcPts val="0"/>
              </a:spcAft>
              <a:buClr>
                <a:schemeClr val="accent5"/>
              </a:buClr>
              <a:buSzPts val="1300"/>
              <a:buChar char="●"/>
            </a:pPr>
            <a:r>
              <a:rPr lang="en-GB" sz="1300">
                <a:solidFill>
                  <a:schemeClr val="accent5"/>
                </a:solidFill>
              </a:rPr>
              <a:t>Central tables in a data warehouse that </a:t>
            </a:r>
            <a:r>
              <a:rPr b="1" lang="en-GB" sz="1300">
                <a:solidFill>
                  <a:schemeClr val="accent5"/>
                </a:solidFill>
              </a:rPr>
              <a:t>record measurable events</a:t>
            </a:r>
            <a:r>
              <a:rPr lang="en-GB" sz="1300">
                <a:solidFill>
                  <a:schemeClr val="accent5"/>
                </a:solidFill>
              </a:rPr>
              <a:t>.</a:t>
            </a:r>
            <a:br>
              <a:rPr lang="en-GB" sz="1300">
                <a:solidFill>
                  <a:schemeClr val="accent5"/>
                </a:solidFill>
              </a:rPr>
            </a:br>
            <a:endParaRPr sz="1300">
              <a:solidFill>
                <a:schemeClr val="accent5"/>
              </a:solidFill>
            </a:endParaRPr>
          </a:p>
          <a:p>
            <a:pPr indent="-311150" lvl="0" marL="457200" rtl="0" algn="l">
              <a:lnSpc>
                <a:spcPct val="115000"/>
              </a:lnSpc>
              <a:spcBef>
                <a:spcPts val="0"/>
              </a:spcBef>
              <a:spcAft>
                <a:spcPts val="0"/>
              </a:spcAft>
              <a:buClr>
                <a:schemeClr val="accent5"/>
              </a:buClr>
              <a:buSzPts val="1300"/>
              <a:buChar char="●"/>
            </a:pPr>
            <a:r>
              <a:rPr lang="en-GB" sz="1300">
                <a:solidFill>
                  <a:schemeClr val="accent5"/>
                </a:solidFill>
              </a:rPr>
              <a:t>Each row is an event, transaction, or observation.</a:t>
            </a:r>
            <a:br>
              <a:rPr lang="en-GB" sz="1300">
                <a:solidFill>
                  <a:schemeClr val="accent5"/>
                </a:solidFill>
              </a:rPr>
            </a:br>
            <a:endParaRPr sz="1300">
              <a:solidFill>
                <a:schemeClr val="accent5"/>
              </a:solidFill>
            </a:endParaRPr>
          </a:p>
          <a:p>
            <a:pPr indent="0" lvl="0" marL="0" rtl="0" algn="l">
              <a:lnSpc>
                <a:spcPct val="115000"/>
              </a:lnSpc>
              <a:spcBef>
                <a:spcPts val="1200"/>
              </a:spcBef>
              <a:spcAft>
                <a:spcPts val="0"/>
              </a:spcAft>
              <a:buNone/>
            </a:pPr>
            <a:r>
              <a:rPr b="1" lang="en-GB" sz="1300">
                <a:solidFill>
                  <a:schemeClr val="accent5"/>
                </a:solidFill>
              </a:rPr>
              <a:t>Key Features</a:t>
            </a:r>
            <a:r>
              <a:rPr lang="en-GB" sz="1300">
                <a:solidFill>
                  <a:schemeClr val="accent5"/>
                </a:solidFill>
              </a:rPr>
              <a:t>:</a:t>
            </a:r>
            <a:endParaRPr sz="1300">
              <a:solidFill>
                <a:schemeClr val="accent5"/>
              </a:solidFill>
            </a:endParaRPr>
          </a:p>
          <a:p>
            <a:pPr indent="-311150" lvl="0" marL="457200" rtl="0" algn="l">
              <a:lnSpc>
                <a:spcPct val="115000"/>
              </a:lnSpc>
              <a:spcBef>
                <a:spcPts val="1200"/>
              </a:spcBef>
              <a:spcAft>
                <a:spcPts val="0"/>
              </a:spcAft>
              <a:buClr>
                <a:schemeClr val="accent5"/>
              </a:buClr>
              <a:buSzPts val="1300"/>
              <a:buChar char="●"/>
            </a:pPr>
            <a:r>
              <a:rPr lang="en-GB" sz="1300">
                <a:solidFill>
                  <a:schemeClr val="accent5"/>
                </a:solidFill>
              </a:rPr>
              <a:t>Contain </a:t>
            </a:r>
            <a:r>
              <a:rPr b="1" lang="en-GB" sz="1300">
                <a:solidFill>
                  <a:schemeClr val="accent5"/>
                </a:solidFill>
              </a:rPr>
              <a:t>metrics</a:t>
            </a:r>
            <a:r>
              <a:rPr lang="en-GB" sz="1300">
                <a:solidFill>
                  <a:schemeClr val="accent5"/>
                </a:solidFill>
              </a:rPr>
              <a:t> (e.g., </a:t>
            </a:r>
            <a:r>
              <a:rPr lang="en-GB" sz="1300">
                <a:solidFill>
                  <a:schemeClr val="accent5"/>
                </a:solidFill>
                <a:latin typeface="Roboto Mono"/>
                <a:ea typeface="Roboto Mono"/>
                <a:cs typeface="Roboto Mono"/>
                <a:sym typeface="Roboto Mono"/>
              </a:rPr>
              <a:t>sales_amount</a:t>
            </a:r>
            <a:r>
              <a:rPr lang="en-GB" sz="1300">
                <a:solidFill>
                  <a:schemeClr val="accent5"/>
                </a:solidFill>
              </a:rPr>
              <a:t>, </a:t>
            </a:r>
            <a:r>
              <a:rPr lang="en-GB" sz="1300">
                <a:solidFill>
                  <a:schemeClr val="accent5"/>
                </a:solidFill>
                <a:latin typeface="Roboto Mono"/>
                <a:ea typeface="Roboto Mono"/>
                <a:cs typeface="Roboto Mono"/>
                <a:sym typeface="Roboto Mono"/>
              </a:rPr>
              <a:t>clicks</a:t>
            </a:r>
            <a:r>
              <a:rPr lang="en-GB" sz="1300">
                <a:solidFill>
                  <a:schemeClr val="accent5"/>
                </a:solidFill>
              </a:rPr>
              <a:t>, </a:t>
            </a:r>
            <a:r>
              <a:rPr lang="en-GB" sz="1300">
                <a:solidFill>
                  <a:schemeClr val="accent5"/>
                </a:solidFill>
                <a:latin typeface="Roboto Mono"/>
                <a:ea typeface="Roboto Mono"/>
                <a:cs typeface="Roboto Mono"/>
                <a:sym typeface="Roboto Mono"/>
              </a:rPr>
              <a:t>quantity</a:t>
            </a:r>
            <a:r>
              <a:rPr lang="en-GB" sz="1300">
                <a:solidFill>
                  <a:schemeClr val="accent5"/>
                </a:solidFill>
              </a:rPr>
              <a:t>).</a:t>
            </a:r>
            <a:br>
              <a:rPr lang="en-GB" sz="1300">
                <a:solidFill>
                  <a:schemeClr val="accent5"/>
                </a:solidFill>
              </a:rPr>
            </a:br>
            <a:endParaRPr sz="1300">
              <a:solidFill>
                <a:schemeClr val="accent5"/>
              </a:solidFill>
            </a:endParaRPr>
          </a:p>
          <a:p>
            <a:pPr indent="-311150" lvl="0" marL="457200" rtl="0" algn="l">
              <a:lnSpc>
                <a:spcPct val="115000"/>
              </a:lnSpc>
              <a:spcBef>
                <a:spcPts val="0"/>
              </a:spcBef>
              <a:spcAft>
                <a:spcPts val="0"/>
              </a:spcAft>
              <a:buClr>
                <a:schemeClr val="accent5"/>
              </a:buClr>
              <a:buSzPts val="1300"/>
              <a:buChar char="●"/>
            </a:pPr>
            <a:r>
              <a:rPr lang="en-GB" sz="1300">
                <a:solidFill>
                  <a:schemeClr val="accent5"/>
                </a:solidFill>
              </a:rPr>
              <a:t>Have </a:t>
            </a:r>
            <a:r>
              <a:rPr b="1" lang="en-GB" sz="1300">
                <a:solidFill>
                  <a:schemeClr val="accent5"/>
                </a:solidFill>
              </a:rPr>
              <a:t>foreign keys</a:t>
            </a:r>
            <a:r>
              <a:rPr lang="en-GB" sz="1300">
                <a:solidFill>
                  <a:schemeClr val="accent5"/>
                </a:solidFill>
              </a:rPr>
              <a:t> pointing to dimension tables.</a:t>
            </a:r>
            <a:br>
              <a:rPr lang="en-GB" sz="1300">
                <a:solidFill>
                  <a:schemeClr val="accent5"/>
                </a:solidFill>
              </a:rPr>
            </a:br>
            <a:endParaRPr sz="1300">
              <a:solidFill>
                <a:schemeClr val="accent5"/>
              </a:solidFill>
            </a:endParaRPr>
          </a:p>
          <a:p>
            <a:pPr indent="-311150" lvl="0" marL="457200" rtl="0" algn="l">
              <a:lnSpc>
                <a:spcPct val="115000"/>
              </a:lnSpc>
              <a:spcBef>
                <a:spcPts val="0"/>
              </a:spcBef>
              <a:spcAft>
                <a:spcPts val="0"/>
              </a:spcAft>
              <a:buClr>
                <a:schemeClr val="accent5"/>
              </a:buClr>
              <a:buSzPts val="1300"/>
              <a:buChar char="●"/>
            </a:pPr>
            <a:r>
              <a:rPr b="1" lang="en-GB" sz="1300">
                <a:solidFill>
                  <a:schemeClr val="accent5"/>
                </a:solidFill>
              </a:rPr>
              <a:t>High volume</a:t>
            </a:r>
            <a:r>
              <a:rPr lang="en-GB" sz="1300">
                <a:solidFill>
                  <a:schemeClr val="accent5"/>
                </a:solidFill>
              </a:rPr>
              <a:t> – can contain billions of rows.</a:t>
            </a:r>
            <a:endParaRPr sz="1300">
              <a:solidFill>
                <a:schemeClr val="accent5"/>
              </a:solidFill>
            </a:endParaRPr>
          </a:p>
          <a:p>
            <a:pPr indent="0" lvl="0" marL="0" rtl="0" algn="l">
              <a:spcBef>
                <a:spcPts val="1200"/>
              </a:spcBef>
              <a:spcAft>
                <a:spcPts val="0"/>
              </a:spcAft>
              <a:buNone/>
            </a:pPr>
            <a:r>
              <a:t/>
            </a:r>
            <a:endParaRPr b="1" sz="13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Key Terminologies &amp; Concepts</a:t>
            </a:r>
            <a:endParaRPr/>
          </a:p>
        </p:txBody>
      </p:sp>
      <p:sp>
        <p:nvSpPr>
          <p:cNvPr id="247" name="Google Shape;247;p34"/>
          <p:cNvSpPr txBox="1"/>
          <p:nvPr/>
        </p:nvSpPr>
        <p:spPr>
          <a:xfrm>
            <a:off x="297400" y="1104075"/>
            <a:ext cx="8555400" cy="38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sz="1300">
                <a:solidFill>
                  <a:schemeClr val="accent5"/>
                </a:solidFill>
              </a:rPr>
              <a:t>🧭 Dimension Tables</a:t>
            </a:r>
            <a:endParaRPr b="1" sz="1300">
              <a:solidFill>
                <a:schemeClr val="accent5"/>
              </a:solidFill>
            </a:endParaRPr>
          </a:p>
          <a:p>
            <a:pPr indent="0" lvl="0" marL="0" rtl="0" algn="l">
              <a:lnSpc>
                <a:spcPct val="115000"/>
              </a:lnSpc>
              <a:spcBef>
                <a:spcPts val="1200"/>
              </a:spcBef>
              <a:spcAft>
                <a:spcPts val="0"/>
              </a:spcAft>
              <a:buNone/>
            </a:pPr>
            <a:r>
              <a:rPr b="1" lang="en-GB" sz="1300">
                <a:solidFill>
                  <a:schemeClr val="accent5"/>
                </a:solidFill>
              </a:rPr>
              <a:t>What they are</a:t>
            </a:r>
            <a:r>
              <a:rPr lang="en-GB" sz="1300">
                <a:solidFill>
                  <a:schemeClr val="accent5"/>
                </a:solidFill>
              </a:rPr>
              <a:t>:</a:t>
            </a:r>
            <a:endParaRPr sz="1300">
              <a:solidFill>
                <a:schemeClr val="accent5"/>
              </a:solidFill>
            </a:endParaRPr>
          </a:p>
          <a:p>
            <a:pPr indent="-311150" lvl="0" marL="457200" rtl="0" algn="l">
              <a:lnSpc>
                <a:spcPct val="115000"/>
              </a:lnSpc>
              <a:spcBef>
                <a:spcPts val="1200"/>
              </a:spcBef>
              <a:spcAft>
                <a:spcPts val="0"/>
              </a:spcAft>
              <a:buClr>
                <a:schemeClr val="accent5"/>
              </a:buClr>
              <a:buSzPts val="1300"/>
              <a:buChar char="●"/>
            </a:pPr>
            <a:r>
              <a:rPr lang="en-GB" sz="1300">
                <a:solidFill>
                  <a:schemeClr val="accent5"/>
                </a:solidFill>
              </a:rPr>
              <a:t>Lookup/reference tables that provide </a:t>
            </a:r>
            <a:r>
              <a:rPr b="1" lang="en-GB" sz="1300">
                <a:solidFill>
                  <a:schemeClr val="accent5"/>
                </a:solidFill>
              </a:rPr>
              <a:t>context</a:t>
            </a:r>
            <a:r>
              <a:rPr lang="en-GB" sz="1300">
                <a:solidFill>
                  <a:schemeClr val="accent5"/>
                </a:solidFill>
              </a:rPr>
              <a:t> to facts.</a:t>
            </a:r>
            <a:br>
              <a:rPr lang="en-GB" sz="1300">
                <a:solidFill>
                  <a:schemeClr val="accent5"/>
                </a:solidFill>
              </a:rPr>
            </a:br>
            <a:endParaRPr sz="1300">
              <a:solidFill>
                <a:schemeClr val="accent5"/>
              </a:solidFill>
            </a:endParaRPr>
          </a:p>
          <a:p>
            <a:pPr indent="-311150" lvl="0" marL="457200" rtl="0" algn="l">
              <a:lnSpc>
                <a:spcPct val="115000"/>
              </a:lnSpc>
              <a:spcBef>
                <a:spcPts val="0"/>
              </a:spcBef>
              <a:spcAft>
                <a:spcPts val="0"/>
              </a:spcAft>
              <a:buClr>
                <a:schemeClr val="accent5"/>
              </a:buClr>
              <a:buSzPts val="1300"/>
              <a:buChar char="●"/>
            </a:pPr>
            <a:r>
              <a:rPr lang="en-GB" sz="1300">
                <a:solidFill>
                  <a:schemeClr val="accent5"/>
                </a:solidFill>
              </a:rPr>
              <a:t>Represent the “who,” “what,” “when,” “where.”</a:t>
            </a:r>
            <a:br>
              <a:rPr lang="en-GB" sz="1300">
                <a:solidFill>
                  <a:schemeClr val="accent5"/>
                </a:solidFill>
              </a:rPr>
            </a:br>
            <a:endParaRPr sz="1300">
              <a:solidFill>
                <a:schemeClr val="accent5"/>
              </a:solidFill>
            </a:endParaRPr>
          </a:p>
          <a:p>
            <a:pPr indent="0" lvl="0" marL="0" rtl="0" algn="l">
              <a:lnSpc>
                <a:spcPct val="115000"/>
              </a:lnSpc>
              <a:spcBef>
                <a:spcPts val="1200"/>
              </a:spcBef>
              <a:spcAft>
                <a:spcPts val="0"/>
              </a:spcAft>
              <a:buNone/>
            </a:pPr>
            <a:r>
              <a:rPr b="1" lang="en-GB" sz="1300">
                <a:solidFill>
                  <a:schemeClr val="accent5"/>
                </a:solidFill>
              </a:rPr>
              <a:t>Key Features</a:t>
            </a:r>
            <a:r>
              <a:rPr lang="en-GB" sz="1300">
                <a:solidFill>
                  <a:schemeClr val="accent5"/>
                </a:solidFill>
              </a:rPr>
              <a:t>:</a:t>
            </a:r>
            <a:endParaRPr sz="1300">
              <a:solidFill>
                <a:schemeClr val="accent5"/>
              </a:solidFill>
            </a:endParaRPr>
          </a:p>
          <a:p>
            <a:pPr indent="-311150" lvl="0" marL="457200" rtl="0" algn="l">
              <a:lnSpc>
                <a:spcPct val="115000"/>
              </a:lnSpc>
              <a:spcBef>
                <a:spcPts val="1200"/>
              </a:spcBef>
              <a:spcAft>
                <a:spcPts val="0"/>
              </a:spcAft>
              <a:buClr>
                <a:schemeClr val="accent5"/>
              </a:buClr>
              <a:buSzPts val="1300"/>
              <a:buChar char="●"/>
            </a:pPr>
            <a:r>
              <a:rPr lang="en-GB" sz="1300">
                <a:solidFill>
                  <a:schemeClr val="accent5"/>
                </a:solidFill>
              </a:rPr>
              <a:t>Contain </a:t>
            </a:r>
            <a:r>
              <a:rPr b="1" lang="en-GB" sz="1300">
                <a:solidFill>
                  <a:schemeClr val="accent5"/>
                </a:solidFill>
              </a:rPr>
              <a:t>descriptive</a:t>
            </a:r>
            <a:r>
              <a:rPr lang="en-GB" sz="1300">
                <a:solidFill>
                  <a:schemeClr val="accent5"/>
                </a:solidFill>
              </a:rPr>
              <a:t> (categorical) attributes.</a:t>
            </a:r>
            <a:br>
              <a:rPr lang="en-GB" sz="1300">
                <a:solidFill>
                  <a:schemeClr val="accent5"/>
                </a:solidFill>
              </a:rPr>
            </a:br>
            <a:endParaRPr sz="1300">
              <a:solidFill>
                <a:schemeClr val="accent5"/>
              </a:solidFill>
            </a:endParaRPr>
          </a:p>
          <a:p>
            <a:pPr indent="-311150" lvl="0" marL="457200" rtl="0" algn="l">
              <a:lnSpc>
                <a:spcPct val="115000"/>
              </a:lnSpc>
              <a:spcBef>
                <a:spcPts val="0"/>
              </a:spcBef>
              <a:spcAft>
                <a:spcPts val="0"/>
              </a:spcAft>
              <a:buClr>
                <a:schemeClr val="accent5"/>
              </a:buClr>
              <a:buSzPts val="1300"/>
              <a:buChar char="●"/>
            </a:pPr>
            <a:r>
              <a:rPr lang="en-GB" sz="1300">
                <a:solidFill>
                  <a:schemeClr val="accent5"/>
                </a:solidFill>
              </a:rPr>
              <a:t>Typically </a:t>
            </a:r>
            <a:r>
              <a:rPr b="1" lang="en-GB" sz="1300">
                <a:solidFill>
                  <a:schemeClr val="accent5"/>
                </a:solidFill>
              </a:rPr>
              <a:t>low cardinality</a:t>
            </a:r>
            <a:r>
              <a:rPr lang="en-GB" sz="1300">
                <a:solidFill>
                  <a:schemeClr val="accent5"/>
                </a:solidFill>
              </a:rPr>
              <a:t>, fewer rows but more columns.</a:t>
            </a:r>
            <a:br>
              <a:rPr lang="en-GB" sz="1300">
                <a:solidFill>
                  <a:schemeClr val="accent5"/>
                </a:solidFill>
              </a:rPr>
            </a:br>
            <a:endParaRPr sz="1300">
              <a:solidFill>
                <a:schemeClr val="accent5"/>
              </a:solidFill>
            </a:endParaRPr>
          </a:p>
          <a:p>
            <a:pPr indent="-311150" lvl="0" marL="457200" rtl="0" algn="l">
              <a:lnSpc>
                <a:spcPct val="115000"/>
              </a:lnSpc>
              <a:spcBef>
                <a:spcPts val="0"/>
              </a:spcBef>
              <a:spcAft>
                <a:spcPts val="0"/>
              </a:spcAft>
              <a:buClr>
                <a:schemeClr val="accent5"/>
              </a:buClr>
              <a:buSzPts val="1300"/>
              <a:buChar char="●"/>
            </a:pPr>
            <a:r>
              <a:rPr lang="en-GB" sz="1300">
                <a:solidFill>
                  <a:schemeClr val="accent5"/>
                </a:solidFill>
              </a:rPr>
              <a:t>Used for filtering, grouping, and labeling in reports.</a:t>
            </a:r>
            <a:endParaRPr sz="1300">
              <a:solidFill>
                <a:schemeClr val="accent5"/>
              </a:solidFill>
            </a:endParaRPr>
          </a:p>
          <a:p>
            <a:pPr indent="0" lvl="0" marL="0" rtl="0" algn="l">
              <a:spcBef>
                <a:spcPts val="1200"/>
              </a:spcBef>
              <a:spcAft>
                <a:spcPts val="0"/>
              </a:spcAft>
              <a:buNone/>
            </a:pPr>
            <a:r>
              <a:t/>
            </a:r>
            <a:endParaRPr sz="13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Star Schema</a:t>
            </a:r>
            <a:endParaRPr/>
          </a:p>
        </p:txBody>
      </p:sp>
      <p:sp>
        <p:nvSpPr>
          <p:cNvPr id="253" name="Google Shape;253;p35"/>
          <p:cNvSpPr txBox="1"/>
          <p:nvPr/>
        </p:nvSpPr>
        <p:spPr>
          <a:xfrm>
            <a:off x="297400" y="1104075"/>
            <a:ext cx="8555400" cy="38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accent5"/>
                </a:solidFill>
              </a:rPr>
              <a:t>This has a central fact table directly connected to flat dimension tables. This separation of tables improves query performance, and makes data easier to maintain. It’s also simple and intuitive, making it a popular choice for many data warehouses.</a:t>
            </a:r>
            <a:endParaRPr sz="1200">
              <a:solidFill>
                <a:schemeClr val="accent5"/>
              </a:solidFill>
            </a:endParaRPr>
          </a:p>
          <a:p>
            <a:pPr indent="0" lvl="0" marL="0" rtl="0" algn="l">
              <a:spcBef>
                <a:spcPts val="0"/>
              </a:spcBef>
              <a:spcAft>
                <a:spcPts val="0"/>
              </a:spcAft>
              <a:buNone/>
            </a:pPr>
            <a:r>
              <a:t/>
            </a:r>
            <a:endParaRPr sz="1200">
              <a:solidFill>
                <a:schemeClr val="accent5"/>
              </a:solidFill>
            </a:endParaRPr>
          </a:p>
          <a:p>
            <a:pPr indent="0" lvl="0" marL="0" rtl="0" algn="l">
              <a:lnSpc>
                <a:spcPct val="115000"/>
              </a:lnSpc>
              <a:spcBef>
                <a:spcPts val="1200"/>
              </a:spcBef>
              <a:spcAft>
                <a:spcPts val="0"/>
              </a:spcAft>
              <a:buNone/>
            </a:pPr>
            <a:r>
              <a:rPr b="1" lang="en-GB" sz="1200">
                <a:solidFill>
                  <a:schemeClr val="accent5"/>
                </a:solidFill>
              </a:rPr>
              <a:t>Pros</a:t>
            </a:r>
            <a:r>
              <a:rPr lang="en-GB" sz="1200">
                <a:solidFill>
                  <a:schemeClr val="accent5"/>
                </a:solidFill>
              </a:rPr>
              <a:t>:</a:t>
            </a:r>
            <a:endParaRPr sz="1200">
              <a:solidFill>
                <a:schemeClr val="accent5"/>
              </a:solidFill>
            </a:endParaRPr>
          </a:p>
          <a:p>
            <a:pPr indent="-304800" lvl="0" marL="457200" rtl="0" algn="l">
              <a:lnSpc>
                <a:spcPct val="115000"/>
              </a:lnSpc>
              <a:spcBef>
                <a:spcPts val="1200"/>
              </a:spcBef>
              <a:spcAft>
                <a:spcPts val="0"/>
              </a:spcAft>
              <a:buClr>
                <a:schemeClr val="accent5"/>
              </a:buClr>
              <a:buSzPts val="1200"/>
              <a:buChar char="●"/>
            </a:pPr>
            <a:r>
              <a:rPr b="1" lang="en-GB" sz="1200">
                <a:solidFill>
                  <a:schemeClr val="accent5"/>
                </a:solidFill>
              </a:rPr>
              <a:t>Simplified queries</a:t>
            </a:r>
            <a:r>
              <a:rPr lang="en-GB" sz="1200">
                <a:solidFill>
                  <a:schemeClr val="accent5"/>
                </a:solidFill>
              </a:rPr>
              <a:t> – fewer joins.</a:t>
            </a:r>
            <a:br>
              <a:rPr lang="en-GB" sz="1200">
                <a:solidFill>
                  <a:schemeClr val="accent5"/>
                </a:solidFill>
              </a:rPr>
            </a:br>
            <a:endParaRPr sz="1200">
              <a:solidFill>
                <a:schemeClr val="accent5"/>
              </a:solidFill>
            </a:endParaRPr>
          </a:p>
          <a:p>
            <a:pPr indent="-304800" lvl="0" marL="457200" rtl="0" algn="l">
              <a:lnSpc>
                <a:spcPct val="115000"/>
              </a:lnSpc>
              <a:spcBef>
                <a:spcPts val="0"/>
              </a:spcBef>
              <a:spcAft>
                <a:spcPts val="0"/>
              </a:spcAft>
              <a:buClr>
                <a:schemeClr val="accent5"/>
              </a:buClr>
              <a:buSzPts val="1200"/>
              <a:buChar char="●"/>
            </a:pPr>
            <a:r>
              <a:rPr lang="en-GB" sz="1200">
                <a:solidFill>
                  <a:schemeClr val="accent5"/>
                </a:solidFill>
              </a:rPr>
              <a:t>Optimized for </a:t>
            </a:r>
            <a:r>
              <a:rPr b="1" lang="en-GB" sz="1200">
                <a:solidFill>
                  <a:schemeClr val="accent5"/>
                </a:solidFill>
              </a:rPr>
              <a:t>read-heavy</a:t>
            </a:r>
            <a:r>
              <a:rPr lang="en-GB" sz="1200">
                <a:solidFill>
                  <a:schemeClr val="accent5"/>
                </a:solidFill>
              </a:rPr>
              <a:t> operations (OLAP).</a:t>
            </a:r>
            <a:br>
              <a:rPr lang="en-GB" sz="1200">
                <a:solidFill>
                  <a:schemeClr val="accent5"/>
                </a:solidFill>
              </a:rPr>
            </a:br>
            <a:endParaRPr sz="1200">
              <a:solidFill>
                <a:schemeClr val="accent5"/>
              </a:solidFill>
            </a:endParaRPr>
          </a:p>
          <a:p>
            <a:pPr indent="-304800" lvl="0" marL="457200" rtl="0" algn="l">
              <a:lnSpc>
                <a:spcPct val="115000"/>
              </a:lnSpc>
              <a:spcBef>
                <a:spcPts val="0"/>
              </a:spcBef>
              <a:spcAft>
                <a:spcPts val="0"/>
              </a:spcAft>
              <a:buClr>
                <a:schemeClr val="accent5"/>
              </a:buClr>
              <a:buSzPts val="1200"/>
              <a:buChar char="●"/>
            </a:pPr>
            <a:r>
              <a:rPr lang="en-GB" sz="1200">
                <a:solidFill>
                  <a:schemeClr val="accent5"/>
                </a:solidFill>
              </a:rPr>
              <a:t>Easy to understand for business users.</a:t>
            </a:r>
            <a:br>
              <a:rPr lang="en-GB" sz="1200">
                <a:solidFill>
                  <a:schemeClr val="accent5"/>
                </a:solidFill>
              </a:rPr>
            </a:br>
            <a:endParaRPr sz="1200">
              <a:solidFill>
                <a:schemeClr val="accent5"/>
              </a:solidFill>
            </a:endParaRPr>
          </a:p>
          <a:p>
            <a:pPr indent="0" lvl="0" marL="0" rtl="0" algn="l">
              <a:lnSpc>
                <a:spcPct val="115000"/>
              </a:lnSpc>
              <a:spcBef>
                <a:spcPts val="1200"/>
              </a:spcBef>
              <a:spcAft>
                <a:spcPts val="0"/>
              </a:spcAft>
              <a:buNone/>
            </a:pPr>
            <a:r>
              <a:rPr b="1" lang="en-GB" sz="1200">
                <a:solidFill>
                  <a:schemeClr val="accent5"/>
                </a:solidFill>
              </a:rPr>
              <a:t>Cons</a:t>
            </a:r>
            <a:r>
              <a:rPr lang="en-GB" sz="1200">
                <a:solidFill>
                  <a:schemeClr val="accent5"/>
                </a:solidFill>
              </a:rPr>
              <a:t>:</a:t>
            </a:r>
            <a:endParaRPr sz="1200">
              <a:solidFill>
                <a:schemeClr val="accent5"/>
              </a:solidFill>
            </a:endParaRPr>
          </a:p>
          <a:p>
            <a:pPr indent="-304800" lvl="0" marL="457200" rtl="0" algn="l">
              <a:lnSpc>
                <a:spcPct val="115000"/>
              </a:lnSpc>
              <a:spcBef>
                <a:spcPts val="1200"/>
              </a:spcBef>
              <a:spcAft>
                <a:spcPts val="0"/>
              </a:spcAft>
              <a:buClr>
                <a:schemeClr val="accent5"/>
              </a:buClr>
              <a:buSzPts val="1200"/>
              <a:buChar char="●"/>
            </a:pPr>
            <a:r>
              <a:rPr b="1" lang="en-GB" sz="1200">
                <a:solidFill>
                  <a:schemeClr val="accent5"/>
                </a:solidFill>
              </a:rPr>
              <a:t>Redundant</a:t>
            </a:r>
            <a:r>
              <a:rPr lang="en-GB" sz="1200">
                <a:solidFill>
                  <a:schemeClr val="accent5"/>
                </a:solidFill>
              </a:rPr>
              <a:t> dimension data.</a:t>
            </a:r>
            <a:br>
              <a:rPr lang="en-GB" sz="1200">
                <a:solidFill>
                  <a:schemeClr val="accent5"/>
                </a:solidFill>
              </a:rPr>
            </a:br>
            <a:endParaRPr sz="1200">
              <a:solidFill>
                <a:schemeClr val="accent5"/>
              </a:solidFill>
            </a:endParaRPr>
          </a:p>
          <a:p>
            <a:pPr indent="-304800" lvl="0" marL="457200" rtl="0" algn="l">
              <a:lnSpc>
                <a:spcPct val="115000"/>
              </a:lnSpc>
              <a:spcBef>
                <a:spcPts val="0"/>
              </a:spcBef>
              <a:spcAft>
                <a:spcPts val="0"/>
              </a:spcAft>
              <a:buClr>
                <a:schemeClr val="accent5"/>
              </a:buClr>
              <a:buSzPts val="1200"/>
              <a:buChar char="●"/>
            </a:pPr>
            <a:r>
              <a:rPr lang="en-GB" sz="1200">
                <a:solidFill>
                  <a:schemeClr val="accent5"/>
                </a:solidFill>
              </a:rPr>
              <a:t>Can be harder to maintain if dimensions change frequently.</a:t>
            </a:r>
            <a:endParaRPr sz="1200">
              <a:solidFill>
                <a:schemeClr val="accent5"/>
              </a:solidFill>
            </a:endParaRPr>
          </a:p>
          <a:p>
            <a:pPr indent="0" lvl="0" marL="0" rtl="0" algn="l">
              <a:spcBef>
                <a:spcPts val="1200"/>
              </a:spcBef>
              <a:spcAft>
                <a:spcPts val="0"/>
              </a:spcAft>
              <a:buNone/>
            </a:pPr>
            <a:r>
              <a:t/>
            </a:r>
            <a:endParaRPr sz="1200">
              <a:solidFill>
                <a:schemeClr val="lt1"/>
              </a:solidFill>
            </a:endParaRPr>
          </a:p>
        </p:txBody>
      </p:sp>
      <p:pic>
        <p:nvPicPr>
          <p:cNvPr id="254" name="Google Shape;254;p35"/>
          <p:cNvPicPr preferRelativeResize="0"/>
          <p:nvPr/>
        </p:nvPicPr>
        <p:blipFill>
          <a:blip r:embed="rId3">
            <a:alphaModFix/>
          </a:blip>
          <a:stretch>
            <a:fillRect/>
          </a:stretch>
        </p:blipFill>
        <p:spPr>
          <a:xfrm>
            <a:off x="4724775" y="1556550"/>
            <a:ext cx="4280801" cy="3377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Snowflake Schema</a:t>
            </a:r>
            <a:endParaRPr/>
          </a:p>
        </p:txBody>
      </p:sp>
      <p:sp>
        <p:nvSpPr>
          <p:cNvPr id="260" name="Google Shape;260;p36"/>
          <p:cNvSpPr txBox="1"/>
          <p:nvPr/>
        </p:nvSpPr>
        <p:spPr>
          <a:xfrm>
            <a:off x="297400" y="1104075"/>
            <a:ext cx="8555400" cy="38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200">
                <a:solidFill>
                  <a:schemeClr val="accent5"/>
                </a:solidFill>
              </a:rPr>
              <a:t>In this approach, dimension tables are normalized, meaning they are broken down into additional tables to reduce redundancy. While more complex, this can lead to even better data organization and potentially improved query performance.</a:t>
            </a:r>
            <a:endParaRPr sz="1200">
              <a:solidFill>
                <a:schemeClr val="accent5"/>
              </a:solidFill>
            </a:endParaRPr>
          </a:p>
          <a:p>
            <a:pPr indent="0" lvl="0" marL="0" rtl="0" algn="l">
              <a:lnSpc>
                <a:spcPct val="115000"/>
              </a:lnSpc>
              <a:spcBef>
                <a:spcPts val="1200"/>
              </a:spcBef>
              <a:spcAft>
                <a:spcPts val="0"/>
              </a:spcAft>
              <a:buNone/>
            </a:pPr>
            <a:r>
              <a:rPr lang="en-GB" sz="1200">
                <a:solidFill>
                  <a:schemeClr val="accent5"/>
                </a:solidFill>
              </a:rPr>
              <a:t>By keeping fact and dimension tables separate, you can more easily manage and analyze large datasets, ensuring that your data warehouse remains organized and consistent.</a:t>
            </a:r>
            <a:endParaRPr sz="1200">
              <a:solidFill>
                <a:schemeClr val="accent5"/>
              </a:solidFill>
            </a:endParaRPr>
          </a:p>
          <a:p>
            <a:pPr indent="0" lvl="0" marL="0" rtl="0" algn="l">
              <a:lnSpc>
                <a:spcPct val="115000"/>
              </a:lnSpc>
              <a:spcBef>
                <a:spcPts val="1200"/>
              </a:spcBef>
              <a:spcAft>
                <a:spcPts val="0"/>
              </a:spcAft>
              <a:buNone/>
            </a:pPr>
            <a:r>
              <a:rPr b="1" lang="en-GB" sz="1100">
                <a:solidFill>
                  <a:schemeClr val="accent5"/>
                </a:solidFill>
              </a:rPr>
              <a:t>Pros</a:t>
            </a:r>
            <a:r>
              <a:rPr lang="en-GB" sz="1100">
                <a:solidFill>
                  <a:schemeClr val="accent5"/>
                </a:solidFill>
              </a:rPr>
              <a:t>:</a:t>
            </a:r>
            <a:endParaRPr sz="1100">
              <a:solidFill>
                <a:schemeClr val="accent5"/>
              </a:solidFill>
            </a:endParaRPr>
          </a:p>
          <a:p>
            <a:pPr indent="-298450" lvl="0" marL="457200" rtl="0" algn="l">
              <a:lnSpc>
                <a:spcPct val="115000"/>
              </a:lnSpc>
              <a:spcBef>
                <a:spcPts val="1200"/>
              </a:spcBef>
              <a:spcAft>
                <a:spcPts val="0"/>
              </a:spcAft>
              <a:buClr>
                <a:schemeClr val="accent5"/>
              </a:buClr>
              <a:buSzPts val="1100"/>
              <a:buChar char="●"/>
            </a:pPr>
            <a:r>
              <a:rPr b="1" lang="en-GB" sz="1100">
                <a:solidFill>
                  <a:schemeClr val="accent5"/>
                </a:solidFill>
              </a:rPr>
              <a:t>More efficient</a:t>
            </a:r>
            <a:r>
              <a:rPr lang="en-GB" sz="1100">
                <a:solidFill>
                  <a:schemeClr val="accent5"/>
                </a:solidFill>
              </a:rPr>
              <a:t> storage and maintenance.</a:t>
            </a:r>
            <a:br>
              <a:rPr lang="en-GB" sz="1100">
                <a:solidFill>
                  <a:schemeClr val="accent5"/>
                </a:solidFill>
              </a:rPr>
            </a:br>
            <a:endParaRPr sz="1100">
              <a:solidFill>
                <a:schemeClr val="accent5"/>
              </a:solidFill>
            </a:endParaRPr>
          </a:p>
          <a:p>
            <a:pPr indent="-298450" lvl="0" marL="457200" rtl="0" algn="l">
              <a:lnSpc>
                <a:spcPct val="115000"/>
              </a:lnSpc>
              <a:spcBef>
                <a:spcPts val="0"/>
              </a:spcBef>
              <a:spcAft>
                <a:spcPts val="0"/>
              </a:spcAft>
              <a:buClr>
                <a:schemeClr val="accent5"/>
              </a:buClr>
              <a:buSzPts val="1100"/>
              <a:buChar char="●"/>
            </a:pPr>
            <a:r>
              <a:rPr lang="en-GB" sz="1100">
                <a:solidFill>
                  <a:schemeClr val="accent5"/>
                </a:solidFill>
              </a:rPr>
              <a:t>Helps when dimensions have hierarchical relationships (e.g., country → region → city).</a:t>
            </a:r>
            <a:br>
              <a:rPr lang="en-GB" sz="1100">
                <a:solidFill>
                  <a:schemeClr val="accent5"/>
                </a:solidFill>
              </a:rPr>
            </a:br>
            <a:endParaRPr sz="1100">
              <a:solidFill>
                <a:schemeClr val="accent5"/>
              </a:solidFill>
            </a:endParaRPr>
          </a:p>
          <a:p>
            <a:pPr indent="0" lvl="0" marL="0" rtl="0" algn="l">
              <a:lnSpc>
                <a:spcPct val="115000"/>
              </a:lnSpc>
              <a:spcBef>
                <a:spcPts val="1200"/>
              </a:spcBef>
              <a:spcAft>
                <a:spcPts val="0"/>
              </a:spcAft>
              <a:buNone/>
            </a:pPr>
            <a:r>
              <a:rPr b="1" lang="en-GB" sz="1100">
                <a:solidFill>
                  <a:schemeClr val="accent5"/>
                </a:solidFill>
              </a:rPr>
              <a:t>Cons</a:t>
            </a:r>
            <a:r>
              <a:rPr lang="en-GB" sz="1100">
                <a:solidFill>
                  <a:schemeClr val="accent5"/>
                </a:solidFill>
              </a:rPr>
              <a:t>:</a:t>
            </a:r>
            <a:endParaRPr sz="1100">
              <a:solidFill>
                <a:schemeClr val="accent5"/>
              </a:solidFill>
            </a:endParaRPr>
          </a:p>
          <a:p>
            <a:pPr indent="-298450" lvl="0" marL="457200" rtl="0" algn="l">
              <a:lnSpc>
                <a:spcPct val="115000"/>
              </a:lnSpc>
              <a:spcBef>
                <a:spcPts val="1200"/>
              </a:spcBef>
              <a:spcAft>
                <a:spcPts val="0"/>
              </a:spcAft>
              <a:buClr>
                <a:schemeClr val="accent5"/>
              </a:buClr>
              <a:buSzPts val="1100"/>
              <a:buChar char="●"/>
            </a:pPr>
            <a:r>
              <a:rPr b="1" lang="en-GB" sz="1100">
                <a:solidFill>
                  <a:schemeClr val="accent5"/>
                </a:solidFill>
              </a:rPr>
              <a:t>More complex queries</a:t>
            </a:r>
            <a:r>
              <a:rPr lang="en-GB" sz="1100">
                <a:solidFill>
                  <a:schemeClr val="accent5"/>
                </a:solidFill>
              </a:rPr>
              <a:t> with multiple joins.</a:t>
            </a:r>
            <a:br>
              <a:rPr lang="en-GB" sz="1100">
                <a:solidFill>
                  <a:schemeClr val="accent5"/>
                </a:solidFill>
              </a:rPr>
            </a:br>
            <a:endParaRPr sz="1100">
              <a:solidFill>
                <a:schemeClr val="accent5"/>
              </a:solidFill>
            </a:endParaRPr>
          </a:p>
          <a:p>
            <a:pPr indent="-298450" lvl="0" marL="457200" rtl="0" algn="l">
              <a:lnSpc>
                <a:spcPct val="115000"/>
              </a:lnSpc>
              <a:spcBef>
                <a:spcPts val="0"/>
              </a:spcBef>
              <a:spcAft>
                <a:spcPts val="0"/>
              </a:spcAft>
              <a:buClr>
                <a:schemeClr val="accent5"/>
              </a:buClr>
              <a:buSzPts val="1100"/>
              <a:buChar char="●"/>
            </a:pPr>
            <a:r>
              <a:rPr lang="en-GB" sz="1100">
                <a:solidFill>
                  <a:schemeClr val="accent5"/>
                </a:solidFill>
              </a:rPr>
              <a:t>Slower performance for BI dashboards.</a:t>
            </a:r>
            <a:endParaRPr sz="1100">
              <a:solidFill>
                <a:schemeClr val="accent5"/>
              </a:solidFill>
            </a:endParaRPr>
          </a:p>
          <a:p>
            <a:pPr indent="0" lvl="0" marL="0" rtl="0" algn="l">
              <a:lnSpc>
                <a:spcPct val="115000"/>
              </a:lnSpc>
              <a:spcBef>
                <a:spcPts val="1200"/>
              </a:spcBef>
              <a:spcAft>
                <a:spcPts val="0"/>
              </a:spcAft>
              <a:buNone/>
            </a:pPr>
            <a:r>
              <a:t/>
            </a:r>
            <a:endParaRPr sz="1200">
              <a:solidFill>
                <a:schemeClr val="lt1"/>
              </a:solidFill>
            </a:endParaRPr>
          </a:p>
          <a:p>
            <a:pPr indent="0" lvl="0" marL="0" rtl="0" algn="l">
              <a:spcBef>
                <a:spcPts val="1200"/>
              </a:spcBef>
              <a:spcAft>
                <a:spcPts val="0"/>
              </a:spcAft>
              <a:buNone/>
            </a:pPr>
            <a:r>
              <a:t/>
            </a:r>
            <a:endParaRPr sz="12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Snowflake Schema</a:t>
            </a:r>
            <a:endParaRPr/>
          </a:p>
        </p:txBody>
      </p:sp>
      <p:sp>
        <p:nvSpPr>
          <p:cNvPr id="266" name="Google Shape;266;p37"/>
          <p:cNvSpPr txBox="1"/>
          <p:nvPr>
            <p:ph idx="1" type="body"/>
          </p:nvPr>
        </p:nvSpPr>
        <p:spPr>
          <a:xfrm>
            <a:off x="240950" y="1247249"/>
            <a:ext cx="8655900" cy="3737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267" name="Google Shape;267;p37"/>
          <p:cNvSpPr txBox="1"/>
          <p:nvPr>
            <p:ph idx="2" type="body"/>
          </p:nvPr>
        </p:nvSpPr>
        <p:spPr>
          <a:xfrm>
            <a:off x="240956" y="911383"/>
            <a:ext cx="8655900" cy="264900"/>
          </a:xfrm>
          <a:prstGeom prst="rect">
            <a:avLst/>
          </a:prstGeom>
        </p:spPr>
        <p:txBody>
          <a:bodyPr anchorCtr="0" anchor="t" bIns="34275" lIns="68575" spcFirstLastPara="1" rIns="68575" wrap="square" tIns="34275">
            <a:normAutofit lnSpcReduction="20000"/>
          </a:bodyPr>
          <a:lstStyle/>
          <a:p>
            <a:pPr indent="0" lvl="0" marL="0" rtl="0" algn="l">
              <a:spcBef>
                <a:spcPts val="800"/>
              </a:spcBef>
              <a:spcAft>
                <a:spcPts val="0"/>
              </a:spcAft>
              <a:buNone/>
            </a:pPr>
            <a:r>
              <a:t/>
            </a:r>
            <a:endParaRPr/>
          </a:p>
        </p:txBody>
      </p:sp>
      <p:pic>
        <p:nvPicPr>
          <p:cNvPr id="268" name="Google Shape;268;p37"/>
          <p:cNvPicPr preferRelativeResize="0"/>
          <p:nvPr/>
        </p:nvPicPr>
        <p:blipFill>
          <a:blip r:embed="rId3">
            <a:alphaModFix/>
          </a:blip>
          <a:stretch>
            <a:fillRect/>
          </a:stretch>
        </p:blipFill>
        <p:spPr>
          <a:xfrm>
            <a:off x="419625" y="1042975"/>
            <a:ext cx="8076824" cy="38051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Batch vs Streaming</a:t>
            </a:r>
            <a:endParaRPr/>
          </a:p>
        </p:txBody>
      </p:sp>
      <p:graphicFrame>
        <p:nvGraphicFramePr>
          <p:cNvPr id="274" name="Google Shape;274;p38"/>
          <p:cNvGraphicFramePr/>
          <p:nvPr/>
        </p:nvGraphicFramePr>
        <p:xfrm>
          <a:off x="1482600" y="1021200"/>
          <a:ext cx="3000000" cy="3000000"/>
        </p:xfrm>
        <a:graphic>
          <a:graphicData uri="http://schemas.openxmlformats.org/drawingml/2006/table">
            <a:tbl>
              <a:tblPr>
                <a:noFill/>
                <a:tableStyleId>{B9746F63-206A-476F-85E7-B5AD6036129E}</a:tableStyleId>
              </a:tblPr>
              <a:tblGrid>
                <a:gridCol w="1169750"/>
                <a:gridCol w="2219575"/>
                <a:gridCol w="2789450"/>
              </a:tblGrid>
              <a:tr h="190500">
                <a:tc>
                  <a:txBody>
                    <a:bodyPr/>
                    <a:lstStyle/>
                    <a:p>
                      <a:pPr indent="0" lvl="0" marL="0" rtl="0" algn="ctr">
                        <a:lnSpc>
                          <a:spcPct val="115000"/>
                        </a:lnSpc>
                        <a:spcBef>
                          <a:spcPts val="0"/>
                        </a:spcBef>
                        <a:spcAft>
                          <a:spcPts val="0"/>
                        </a:spcAft>
                        <a:buNone/>
                      </a:pPr>
                      <a:r>
                        <a:rPr b="1" lang="en-GB" sz="1100">
                          <a:solidFill>
                            <a:schemeClr val="accent5"/>
                          </a:solidFill>
                        </a:rPr>
                        <a:t>Aspect</a:t>
                      </a:r>
                      <a:endParaRPr b="1" sz="1100">
                        <a:solidFill>
                          <a:schemeClr val="accent5"/>
                        </a:solidFill>
                      </a:endParaRPr>
                    </a:p>
                  </a:txBody>
                  <a:tcPr marT="91425" marB="91425" marR="91425" marL="91425"/>
                </a:tc>
                <a:tc>
                  <a:txBody>
                    <a:bodyPr/>
                    <a:lstStyle/>
                    <a:p>
                      <a:pPr indent="0" lvl="0" marL="0" rtl="0" algn="ctr">
                        <a:lnSpc>
                          <a:spcPct val="115000"/>
                        </a:lnSpc>
                        <a:spcBef>
                          <a:spcPts val="0"/>
                        </a:spcBef>
                        <a:spcAft>
                          <a:spcPts val="0"/>
                        </a:spcAft>
                        <a:buNone/>
                      </a:pPr>
                      <a:r>
                        <a:rPr b="1" lang="en-GB" sz="1100">
                          <a:solidFill>
                            <a:schemeClr val="accent5"/>
                          </a:solidFill>
                        </a:rPr>
                        <a:t>Batch</a:t>
                      </a:r>
                      <a:endParaRPr b="1" sz="1100">
                        <a:solidFill>
                          <a:schemeClr val="accent5"/>
                        </a:solidFill>
                      </a:endParaRPr>
                    </a:p>
                  </a:txBody>
                  <a:tcPr marT="91425" marB="91425" marR="91425" marL="91425"/>
                </a:tc>
                <a:tc>
                  <a:txBody>
                    <a:bodyPr/>
                    <a:lstStyle/>
                    <a:p>
                      <a:pPr indent="0" lvl="0" marL="0" rtl="0" algn="ctr">
                        <a:lnSpc>
                          <a:spcPct val="115000"/>
                        </a:lnSpc>
                        <a:spcBef>
                          <a:spcPts val="0"/>
                        </a:spcBef>
                        <a:spcAft>
                          <a:spcPts val="0"/>
                        </a:spcAft>
                        <a:buNone/>
                      </a:pPr>
                      <a:r>
                        <a:rPr b="1" lang="en-GB" sz="1100">
                          <a:solidFill>
                            <a:schemeClr val="accent5"/>
                          </a:solidFill>
                        </a:rPr>
                        <a:t>Streaming</a:t>
                      </a:r>
                      <a:endParaRPr b="1" sz="1100">
                        <a:solidFill>
                          <a:schemeClr val="accent5"/>
                        </a:solidFill>
                      </a:endParaRPr>
                    </a:p>
                  </a:txBody>
                  <a:tcPr marT="91425" marB="91425" marR="91425" marL="91425"/>
                </a:tc>
              </a:tr>
              <a:tr h="190500">
                <a:tc>
                  <a:txBody>
                    <a:bodyPr/>
                    <a:lstStyle/>
                    <a:p>
                      <a:pPr indent="0" lvl="0" marL="0" rtl="0" algn="l">
                        <a:spcBef>
                          <a:spcPts val="0"/>
                        </a:spcBef>
                        <a:spcAft>
                          <a:spcPts val="0"/>
                        </a:spcAft>
                        <a:buNone/>
                      </a:pPr>
                      <a:r>
                        <a:rPr lang="en-GB">
                          <a:solidFill>
                            <a:schemeClr val="accent5"/>
                          </a:solidFill>
                        </a:rPr>
                        <a:t>Frequency</a:t>
                      </a:r>
                      <a:endParaRPr>
                        <a:solidFill>
                          <a:schemeClr val="accent5"/>
                        </a:solidFill>
                      </a:endParaRPr>
                    </a:p>
                  </a:txBody>
                  <a:tcPr marT="91425" marB="91425" marR="91425" marL="91425"/>
                </a:tc>
                <a:tc>
                  <a:txBody>
                    <a:bodyPr/>
                    <a:lstStyle/>
                    <a:p>
                      <a:pPr indent="0" lvl="0" marL="0" rtl="0" algn="l">
                        <a:spcBef>
                          <a:spcPts val="0"/>
                        </a:spcBef>
                        <a:spcAft>
                          <a:spcPts val="0"/>
                        </a:spcAft>
                        <a:buNone/>
                      </a:pPr>
                      <a:r>
                        <a:rPr lang="en-GB">
                          <a:solidFill>
                            <a:schemeClr val="accent5"/>
                          </a:solidFill>
                        </a:rPr>
                        <a:t>Periodic (hourly/daily)</a:t>
                      </a:r>
                      <a:endParaRPr>
                        <a:solidFill>
                          <a:schemeClr val="accent5"/>
                        </a:solidFill>
                      </a:endParaRPr>
                    </a:p>
                  </a:txBody>
                  <a:tcPr marT="91425" marB="91425" marR="91425" marL="91425"/>
                </a:tc>
                <a:tc>
                  <a:txBody>
                    <a:bodyPr/>
                    <a:lstStyle/>
                    <a:p>
                      <a:pPr indent="0" lvl="0" marL="0" rtl="0" algn="l">
                        <a:spcBef>
                          <a:spcPts val="0"/>
                        </a:spcBef>
                        <a:spcAft>
                          <a:spcPts val="0"/>
                        </a:spcAft>
                        <a:buNone/>
                      </a:pPr>
                      <a:r>
                        <a:rPr lang="en-GB">
                          <a:solidFill>
                            <a:schemeClr val="accent5"/>
                          </a:solidFill>
                        </a:rPr>
                        <a:t>Real-time (seconds/millis)</a:t>
                      </a:r>
                      <a:endParaRPr>
                        <a:solidFill>
                          <a:schemeClr val="accent5"/>
                        </a:solidFill>
                      </a:endParaRPr>
                    </a:p>
                  </a:txBody>
                  <a:tcPr marT="91425" marB="91425" marR="91425" marL="91425"/>
                </a:tc>
              </a:tr>
              <a:tr h="190500">
                <a:tc>
                  <a:txBody>
                    <a:bodyPr/>
                    <a:lstStyle/>
                    <a:p>
                      <a:pPr indent="0" lvl="0" marL="0" rtl="0" algn="l">
                        <a:spcBef>
                          <a:spcPts val="0"/>
                        </a:spcBef>
                        <a:spcAft>
                          <a:spcPts val="0"/>
                        </a:spcAft>
                        <a:buNone/>
                      </a:pPr>
                      <a:r>
                        <a:rPr lang="en-GB">
                          <a:solidFill>
                            <a:schemeClr val="accent5"/>
                          </a:solidFill>
                        </a:rPr>
                        <a:t>Use Cases</a:t>
                      </a:r>
                      <a:endParaRPr>
                        <a:solidFill>
                          <a:schemeClr val="accent5"/>
                        </a:solidFill>
                      </a:endParaRPr>
                    </a:p>
                  </a:txBody>
                  <a:tcPr marT="91425" marB="91425" marR="91425" marL="91425"/>
                </a:tc>
                <a:tc>
                  <a:txBody>
                    <a:bodyPr/>
                    <a:lstStyle/>
                    <a:p>
                      <a:pPr indent="0" lvl="0" marL="0" rtl="0" algn="l">
                        <a:spcBef>
                          <a:spcPts val="0"/>
                        </a:spcBef>
                        <a:spcAft>
                          <a:spcPts val="0"/>
                        </a:spcAft>
                        <a:buNone/>
                      </a:pPr>
                      <a:r>
                        <a:rPr lang="en-GB">
                          <a:solidFill>
                            <a:schemeClr val="accent5"/>
                          </a:solidFill>
                        </a:rPr>
                        <a:t>Reports, dashboards</a:t>
                      </a:r>
                      <a:endParaRPr>
                        <a:solidFill>
                          <a:schemeClr val="accent5"/>
                        </a:solidFill>
                      </a:endParaRPr>
                    </a:p>
                  </a:txBody>
                  <a:tcPr marT="91425" marB="91425" marR="91425" marL="91425"/>
                </a:tc>
                <a:tc>
                  <a:txBody>
                    <a:bodyPr/>
                    <a:lstStyle/>
                    <a:p>
                      <a:pPr indent="0" lvl="0" marL="0" rtl="0" algn="l">
                        <a:spcBef>
                          <a:spcPts val="0"/>
                        </a:spcBef>
                        <a:spcAft>
                          <a:spcPts val="0"/>
                        </a:spcAft>
                        <a:buNone/>
                      </a:pPr>
                      <a:r>
                        <a:rPr lang="en-GB">
                          <a:solidFill>
                            <a:schemeClr val="accent5"/>
                          </a:solidFill>
                        </a:rPr>
                        <a:t>Fraud detection, alerts</a:t>
                      </a:r>
                      <a:endParaRPr>
                        <a:solidFill>
                          <a:schemeClr val="accent5"/>
                        </a:solidFill>
                      </a:endParaRPr>
                    </a:p>
                  </a:txBody>
                  <a:tcPr marT="91425" marB="91425" marR="91425" marL="91425"/>
                </a:tc>
              </a:tr>
              <a:tr h="190500">
                <a:tc>
                  <a:txBody>
                    <a:bodyPr/>
                    <a:lstStyle/>
                    <a:p>
                      <a:pPr indent="0" lvl="0" marL="0" rtl="0" algn="l">
                        <a:spcBef>
                          <a:spcPts val="0"/>
                        </a:spcBef>
                        <a:spcAft>
                          <a:spcPts val="0"/>
                        </a:spcAft>
                        <a:buNone/>
                      </a:pPr>
                      <a:r>
                        <a:rPr lang="en-GB">
                          <a:solidFill>
                            <a:schemeClr val="accent5"/>
                          </a:solidFill>
                        </a:rPr>
                        <a:t>Complexity</a:t>
                      </a:r>
                      <a:endParaRPr>
                        <a:solidFill>
                          <a:schemeClr val="accent5"/>
                        </a:solidFill>
                      </a:endParaRPr>
                    </a:p>
                  </a:txBody>
                  <a:tcPr marT="91425" marB="91425" marR="91425" marL="91425"/>
                </a:tc>
                <a:tc>
                  <a:txBody>
                    <a:bodyPr/>
                    <a:lstStyle/>
                    <a:p>
                      <a:pPr indent="0" lvl="0" marL="0" rtl="0" algn="l">
                        <a:spcBef>
                          <a:spcPts val="0"/>
                        </a:spcBef>
                        <a:spcAft>
                          <a:spcPts val="0"/>
                        </a:spcAft>
                        <a:buNone/>
                      </a:pPr>
                      <a:r>
                        <a:rPr lang="en-GB">
                          <a:solidFill>
                            <a:schemeClr val="accent5"/>
                          </a:solidFill>
                        </a:rPr>
                        <a:t>Easier to implement</a:t>
                      </a:r>
                      <a:endParaRPr>
                        <a:solidFill>
                          <a:schemeClr val="accent5"/>
                        </a:solidFill>
                      </a:endParaRPr>
                    </a:p>
                  </a:txBody>
                  <a:tcPr marT="91425" marB="91425" marR="91425" marL="91425"/>
                </a:tc>
                <a:tc>
                  <a:txBody>
                    <a:bodyPr/>
                    <a:lstStyle/>
                    <a:p>
                      <a:pPr indent="0" lvl="0" marL="0" rtl="0" algn="l">
                        <a:spcBef>
                          <a:spcPts val="0"/>
                        </a:spcBef>
                        <a:spcAft>
                          <a:spcPts val="0"/>
                        </a:spcAft>
                        <a:buNone/>
                      </a:pPr>
                      <a:r>
                        <a:rPr lang="en-GB">
                          <a:solidFill>
                            <a:schemeClr val="accent5"/>
                          </a:solidFill>
                        </a:rPr>
                        <a:t>More complex infrastructure</a:t>
                      </a:r>
                      <a:endParaRPr>
                        <a:solidFill>
                          <a:schemeClr val="accent5"/>
                        </a:solidFill>
                      </a:endParaRPr>
                    </a:p>
                  </a:txBody>
                  <a:tcPr marT="91425" marB="91425" marR="91425" marL="91425"/>
                </a:tc>
              </a:tr>
            </a:tbl>
          </a:graphicData>
        </a:graphic>
      </p:graphicFrame>
      <p:pic>
        <p:nvPicPr>
          <p:cNvPr id="275" name="Google Shape;275;p38" title="batch-stream.png"/>
          <p:cNvPicPr preferRelativeResize="0"/>
          <p:nvPr/>
        </p:nvPicPr>
        <p:blipFill>
          <a:blip r:embed="rId3">
            <a:alphaModFix/>
          </a:blip>
          <a:stretch>
            <a:fillRect/>
          </a:stretch>
        </p:blipFill>
        <p:spPr>
          <a:xfrm>
            <a:off x="2808050" y="2726350"/>
            <a:ext cx="3527898" cy="226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Agenda</a:t>
            </a:r>
            <a:endParaRPr/>
          </a:p>
        </p:txBody>
      </p:sp>
      <p:sp>
        <p:nvSpPr>
          <p:cNvPr id="162" name="Google Shape;162;p21"/>
          <p:cNvSpPr txBox="1"/>
          <p:nvPr/>
        </p:nvSpPr>
        <p:spPr>
          <a:xfrm>
            <a:off x="348350" y="1022600"/>
            <a:ext cx="8548500" cy="37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accent5"/>
                </a:solidFill>
              </a:rPr>
              <a:t>📌 </a:t>
            </a:r>
            <a:r>
              <a:rPr b="1" lang="en-GB" sz="1200">
                <a:solidFill>
                  <a:schemeClr val="accent5"/>
                </a:solidFill>
              </a:rPr>
              <a:t>Introduction to Data Engineering</a:t>
            </a:r>
            <a:br>
              <a:rPr b="1" lang="en-GB" sz="1200">
                <a:solidFill>
                  <a:schemeClr val="accent5"/>
                </a:solidFill>
              </a:rPr>
            </a:br>
            <a:r>
              <a:rPr lang="en-GB" sz="1200">
                <a:solidFill>
                  <a:schemeClr val="accent5"/>
                </a:solidFill>
              </a:rPr>
              <a:t> </a:t>
            </a:r>
            <a:r>
              <a:rPr b="1" lang="en-GB" sz="1200">
                <a:solidFill>
                  <a:schemeClr val="accent5"/>
                </a:solidFill>
              </a:rPr>
              <a:t>Overview</a:t>
            </a:r>
            <a:r>
              <a:rPr lang="en-GB" sz="1200">
                <a:solidFill>
                  <a:schemeClr val="accent5"/>
                </a:solidFill>
              </a:rPr>
              <a:t>: Building and maintaining data systems for analysis and ML.</a:t>
            </a:r>
            <a:endParaRPr sz="1200">
              <a:solidFill>
                <a:schemeClr val="accent5"/>
              </a:solidFill>
            </a:endParaRPr>
          </a:p>
          <a:p>
            <a:pPr indent="0" lvl="0" marL="0" rtl="0" algn="l">
              <a:spcBef>
                <a:spcPts val="0"/>
              </a:spcBef>
              <a:spcAft>
                <a:spcPts val="0"/>
              </a:spcAft>
              <a:buNone/>
            </a:pPr>
            <a:r>
              <a:rPr lang="en-GB" sz="1200">
                <a:solidFill>
                  <a:schemeClr val="accent5"/>
                </a:solidFill>
              </a:rPr>
              <a:t> </a:t>
            </a:r>
            <a:r>
              <a:rPr b="1" lang="en-GB" sz="1200">
                <a:solidFill>
                  <a:schemeClr val="accent5"/>
                </a:solidFill>
              </a:rPr>
              <a:t>Responsibilities</a:t>
            </a:r>
            <a:r>
              <a:rPr lang="en-GB" sz="1200">
                <a:solidFill>
                  <a:schemeClr val="accent5"/>
                </a:solidFill>
              </a:rPr>
              <a:t>: Data pipelines, quality assurance, and team collaboration.</a:t>
            </a:r>
            <a:br>
              <a:rPr lang="en-GB" sz="1200">
                <a:solidFill>
                  <a:schemeClr val="accent5"/>
                </a:solidFill>
              </a:rPr>
            </a:br>
            <a:endParaRPr sz="1200">
              <a:solidFill>
                <a:schemeClr val="accent5"/>
              </a:solidFill>
            </a:endParaRPr>
          </a:p>
          <a:p>
            <a:pPr indent="0" lvl="0" marL="0" rtl="0" algn="l">
              <a:spcBef>
                <a:spcPts val="0"/>
              </a:spcBef>
              <a:spcAft>
                <a:spcPts val="0"/>
              </a:spcAft>
              <a:buNone/>
            </a:pPr>
            <a:r>
              <a:t/>
            </a:r>
            <a:endParaRPr sz="1200">
              <a:solidFill>
                <a:schemeClr val="accent5"/>
              </a:solidFill>
            </a:endParaRPr>
          </a:p>
          <a:p>
            <a:pPr indent="0" lvl="0" marL="0" rtl="0" algn="l">
              <a:spcBef>
                <a:spcPts val="0"/>
              </a:spcBef>
              <a:spcAft>
                <a:spcPts val="0"/>
              </a:spcAft>
              <a:buNone/>
            </a:pPr>
            <a:r>
              <a:rPr lang="en-GB" sz="1200">
                <a:solidFill>
                  <a:schemeClr val="accent5"/>
                </a:solidFill>
              </a:rPr>
              <a:t>🛠 </a:t>
            </a:r>
            <a:r>
              <a:rPr b="1" lang="en-GB" sz="1200">
                <a:solidFill>
                  <a:schemeClr val="accent5"/>
                </a:solidFill>
              </a:rPr>
              <a:t>The Data Engineering Stack</a:t>
            </a:r>
            <a:endParaRPr b="1" sz="1200">
              <a:solidFill>
                <a:schemeClr val="accent5"/>
              </a:solidFill>
            </a:endParaRPr>
          </a:p>
          <a:p>
            <a:pPr indent="0" lvl="0" marL="0" rtl="0" algn="l">
              <a:spcBef>
                <a:spcPts val="0"/>
              </a:spcBef>
              <a:spcAft>
                <a:spcPts val="0"/>
              </a:spcAft>
              <a:buNone/>
            </a:pPr>
            <a:r>
              <a:rPr b="1" lang="en-GB" sz="1200">
                <a:solidFill>
                  <a:schemeClr val="accent5"/>
                </a:solidFill>
              </a:rPr>
              <a:t> </a:t>
            </a:r>
            <a:r>
              <a:rPr lang="en-GB" sz="1200">
                <a:solidFill>
                  <a:schemeClr val="accent5"/>
                </a:solidFill>
              </a:rPr>
              <a:t>Data Life Cycle: Different steps in life cycle of Data Engineering</a:t>
            </a:r>
            <a:br>
              <a:rPr b="1" lang="en-GB" sz="1200">
                <a:solidFill>
                  <a:schemeClr val="accent5"/>
                </a:solidFill>
              </a:rPr>
            </a:br>
            <a:r>
              <a:rPr lang="en-GB" sz="1200">
                <a:solidFill>
                  <a:schemeClr val="accent5"/>
                </a:solidFill>
              </a:rPr>
              <a:t> Transformations: ETL, ELT</a:t>
            </a:r>
            <a:endParaRPr sz="1200">
              <a:solidFill>
                <a:schemeClr val="accent5"/>
              </a:solidFill>
            </a:endParaRPr>
          </a:p>
          <a:p>
            <a:pPr indent="0" lvl="0" marL="0" rtl="0" algn="l">
              <a:spcBef>
                <a:spcPts val="0"/>
              </a:spcBef>
              <a:spcAft>
                <a:spcPts val="0"/>
              </a:spcAft>
              <a:buNone/>
            </a:pPr>
            <a:r>
              <a:rPr lang="en-GB" sz="1200">
                <a:solidFill>
                  <a:schemeClr val="accent5"/>
                </a:solidFill>
              </a:rPr>
              <a:t> Data Modelling Concepts</a:t>
            </a:r>
            <a:endParaRPr sz="1200">
              <a:solidFill>
                <a:schemeClr val="accent5"/>
              </a:solidFill>
            </a:endParaRPr>
          </a:p>
          <a:p>
            <a:pPr indent="0" lvl="0" marL="0" rtl="0" algn="l">
              <a:spcBef>
                <a:spcPts val="0"/>
              </a:spcBef>
              <a:spcAft>
                <a:spcPts val="0"/>
              </a:spcAft>
              <a:buNone/>
            </a:pPr>
            <a:r>
              <a:t/>
            </a:r>
            <a:endParaRPr sz="1200">
              <a:solidFill>
                <a:schemeClr val="accent5"/>
              </a:solidFill>
            </a:endParaRPr>
          </a:p>
          <a:p>
            <a:pPr indent="0" lvl="0" marL="0" rtl="0" algn="l">
              <a:spcBef>
                <a:spcPts val="0"/>
              </a:spcBef>
              <a:spcAft>
                <a:spcPts val="0"/>
              </a:spcAft>
              <a:buNone/>
            </a:pPr>
            <a:r>
              <a:rPr lang="en-GB" sz="1200">
                <a:solidFill>
                  <a:schemeClr val="accent5"/>
                </a:solidFill>
              </a:rPr>
              <a:t>🏗 </a:t>
            </a:r>
            <a:r>
              <a:rPr b="1" lang="en-GB" sz="1200">
                <a:solidFill>
                  <a:schemeClr val="accent5"/>
                </a:solidFill>
              </a:rPr>
              <a:t>Storage Paradigms and Medallion Architecture</a:t>
            </a:r>
            <a:endParaRPr b="1" sz="1200">
              <a:solidFill>
                <a:schemeClr val="accent5"/>
              </a:solidFill>
            </a:endParaRPr>
          </a:p>
          <a:p>
            <a:pPr indent="0" lvl="0" marL="0" rtl="0" algn="l">
              <a:spcBef>
                <a:spcPts val="0"/>
              </a:spcBef>
              <a:spcAft>
                <a:spcPts val="0"/>
              </a:spcAft>
              <a:buNone/>
            </a:pPr>
            <a:r>
              <a:rPr lang="en-GB" sz="1200">
                <a:solidFill>
                  <a:schemeClr val="accent5"/>
                </a:solidFill>
              </a:rPr>
              <a:t> </a:t>
            </a:r>
            <a:br>
              <a:rPr b="1" lang="en-GB" sz="1200">
                <a:solidFill>
                  <a:schemeClr val="accent5"/>
                </a:solidFill>
              </a:rPr>
            </a:br>
            <a:r>
              <a:rPr lang="en-GB" sz="1200">
                <a:solidFill>
                  <a:schemeClr val="accent5"/>
                </a:solidFill>
              </a:rPr>
              <a:t>Storage Paradigms: Warehouses, Lakes and Lakehouses </a:t>
            </a:r>
            <a:endParaRPr sz="1200">
              <a:solidFill>
                <a:schemeClr val="accent5"/>
              </a:solidFill>
            </a:endParaRPr>
          </a:p>
          <a:p>
            <a:pPr indent="0" lvl="0" marL="0" rtl="0" algn="l">
              <a:spcBef>
                <a:spcPts val="0"/>
              </a:spcBef>
              <a:spcAft>
                <a:spcPts val="0"/>
              </a:spcAft>
              <a:buNone/>
            </a:pPr>
            <a:r>
              <a:rPr lang="en-GB" sz="1200">
                <a:solidFill>
                  <a:schemeClr val="accent5"/>
                </a:solidFill>
              </a:rPr>
              <a:t>Medallion Architecture: How to structure scalable, maintainable data pipelines.</a:t>
            </a:r>
            <a:endParaRPr sz="1200">
              <a:solidFill>
                <a:schemeClr val="accent5"/>
              </a:solidFill>
            </a:endParaRPr>
          </a:p>
          <a:p>
            <a:pPr indent="0" lvl="0" marL="0" rtl="0" algn="l">
              <a:spcBef>
                <a:spcPts val="0"/>
              </a:spcBef>
              <a:spcAft>
                <a:spcPts val="0"/>
              </a:spcAft>
              <a:buNone/>
            </a:pPr>
            <a:r>
              <a:rPr lang="en-GB" sz="1200">
                <a:solidFill>
                  <a:schemeClr val="accent5"/>
                </a:solidFill>
              </a:rPr>
              <a:t>Batch and Streaming</a:t>
            </a:r>
            <a:endParaRPr sz="1200">
              <a:solidFill>
                <a:schemeClr val="accent5"/>
              </a:solidFill>
            </a:endParaRPr>
          </a:p>
          <a:p>
            <a:pPr indent="0" lvl="0" marL="0" rtl="0" algn="l">
              <a:spcBef>
                <a:spcPts val="0"/>
              </a:spcBef>
              <a:spcAft>
                <a:spcPts val="0"/>
              </a:spcAft>
              <a:buNone/>
            </a:pPr>
            <a:r>
              <a:rPr lang="en-GB" sz="1200">
                <a:solidFill>
                  <a:schemeClr val="accent5"/>
                </a:solidFill>
              </a:rPr>
              <a:t>Popular Tools</a:t>
            </a:r>
            <a:endParaRPr sz="1200">
              <a:solidFill>
                <a:schemeClr val="accent5"/>
              </a:solidFill>
            </a:endParaRPr>
          </a:p>
          <a:p>
            <a:pPr indent="0" lvl="0" marL="0" rtl="0" algn="l">
              <a:spcBef>
                <a:spcPts val="0"/>
              </a:spcBef>
              <a:spcAft>
                <a:spcPts val="0"/>
              </a:spcAft>
              <a:buNone/>
            </a:pPr>
            <a:r>
              <a:t/>
            </a:r>
            <a:endParaRPr sz="1200">
              <a:solidFill>
                <a:schemeClr val="accent5"/>
              </a:solidFill>
            </a:endParaRPr>
          </a:p>
          <a:p>
            <a:pPr indent="0" lvl="0" marL="0" rtl="0" algn="l">
              <a:spcBef>
                <a:spcPts val="0"/>
              </a:spcBef>
              <a:spcAft>
                <a:spcPts val="0"/>
              </a:spcAft>
              <a:buNone/>
            </a:pPr>
            <a:r>
              <a:rPr lang="en-GB" sz="1200">
                <a:solidFill>
                  <a:schemeClr val="accent5"/>
                </a:solidFill>
              </a:rPr>
              <a:t>🚀 </a:t>
            </a:r>
            <a:r>
              <a:rPr b="1" lang="en-GB" sz="1200">
                <a:solidFill>
                  <a:schemeClr val="accent5"/>
                </a:solidFill>
              </a:rPr>
              <a:t>Hands-on Pipeline Build</a:t>
            </a:r>
            <a:br>
              <a:rPr b="1" lang="en-GB" sz="1200">
                <a:solidFill>
                  <a:schemeClr val="accent5"/>
                </a:solidFill>
              </a:rPr>
            </a:br>
            <a:r>
              <a:rPr lang="en-GB" sz="1200">
                <a:solidFill>
                  <a:schemeClr val="accent5"/>
                </a:solidFill>
              </a:rPr>
              <a:t> Go from raw data to business metrics in a mini project.</a:t>
            </a:r>
            <a:endParaRPr sz="1200">
              <a:solidFill>
                <a:schemeClr val="accent5"/>
              </a:solidFill>
            </a:endParaRPr>
          </a:p>
          <a:p>
            <a:pPr indent="0" lvl="0" marL="0" rtl="0" algn="l">
              <a:spcBef>
                <a:spcPts val="0"/>
              </a:spcBef>
              <a:spcAft>
                <a:spcPts val="0"/>
              </a:spcAft>
              <a:buNone/>
            </a:pPr>
            <a:r>
              <a:t/>
            </a:r>
            <a:endParaRPr sz="21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Storage Paradigms</a:t>
            </a:r>
            <a:endParaRPr/>
          </a:p>
        </p:txBody>
      </p:sp>
      <p:sp>
        <p:nvSpPr>
          <p:cNvPr id="281" name="Google Shape;281;p39"/>
          <p:cNvSpPr txBox="1"/>
          <p:nvPr>
            <p:ph idx="1" type="body"/>
          </p:nvPr>
        </p:nvSpPr>
        <p:spPr>
          <a:xfrm>
            <a:off x="240956" y="1247256"/>
            <a:ext cx="8655900" cy="3340200"/>
          </a:xfrm>
          <a:prstGeom prst="rect">
            <a:avLst/>
          </a:prstGeom>
        </p:spPr>
        <p:txBody>
          <a:bodyPr anchorCtr="0" anchor="t" bIns="34275" lIns="68575" spcFirstLastPara="1" rIns="68575" wrap="square" tIns="34275">
            <a:normAutofit lnSpcReduction="10000"/>
          </a:bodyPr>
          <a:lstStyle/>
          <a:p>
            <a:pPr indent="0" lvl="0" marL="0" rtl="0" algn="l">
              <a:lnSpc>
                <a:spcPct val="115000"/>
              </a:lnSpc>
              <a:spcBef>
                <a:spcPts val="1400"/>
              </a:spcBef>
              <a:spcAft>
                <a:spcPts val="0"/>
              </a:spcAft>
              <a:buNone/>
            </a:pPr>
            <a:r>
              <a:rPr b="1" lang="en-GB" sz="1400">
                <a:solidFill>
                  <a:schemeClr val="accent5"/>
                </a:solidFill>
                <a:latin typeface="Arial"/>
                <a:ea typeface="Arial"/>
                <a:cs typeface="Arial"/>
                <a:sym typeface="Arial"/>
              </a:rPr>
              <a:t>1. Data Warehouse</a:t>
            </a:r>
            <a:endParaRPr b="1" sz="1400">
              <a:solidFill>
                <a:schemeClr val="accent5"/>
              </a:solidFill>
              <a:latin typeface="Arial"/>
              <a:ea typeface="Arial"/>
              <a:cs typeface="Arial"/>
              <a:sym typeface="Arial"/>
            </a:endParaRPr>
          </a:p>
          <a:p>
            <a:pPr indent="-304800" lvl="0" marL="457200" rtl="0" algn="l">
              <a:lnSpc>
                <a:spcPct val="115000"/>
              </a:lnSpc>
              <a:spcBef>
                <a:spcPts val="1200"/>
              </a:spcBef>
              <a:spcAft>
                <a:spcPts val="0"/>
              </a:spcAft>
              <a:buClr>
                <a:schemeClr val="accent5"/>
              </a:buClr>
              <a:buSzPts val="1200"/>
              <a:buChar char="●"/>
            </a:pPr>
            <a:r>
              <a:rPr lang="en-GB" sz="1200">
                <a:solidFill>
                  <a:schemeClr val="accent5"/>
                </a:solidFill>
                <a:latin typeface="Arial"/>
                <a:ea typeface="Arial"/>
                <a:cs typeface="Arial"/>
                <a:sym typeface="Arial"/>
              </a:rPr>
              <a:t>Structured, analytics-focused (e.g., BigQuery, Redshift, Snowflake)</a:t>
            </a:r>
            <a:endParaRPr sz="1200">
              <a:solidFill>
                <a:schemeClr val="accent5"/>
              </a:solidFill>
              <a:latin typeface="Arial"/>
              <a:ea typeface="Arial"/>
              <a:cs typeface="Arial"/>
              <a:sym typeface="Arial"/>
            </a:endParaRPr>
          </a:p>
          <a:p>
            <a:pPr indent="-304800" lvl="0" marL="457200" rtl="0" algn="l">
              <a:lnSpc>
                <a:spcPct val="115000"/>
              </a:lnSpc>
              <a:spcBef>
                <a:spcPts val="0"/>
              </a:spcBef>
              <a:spcAft>
                <a:spcPts val="0"/>
              </a:spcAft>
              <a:buClr>
                <a:schemeClr val="accent5"/>
              </a:buClr>
              <a:buSzPts val="1200"/>
              <a:buChar char="●"/>
            </a:pPr>
            <a:r>
              <a:rPr lang="en-GB" sz="1200">
                <a:solidFill>
                  <a:schemeClr val="accent5"/>
                </a:solidFill>
                <a:latin typeface="Arial"/>
                <a:ea typeface="Arial"/>
                <a:cs typeface="Arial"/>
                <a:sym typeface="Arial"/>
              </a:rPr>
              <a:t>Great for business intelligence</a:t>
            </a:r>
            <a:endParaRPr sz="1200">
              <a:solidFill>
                <a:schemeClr val="accent5"/>
              </a:solidFill>
              <a:latin typeface="Arial"/>
              <a:ea typeface="Arial"/>
              <a:cs typeface="Arial"/>
              <a:sym typeface="Arial"/>
            </a:endParaRPr>
          </a:p>
          <a:p>
            <a:pPr indent="0" lvl="0" marL="0" rtl="0" algn="l">
              <a:lnSpc>
                <a:spcPct val="115000"/>
              </a:lnSpc>
              <a:spcBef>
                <a:spcPts val="1400"/>
              </a:spcBef>
              <a:spcAft>
                <a:spcPts val="0"/>
              </a:spcAft>
              <a:buNone/>
            </a:pPr>
            <a:r>
              <a:rPr b="1" lang="en-GB" sz="1400">
                <a:solidFill>
                  <a:schemeClr val="accent5"/>
                </a:solidFill>
                <a:latin typeface="Arial"/>
                <a:ea typeface="Arial"/>
                <a:cs typeface="Arial"/>
                <a:sym typeface="Arial"/>
              </a:rPr>
              <a:t>2. Data Lake</a:t>
            </a:r>
            <a:endParaRPr b="1" sz="1400">
              <a:solidFill>
                <a:schemeClr val="accent5"/>
              </a:solidFill>
              <a:latin typeface="Arial"/>
              <a:ea typeface="Arial"/>
              <a:cs typeface="Arial"/>
              <a:sym typeface="Arial"/>
            </a:endParaRPr>
          </a:p>
          <a:p>
            <a:pPr indent="-304800" lvl="0" marL="457200" rtl="0" algn="l">
              <a:lnSpc>
                <a:spcPct val="115000"/>
              </a:lnSpc>
              <a:spcBef>
                <a:spcPts val="1200"/>
              </a:spcBef>
              <a:spcAft>
                <a:spcPts val="0"/>
              </a:spcAft>
              <a:buClr>
                <a:schemeClr val="accent5"/>
              </a:buClr>
              <a:buSzPts val="1200"/>
              <a:buChar char="●"/>
            </a:pPr>
            <a:r>
              <a:rPr lang="en-GB" sz="1200">
                <a:solidFill>
                  <a:schemeClr val="accent5"/>
                </a:solidFill>
                <a:latin typeface="Arial"/>
                <a:ea typeface="Arial"/>
                <a:cs typeface="Arial"/>
                <a:sym typeface="Arial"/>
              </a:rPr>
              <a:t>Store raw data in various formats (e.g., CSV, JSON, Parquet)</a:t>
            </a:r>
            <a:endParaRPr sz="1200">
              <a:solidFill>
                <a:schemeClr val="accent5"/>
              </a:solidFill>
              <a:latin typeface="Arial"/>
              <a:ea typeface="Arial"/>
              <a:cs typeface="Arial"/>
              <a:sym typeface="Arial"/>
            </a:endParaRPr>
          </a:p>
          <a:p>
            <a:pPr indent="-304800" lvl="0" marL="457200" rtl="0" algn="l">
              <a:lnSpc>
                <a:spcPct val="115000"/>
              </a:lnSpc>
              <a:spcBef>
                <a:spcPts val="0"/>
              </a:spcBef>
              <a:spcAft>
                <a:spcPts val="0"/>
              </a:spcAft>
              <a:buClr>
                <a:schemeClr val="accent5"/>
              </a:buClr>
              <a:buSzPts val="1200"/>
              <a:buChar char="●"/>
            </a:pPr>
            <a:r>
              <a:rPr lang="en-GB" sz="1200">
                <a:solidFill>
                  <a:schemeClr val="accent5"/>
                </a:solidFill>
                <a:latin typeface="Arial"/>
                <a:ea typeface="Arial"/>
                <a:cs typeface="Arial"/>
                <a:sym typeface="Arial"/>
              </a:rPr>
              <a:t>« Cheap » and flexible (e.g., S3, ADLS, HDFS)</a:t>
            </a:r>
            <a:endParaRPr sz="1200">
              <a:solidFill>
                <a:schemeClr val="accent5"/>
              </a:solidFill>
              <a:latin typeface="Arial"/>
              <a:ea typeface="Arial"/>
              <a:cs typeface="Arial"/>
              <a:sym typeface="Arial"/>
            </a:endParaRPr>
          </a:p>
          <a:p>
            <a:pPr indent="0" lvl="0" marL="0" rtl="0" algn="l">
              <a:lnSpc>
                <a:spcPct val="115000"/>
              </a:lnSpc>
              <a:spcBef>
                <a:spcPts val="1400"/>
              </a:spcBef>
              <a:spcAft>
                <a:spcPts val="0"/>
              </a:spcAft>
              <a:buNone/>
            </a:pPr>
            <a:r>
              <a:rPr b="1" lang="en-GB" sz="1400">
                <a:solidFill>
                  <a:schemeClr val="accent5"/>
                </a:solidFill>
                <a:latin typeface="Arial"/>
                <a:ea typeface="Arial"/>
                <a:cs typeface="Arial"/>
                <a:sym typeface="Arial"/>
              </a:rPr>
              <a:t>3. Lakehouse</a:t>
            </a:r>
            <a:endParaRPr b="1" sz="1400">
              <a:solidFill>
                <a:schemeClr val="accent5"/>
              </a:solidFill>
              <a:latin typeface="Arial"/>
              <a:ea typeface="Arial"/>
              <a:cs typeface="Arial"/>
              <a:sym typeface="Arial"/>
            </a:endParaRPr>
          </a:p>
          <a:p>
            <a:pPr indent="-304800" lvl="0" marL="457200" rtl="0" algn="l">
              <a:lnSpc>
                <a:spcPct val="115000"/>
              </a:lnSpc>
              <a:spcBef>
                <a:spcPts val="1200"/>
              </a:spcBef>
              <a:spcAft>
                <a:spcPts val="0"/>
              </a:spcAft>
              <a:buClr>
                <a:schemeClr val="accent5"/>
              </a:buClr>
              <a:buSzPts val="1200"/>
              <a:buChar char="●"/>
            </a:pPr>
            <a:r>
              <a:rPr lang="en-GB" sz="1200">
                <a:solidFill>
                  <a:schemeClr val="accent5"/>
                </a:solidFill>
                <a:latin typeface="Arial"/>
                <a:ea typeface="Arial"/>
                <a:cs typeface="Arial"/>
                <a:sym typeface="Arial"/>
              </a:rPr>
              <a:t>Combines best of both</a:t>
            </a:r>
            <a:endParaRPr sz="1200">
              <a:solidFill>
                <a:schemeClr val="accent5"/>
              </a:solidFill>
              <a:latin typeface="Arial"/>
              <a:ea typeface="Arial"/>
              <a:cs typeface="Arial"/>
              <a:sym typeface="Arial"/>
            </a:endParaRPr>
          </a:p>
          <a:p>
            <a:pPr indent="-304800" lvl="0" marL="457200" rtl="0" algn="l">
              <a:lnSpc>
                <a:spcPct val="115000"/>
              </a:lnSpc>
              <a:spcBef>
                <a:spcPts val="0"/>
              </a:spcBef>
              <a:spcAft>
                <a:spcPts val="0"/>
              </a:spcAft>
              <a:buClr>
                <a:schemeClr val="accent5"/>
              </a:buClr>
              <a:buSzPts val="1200"/>
              <a:buChar char="●"/>
            </a:pPr>
            <a:r>
              <a:rPr lang="en-GB" sz="1200">
                <a:solidFill>
                  <a:schemeClr val="accent5"/>
                </a:solidFill>
                <a:latin typeface="Arial"/>
                <a:ea typeface="Arial"/>
                <a:cs typeface="Arial"/>
                <a:sym typeface="Arial"/>
              </a:rPr>
              <a:t>Supports BI + ML + raw storage</a:t>
            </a:r>
            <a:endParaRPr sz="1200">
              <a:solidFill>
                <a:schemeClr val="accent5"/>
              </a:solidFill>
              <a:latin typeface="Arial"/>
              <a:ea typeface="Arial"/>
              <a:cs typeface="Arial"/>
              <a:sym typeface="Arial"/>
            </a:endParaRPr>
          </a:p>
          <a:p>
            <a:pPr indent="-304800" lvl="0" marL="457200" rtl="0" algn="l">
              <a:lnSpc>
                <a:spcPct val="115000"/>
              </a:lnSpc>
              <a:spcBef>
                <a:spcPts val="0"/>
              </a:spcBef>
              <a:spcAft>
                <a:spcPts val="0"/>
              </a:spcAft>
              <a:buClr>
                <a:schemeClr val="accent5"/>
              </a:buClr>
              <a:buSzPts val="1200"/>
              <a:buChar char="●"/>
            </a:pPr>
            <a:r>
              <a:rPr lang="en-GB" sz="1200">
                <a:solidFill>
                  <a:schemeClr val="accent5"/>
                </a:solidFill>
                <a:latin typeface="Arial"/>
                <a:ea typeface="Arial"/>
                <a:cs typeface="Arial"/>
                <a:sym typeface="Arial"/>
              </a:rPr>
              <a:t>Popular tools: </a:t>
            </a:r>
            <a:r>
              <a:rPr b="1" lang="en-GB" sz="1200">
                <a:solidFill>
                  <a:schemeClr val="accent5"/>
                </a:solidFill>
                <a:latin typeface="Arial"/>
                <a:ea typeface="Arial"/>
                <a:cs typeface="Arial"/>
                <a:sym typeface="Arial"/>
              </a:rPr>
              <a:t>Databricks Delta Lake</a:t>
            </a:r>
            <a:r>
              <a:rPr lang="en-GB" sz="1200">
                <a:solidFill>
                  <a:schemeClr val="accent5"/>
                </a:solidFill>
                <a:latin typeface="Arial"/>
                <a:ea typeface="Arial"/>
                <a:cs typeface="Arial"/>
                <a:sym typeface="Arial"/>
              </a:rPr>
              <a:t>, </a:t>
            </a:r>
            <a:r>
              <a:rPr b="1" lang="en-GB" sz="1200">
                <a:solidFill>
                  <a:schemeClr val="accent5"/>
                </a:solidFill>
                <a:latin typeface="Arial"/>
                <a:ea typeface="Arial"/>
                <a:cs typeface="Arial"/>
                <a:sym typeface="Arial"/>
              </a:rPr>
              <a:t>Apache Iceberg</a:t>
            </a:r>
            <a:endParaRPr b="1" sz="1200">
              <a:solidFill>
                <a:schemeClr val="accent5"/>
              </a:solidFill>
              <a:latin typeface="Arial"/>
              <a:ea typeface="Arial"/>
              <a:cs typeface="Arial"/>
              <a:sym typeface="Arial"/>
            </a:endParaRPr>
          </a:p>
          <a:p>
            <a:pPr indent="0" lvl="0" marL="0" rtl="0" algn="l">
              <a:spcBef>
                <a:spcPts val="1200"/>
              </a:spcBef>
              <a:spcAft>
                <a:spcPts val="0"/>
              </a:spcAft>
              <a:buNone/>
            </a:pPr>
            <a:r>
              <a:t/>
            </a:r>
            <a:endParaRPr/>
          </a:p>
        </p:txBody>
      </p:sp>
      <p:pic>
        <p:nvPicPr>
          <p:cNvPr id="282" name="Google Shape;282;p39" title="squirrel.jpg"/>
          <p:cNvPicPr preferRelativeResize="0"/>
          <p:nvPr/>
        </p:nvPicPr>
        <p:blipFill>
          <a:blip r:embed="rId3">
            <a:alphaModFix/>
          </a:blip>
          <a:stretch>
            <a:fillRect/>
          </a:stretch>
        </p:blipFill>
        <p:spPr>
          <a:xfrm>
            <a:off x="5259050" y="2313825"/>
            <a:ext cx="3637800" cy="2273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Medallion Architecture</a:t>
            </a:r>
            <a:endParaRPr/>
          </a:p>
        </p:txBody>
      </p:sp>
      <p:pic>
        <p:nvPicPr>
          <p:cNvPr id="288" name="Google Shape;288;p40" title="medallion.png"/>
          <p:cNvPicPr preferRelativeResize="0"/>
          <p:nvPr/>
        </p:nvPicPr>
        <p:blipFill>
          <a:blip r:embed="rId3">
            <a:alphaModFix/>
          </a:blip>
          <a:stretch>
            <a:fillRect/>
          </a:stretch>
        </p:blipFill>
        <p:spPr>
          <a:xfrm>
            <a:off x="310500" y="1369550"/>
            <a:ext cx="8184248" cy="33401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1"/>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The Proof Is in the Pudding (aka Notebook)</a:t>
            </a:r>
            <a:endParaRPr/>
          </a:p>
        </p:txBody>
      </p:sp>
      <p:pic>
        <p:nvPicPr>
          <p:cNvPr id="294" name="Google Shape;294;p41" title="fun.png"/>
          <p:cNvPicPr preferRelativeResize="0"/>
          <p:nvPr/>
        </p:nvPicPr>
        <p:blipFill>
          <a:blip r:embed="rId3">
            <a:alphaModFix/>
          </a:blip>
          <a:stretch>
            <a:fillRect/>
          </a:stretch>
        </p:blipFill>
        <p:spPr>
          <a:xfrm>
            <a:off x="2282100" y="1007575"/>
            <a:ext cx="4876800" cy="3819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Introduction to Data Engineering</a:t>
            </a:r>
            <a:endParaRPr/>
          </a:p>
        </p:txBody>
      </p:sp>
      <p:pic>
        <p:nvPicPr>
          <p:cNvPr id="168" name="Google Shape;168;p22"/>
          <p:cNvPicPr preferRelativeResize="0"/>
          <p:nvPr/>
        </p:nvPicPr>
        <p:blipFill>
          <a:blip r:embed="rId3">
            <a:alphaModFix/>
          </a:blip>
          <a:stretch>
            <a:fillRect/>
          </a:stretch>
        </p:blipFill>
        <p:spPr>
          <a:xfrm>
            <a:off x="692400" y="1019000"/>
            <a:ext cx="2283900" cy="3975800"/>
          </a:xfrm>
          <a:prstGeom prst="rect">
            <a:avLst/>
          </a:prstGeom>
          <a:noFill/>
          <a:ln>
            <a:noFill/>
          </a:ln>
        </p:spPr>
      </p:pic>
      <p:pic>
        <p:nvPicPr>
          <p:cNvPr id="169" name="Google Shape;169;p22"/>
          <p:cNvPicPr preferRelativeResize="0"/>
          <p:nvPr/>
        </p:nvPicPr>
        <p:blipFill>
          <a:blip r:embed="rId4">
            <a:alphaModFix/>
          </a:blip>
          <a:stretch>
            <a:fillRect/>
          </a:stretch>
        </p:blipFill>
        <p:spPr>
          <a:xfrm>
            <a:off x="4243100" y="1192150"/>
            <a:ext cx="4322375" cy="362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1000"/>
                                        <p:tgtEl>
                                          <p:spTgt spid="16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What is Data Engineering?</a:t>
            </a:r>
            <a:endParaRPr/>
          </a:p>
        </p:txBody>
      </p:sp>
      <p:sp>
        <p:nvSpPr>
          <p:cNvPr id="175" name="Google Shape;175;p23"/>
          <p:cNvSpPr txBox="1"/>
          <p:nvPr/>
        </p:nvSpPr>
        <p:spPr>
          <a:xfrm>
            <a:off x="416400" y="1042975"/>
            <a:ext cx="8311200" cy="39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accent5"/>
                </a:solidFill>
                <a:latin typeface="Open Sans"/>
                <a:ea typeface="Open Sans"/>
                <a:cs typeface="Open Sans"/>
                <a:sym typeface="Open Sans"/>
              </a:rPr>
              <a:t>Data engineering involves designing, building, and maintaining systems and infrastructure that enable the collection, storage, and transformation of raw data into usable formats for analysis and machine learning.</a:t>
            </a:r>
            <a:endParaRPr b="1" sz="1100">
              <a:solidFill>
                <a:schemeClr val="accent5"/>
              </a:solidFill>
            </a:endParaRPr>
          </a:p>
          <a:p>
            <a:pPr indent="0" lvl="0" marL="0" rtl="0" algn="l">
              <a:lnSpc>
                <a:spcPct val="115000"/>
              </a:lnSpc>
              <a:spcBef>
                <a:spcPts val="1200"/>
              </a:spcBef>
              <a:spcAft>
                <a:spcPts val="0"/>
              </a:spcAft>
              <a:buNone/>
            </a:pPr>
            <a:r>
              <a:t/>
            </a:r>
            <a:endParaRPr b="1" sz="1100">
              <a:solidFill>
                <a:schemeClr val="accent5"/>
              </a:solidFill>
            </a:endParaRPr>
          </a:p>
          <a:p>
            <a:pPr indent="0" lvl="0" marL="0" rtl="0" algn="l">
              <a:lnSpc>
                <a:spcPct val="115000"/>
              </a:lnSpc>
              <a:spcBef>
                <a:spcPts val="1200"/>
              </a:spcBef>
              <a:spcAft>
                <a:spcPts val="0"/>
              </a:spcAft>
              <a:buNone/>
            </a:pPr>
            <a:r>
              <a:rPr b="1" lang="en-GB" sz="1100">
                <a:solidFill>
                  <a:schemeClr val="accent5"/>
                </a:solidFill>
              </a:rPr>
              <a:t>Key Responsibilities:</a:t>
            </a:r>
            <a:endParaRPr b="1" sz="1100">
              <a:solidFill>
                <a:schemeClr val="accent5"/>
              </a:solidFill>
            </a:endParaRPr>
          </a:p>
          <a:p>
            <a:pPr indent="-298450" lvl="0" marL="457200" rtl="0" algn="l">
              <a:lnSpc>
                <a:spcPct val="115000"/>
              </a:lnSpc>
              <a:spcBef>
                <a:spcPts val="1200"/>
              </a:spcBef>
              <a:spcAft>
                <a:spcPts val="0"/>
              </a:spcAft>
              <a:buClr>
                <a:schemeClr val="accent5"/>
              </a:buClr>
              <a:buSzPts val="1100"/>
              <a:buChar char="●"/>
            </a:pPr>
            <a:r>
              <a:rPr b="1" lang="en-GB" sz="1100">
                <a:solidFill>
                  <a:schemeClr val="accent5"/>
                </a:solidFill>
              </a:rPr>
              <a:t>Build Scalable Data Pipelines</a:t>
            </a:r>
            <a:br>
              <a:rPr b="1" lang="en-GB" sz="1100">
                <a:solidFill>
                  <a:schemeClr val="accent5"/>
                </a:solidFill>
              </a:rPr>
            </a:br>
            <a:r>
              <a:rPr lang="en-GB" sz="1100">
                <a:solidFill>
                  <a:schemeClr val="accent5"/>
                </a:solidFill>
              </a:rPr>
              <a:t> Automate data collection, transformation, and delivery across systems.</a:t>
            </a:r>
            <a:br>
              <a:rPr lang="en-GB" sz="1100">
                <a:solidFill>
                  <a:schemeClr val="accent5"/>
                </a:solidFill>
              </a:rPr>
            </a:br>
            <a:endParaRPr sz="1100">
              <a:solidFill>
                <a:schemeClr val="accent5"/>
              </a:solidFill>
            </a:endParaRPr>
          </a:p>
          <a:p>
            <a:pPr indent="-298450" lvl="0" marL="457200" rtl="0" algn="l">
              <a:lnSpc>
                <a:spcPct val="115000"/>
              </a:lnSpc>
              <a:spcBef>
                <a:spcPts val="0"/>
              </a:spcBef>
              <a:spcAft>
                <a:spcPts val="0"/>
              </a:spcAft>
              <a:buClr>
                <a:schemeClr val="accent5"/>
              </a:buClr>
              <a:buSzPts val="1100"/>
              <a:buChar char="●"/>
            </a:pPr>
            <a:r>
              <a:rPr b="1" lang="en-GB" sz="1100">
                <a:solidFill>
                  <a:schemeClr val="accent5"/>
                </a:solidFill>
              </a:rPr>
              <a:t>Ensure Data Quality &amp; Availability</a:t>
            </a:r>
            <a:br>
              <a:rPr b="1" lang="en-GB" sz="1100">
                <a:solidFill>
                  <a:schemeClr val="accent5"/>
                </a:solidFill>
              </a:rPr>
            </a:br>
            <a:r>
              <a:rPr lang="en-GB" sz="1100">
                <a:solidFill>
                  <a:schemeClr val="accent5"/>
                </a:solidFill>
              </a:rPr>
              <a:t> Validate and monitor data for consistency, accuracy, and accessibility.</a:t>
            </a:r>
            <a:br>
              <a:rPr lang="en-GB" sz="1100">
                <a:solidFill>
                  <a:schemeClr val="accent5"/>
                </a:solidFill>
              </a:rPr>
            </a:br>
            <a:endParaRPr sz="1100">
              <a:solidFill>
                <a:schemeClr val="accent5"/>
              </a:solidFill>
            </a:endParaRPr>
          </a:p>
          <a:p>
            <a:pPr indent="-298450" lvl="0" marL="457200" rtl="0" algn="l">
              <a:lnSpc>
                <a:spcPct val="115000"/>
              </a:lnSpc>
              <a:spcBef>
                <a:spcPts val="0"/>
              </a:spcBef>
              <a:spcAft>
                <a:spcPts val="0"/>
              </a:spcAft>
              <a:buClr>
                <a:schemeClr val="accent5"/>
              </a:buClr>
              <a:buSzPts val="1100"/>
              <a:buChar char="●"/>
            </a:pPr>
            <a:r>
              <a:rPr b="1" lang="en-GB" sz="1100">
                <a:solidFill>
                  <a:schemeClr val="accent5"/>
                </a:solidFill>
              </a:rPr>
              <a:t>Optimize for Performance</a:t>
            </a:r>
            <a:br>
              <a:rPr b="1" lang="en-GB" sz="1100">
                <a:solidFill>
                  <a:schemeClr val="accent5"/>
                </a:solidFill>
              </a:rPr>
            </a:br>
            <a:r>
              <a:rPr lang="en-GB" sz="1100">
                <a:solidFill>
                  <a:schemeClr val="accent5"/>
                </a:solidFill>
              </a:rPr>
              <a:t> Tune infrastructure to handle large data volumes efficiently.</a:t>
            </a:r>
            <a:br>
              <a:rPr lang="en-GB" sz="1100">
                <a:solidFill>
                  <a:schemeClr val="accent5"/>
                </a:solidFill>
              </a:rPr>
            </a:br>
            <a:endParaRPr sz="1100">
              <a:solidFill>
                <a:schemeClr val="accent5"/>
              </a:solidFill>
            </a:endParaRPr>
          </a:p>
          <a:p>
            <a:pPr indent="-298450" lvl="0" marL="457200" rtl="0" algn="l">
              <a:lnSpc>
                <a:spcPct val="115000"/>
              </a:lnSpc>
              <a:spcBef>
                <a:spcPts val="0"/>
              </a:spcBef>
              <a:spcAft>
                <a:spcPts val="0"/>
              </a:spcAft>
              <a:buClr>
                <a:schemeClr val="accent5"/>
              </a:buClr>
              <a:buSzPts val="1100"/>
              <a:buChar char="●"/>
            </a:pPr>
            <a:r>
              <a:rPr b="1" lang="en-GB" sz="1100">
                <a:solidFill>
                  <a:schemeClr val="accent5"/>
                </a:solidFill>
              </a:rPr>
              <a:t>Collaborate with Data Teams</a:t>
            </a:r>
            <a:br>
              <a:rPr b="1" lang="en-GB" sz="1100">
                <a:solidFill>
                  <a:schemeClr val="accent5"/>
                </a:solidFill>
              </a:rPr>
            </a:br>
            <a:r>
              <a:rPr lang="en-GB" sz="1100">
                <a:solidFill>
                  <a:schemeClr val="accent5"/>
                </a:solidFill>
              </a:rPr>
              <a:t> Work closely with analysts and scientists to provide the right data for insights and models.</a:t>
            </a:r>
            <a:endParaRPr sz="1100">
              <a:solidFill>
                <a:schemeClr val="accent5"/>
              </a:solidFill>
            </a:endParaRPr>
          </a:p>
          <a:p>
            <a:pPr indent="0" lvl="0" marL="0" rtl="0" algn="l">
              <a:lnSpc>
                <a:spcPct val="115000"/>
              </a:lnSpc>
              <a:spcBef>
                <a:spcPts val="1200"/>
              </a:spcBef>
              <a:spcAft>
                <a:spcPts val="0"/>
              </a:spcAft>
              <a:buNone/>
            </a:pPr>
            <a:r>
              <a:t/>
            </a:r>
            <a:endParaRPr b="1" sz="1100">
              <a:solidFill>
                <a:schemeClr val="lt1"/>
              </a:solidFill>
            </a:endParaRPr>
          </a:p>
          <a:p>
            <a:pPr indent="0" lvl="0" marL="0" rtl="0" algn="l">
              <a:lnSpc>
                <a:spcPct val="115000"/>
              </a:lnSpc>
              <a:spcBef>
                <a:spcPts val="1200"/>
              </a:spcBef>
              <a:spcAft>
                <a:spcPts val="0"/>
              </a:spcAft>
              <a:buNone/>
            </a:pPr>
            <a:r>
              <a:t/>
            </a:r>
            <a:endParaRPr b="1" sz="1300">
              <a:solidFill>
                <a:schemeClr val="lt1"/>
              </a:solidFill>
            </a:endParaRPr>
          </a:p>
          <a:p>
            <a:pPr indent="0" lvl="0" marL="0" rtl="0" algn="l">
              <a:spcBef>
                <a:spcPts val="1200"/>
              </a:spcBef>
              <a:spcAft>
                <a:spcPts val="0"/>
              </a:spcAft>
              <a:buNone/>
            </a:pPr>
            <a:r>
              <a:t/>
            </a:r>
            <a:endParaRPr>
              <a:solidFill>
                <a:schemeClr val="lt1"/>
              </a:solidFill>
              <a:latin typeface="Open Sans"/>
              <a:ea typeface="Open Sans"/>
              <a:cs typeface="Open Sans"/>
              <a:sym typeface="Open Sans"/>
            </a:endParaRPr>
          </a:p>
        </p:txBody>
      </p:sp>
      <p:pic>
        <p:nvPicPr>
          <p:cNvPr id="176" name="Google Shape;176;p23"/>
          <p:cNvPicPr preferRelativeResize="0"/>
          <p:nvPr/>
        </p:nvPicPr>
        <p:blipFill>
          <a:blip r:embed="rId3">
            <a:alphaModFix/>
          </a:blip>
          <a:stretch>
            <a:fillRect/>
          </a:stretch>
        </p:blipFill>
        <p:spPr>
          <a:xfrm>
            <a:off x="416400" y="994573"/>
            <a:ext cx="8311200" cy="39728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Why is Data Engineering important?</a:t>
            </a:r>
            <a:endParaRPr/>
          </a:p>
        </p:txBody>
      </p:sp>
      <p:pic>
        <p:nvPicPr>
          <p:cNvPr id="182" name="Google Shape;182;p24"/>
          <p:cNvPicPr preferRelativeResize="0"/>
          <p:nvPr/>
        </p:nvPicPr>
        <p:blipFill>
          <a:blip r:embed="rId3">
            <a:alphaModFix/>
          </a:blip>
          <a:stretch>
            <a:fillRect/>
          </a:stretch>
        </p:blipFill>
        <p:spPr>
          <a:xfrm>
            <a:off x="152400" y="1018991"/>
            <a:ext cx="3757908" cy="3972108"/>
          </a:xfrm>
          <a:prstGeom prst="rect">
            <a:avLst/>
          </a:prstGeom>
          <a:noFill/>
          <a:ln>
            <a:noFill/>
          </a:ln>
        </p:spPr>
      </p:pic>
      <p:pic>
        <p:nvPicPr>
          <p:cNvPr id="183" name="Google Shape;183;p24"/>
          <p:cNvPicPr preferRelativeResize="0"/>
          <p:nvPr/>
        </p:nvPicPr>
        <p:blipFill>
          <a:blip r:embed="rId4">
            <a:alphaModFix/>
          </a:blip>
          <a:stretch>
            <a:fillRect/>
          </a:stretch>
        </p:blipFill>
        <p:spPr>
          <a:xfrm>
            <a:off x="4745133" y="1018991"/>
            <a:ext cx="3846182" cy="39721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1000"/>
                                        <p:tgtEl>
                                          <p:spTgt spid="1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1000"/>
                                        <p:tgtEl>
                                          <p:spTgt spid="18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Why Data Engineering? How is it different?</a:t>
            </a:r>
            <a:endParaRPr/>
          </a:p>
        </p:txBody>
      </p:sp>
      <p:sp>
        <p:nvSpPr>
          <p:cNvPr id="189" name="Google Shape;189;p25"/>
          <p:cNvSpPr txBox="1"/>
          <p:nvPr>
            <p:ph idx="2" type="body"/>
          </p:nvPr>
        </p:nvSpPr>
        <p:spPr>
          <a:xfrm>
            <a:off x="240950" y="911250"/>
            <a:ext cx="8655900" cy="4144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sz="1400">
              <a:solidFill>
                <a:schemeClr val="accent5"/>
              </a:solidFill>
              <a:latin typeface="Arial"/>
              <a:ea typeface="Arial"/>
              <a:cs typeface="Arial"/>
              <a:sym typeface="Arial"/>
            </a:endParaRPr>
          </a:p>
          <a:p>
            <a:pPr indent="-317500" lvl="0" marL="457200" rtl="0" algn="l">
              <a:spcBef>
                <a:spcPts val="800"/>
              </a:spcBef>
              <a:spcAft>
                <a:spcPts val="0"/>
              </a:spcAft>
              <a:buClr>
                <a:schemeClr val="accent5"/>
              </a:buClr>
              <a:buSzPts val="1400"/>
              <a:buFont typeface="Arial"/>
              <a:buChar char="●"/>
            </a:pPr>
            <a:r>
              <a:rPr lang="en-GB" sz="1400">
                <a:solidFill>
                  <a:schemeClr val="accent5"/>
                </a:solidFill>
                <a:latin typeface="Arial"/>
                <a:ea typeface="Arial"/>
                <a:cs typeface="Arial"/>
                <a:sym typeface="Arial"/>
              </a:rPr>
              <a:t>Makes Data Usable</a:t>
            </a:r>
            <a:br>
              <a:rPr lang="en-GB" sz="1400">
                <a:solidFill>
                  <a:schemeClr val="accent5"/>
                </a:solidFill>
                <a:latin typeface="Arial"/>
                <a:ea typeface="Arial"/>
                <a:cs typeface="Arial"/>
                <a:sym typeface="Arial"/>
              </a:rPr>
            </a:br>
            <a:r>
              <a:rPr b="0" lang="en-GB" sz="1400">
                <a:solidFill>
                  <a:schemeClr val="accent5"/>
                </a:solidFill>
                <a:latin typeface="Arial"/>
                <a:ea typeface="Arial"/>
                <a:cs typeface="Arial"/>
                <a:sym typeface="Arial"/>
              </a:rPr>
              <a:t> Engineers clean and organize raw data so others can work with it easily.</a:t>
            </a:r>
            <a:endParaRPr b="0" sz="1400">
              <a:solidFill>
                <a:schemeClr val="accent5"/>
              </a:solidFill>
              <a:latin typeface="Arial"/>
              <a:ea typeface="Arial"/>
              <a:cs typeface="Arial"/>
              <a:sym typeface="Arial"/>
            </a:endParaRPr>
          </a:p>
          <a:p>
            <a:pPr indent="0" lvl="0" marL="457200" rtl="0" algn="l">
              <a:spcBef>
                <a:spcPts val="800"/>
              </a:spcBef>
              <a:spcAft>
                <a:spcPts val="0"/>
              </a:spcAft>
              <a:buNone/>
            </a:pPr>
            <a:r>
              <a:t/>
            </a:r>
            <a:endParaRPr b="0" sz="1400">
              <a:solidFill>
                <a:schemeClr val="accent5"/>
              </a:solidFill>
              <a:latin typeface="Arial"/>
              <a:ea typeface="Arial"/>
              <a:cs typeface="Arial"/>
              <a:sym typeface="Arial"/>
            </a:endParaRPr>
          </a:p>
          <a:p>
            <a:pPr indent="-317500" lvl="0" marL="457200" rtl="0" algn="l">
              <a:spcBef>
                <a:spcPts val="800"/>
              </a:spcBef>
              <a:spcAft>
                <a:spcPts val="0"/>
              </a:spcAft>
              <a:buClr>
                <a:schemeClr val="accent5"/>
              </a:buClr>
              <a:buSzPts val="1400"/>
              <a:buFont typeface="Arial"/>
              <a:buChar char="●"/>
            </a:pPr>
            <a:r>
              <a:rPr lang="en-GB" sz="1400">
                <a:solidFill>
                  <a:schemeClr val="accent5"/>
                </a:solidFill>
                <a:latin typeface="Arial"/>
                <a:ea typeface="Arial"/>
                <a:cs typeface="Arial"/>
                <a:sym typeface="Arial"/>
              </a:rPr>
              <a:t>Saves Time for Everyone</a:t>
            </a:r>
            <a:br>
              <a:rPr lang="en-GB" sz="1400">
                <a:solidFill>
                  <a:schemeClr val="accent5"/>
                </a:solidFill>
                <a:latin typeface="Arial"/>
                <a:ea typeface="Arial"/>
                <a:cs typeface="Arial"/>
                <a:sym typeface="Arial"/>
              </a:rPr>
            </a:br>
            <a:r>
              <a:rPr b="0" lang="en-GB" sz="1400">
                <a:solidFill>
                  <a:schemeClr val="accent5"/>
                </a:solidFill>
                <a:latin typeface="Arial"/>
                <a:ea typeface="Arial"/>
                <a:cs typeface="Arial"/>
                <a:sym typeface="Arial"/>
              </a:rPr>
              <a:t> Good pipelines mean less time fixing broken data and more time analyzing it.</a:t>
            </a:r>
            <a:endParaRPr b="0" sz="1400">
              <a:solidFill>
                <a:schemeClr val="accent5"/>
              </a:solidFill>
              <a:latin typeface="Arial"/>
              <a:ea typeface="Arial"/>
              <a:cs typeface="Arial"/>
              <a:sym typeface="Arial"/>
            </a:endParaRPr>
          </a:p>
          <a:p>
            <a:pPr indent="0" lvl="0" marL="457200" rtl="0" algn="l">
              <a:spcBef>
                <a:spcPts val="800"/>
              </a:spcBef>
              <a:spcAft>
                <a:spcPts val="0"/>
              </a:spcAft>
              <a:buNone/>
            </a:pPr>
            <a:r>
              <a:t/>
            </a:r>
            <a:endParaRPr b="0" sz="1400">
              <a:solidFill>
                <a:schemeClr val="accent5"/>
              </a:solidFill>
              <a:latin typeface="Arial"/>
              <a:ea typeface="Arial"/>
              <a:cs typeface="Arial"/>
              <a:sym typeface="Arial"/>
            </a:endParaRPr>
          </a:p>
          <a:p>
            <a:pPr indent="-317500" lvl="0" marL="457200" rtl="0" algn="l">
              <a:spcBef>
                <a:spcPts val="800"/>
              </a:spcBef>
              <a:spcAft>
                <a:spcPts val="0"/>
              </a:spcAft>
              <a:buClr>
                <a:schemeClr val="accent5"/>
              </a:buClr>
              <a:buSzPts val="1400"/>
              <a:buFont typeface="Arial"/>
              <a:buChar char="●"/>
            </a:pPr>
            <a:r>
              <a:rPr lang="en-GB" sz="1400">
                <a:solidFill>
                  <a:schemeClr val="accent5"/>
                </a:solidFill>
                <a:latin typeface="Arial"/>
                <a:ea typeface="Arial"/>
                <a:cs typeface="Arial"/>
                <a:sym typeface="Arial"/>
              </a:rPr>
              <a:t>Keeps Things Running Smoothly</a:t>
            </a:r>
            <a:br>
              <a:rPr lang="en-GB" sz="1400">
                <a:solidFill>
                  <a:schemeClr val="accent5"/>
                </a:solidFill>
                <a:latin typeface="Arial"/>
                <a:ea typeface="Arial"/>
                <a:cs typeface="Arial"/>
                <a:sym typeface="Arial"/>
              </a:rPr>
            </a:br>
            <a:r>
              <a:rPr b="0" lang="en-GB" sz="1400">
                <a:solidFill>
                  <a:schemeClr val="accent5"/>
                </a:solidFill>
                <a:latin typeface="Arial"/>
                <a:ea typeface="Arial"/>
                <a:cs typeface="Arial"/>
                <a:sym typeface="Arial"/>
              </a:rPr>
              <a:t> Data engineers make sure data shows up where it’s needed, when it’s needed.</a:t>
            </a:r>
            <a:endParaRPr b="0" sz="1400">
              <a:solidFill>
                <a:schemeClr val="accent5"/>
              </a:solidFill>
              <a:latin typeface="Arial"/>
              <a:ea typeface="Arial"/>
              <a:cs typeface="Arial"/>
              <a:sym typeface="Arial"/>
            </a:endParaRPr>
          </a:p>
          <a:p>
            <a:pPr indent="0" lvl="0" marL="457200" rtl="0" algn="l">
              <a:spcBef>
                <a:spcPts val="800"/>
              </a:spcBef>
              <a:spcAft>
                <a:spcPts val="0"/>
              </a:spcAft>
              <a:buNone/>
            </a:pPr>
            <a:r>
              <a:t/>
            </a:r>
            <a:endParaRPr b="0" sz="1400">
              <a:solidFill>
                <a:schemeClr val="accent5"/>
              </a:solidFill>
              <a:latin typeface="Arial"/>
              <a:ea typeface="Arial"/>
              <a:cs typeface="Arial"/>
              <a:sym typeface="Arial"/>
            </a:endParaRPr>
          </a:p>
          <a:p>
            <a:pPr indent="-317500" lvl="0" marL="457200" rtl="0" algn="l">
              <a:spcBef>
                <a:spcPts val="800"/>
              </a:spcBef>
              <a:spcAft>
                <a:spcPts val="0"/>
              </a:spcAft>
              <a:buClr>
                <a:schemeClr val="accent5"/>
              </a:buClr>
              <a:buSzPts val="1400"/>
              <a:buFont typeface="Arial"/>
              <a:buChar char="●"/>
            </a:pPr>
            <a:r>
              <a:rPr lang="en-GB" sz="1400">
                <a:solidFill>
                  <a:schemeClr val="accent5"/>
                </a:solidFill>
                <a:latin typeface="Arial"/>
                <a:ea typeface="Arial"/>
                <a:cs typeface="Arial"/>
                <a:sym typeface="Arial"/>
              </a:rPr>
              <a:t>Supports Deeper Analysis</a:t>
            </a:r>
            <a:br>
              <a:rPr lang="en-GB" sz="1400">
                <a:solidFill>
                  <a:schemeClr val="accent5"/>
                </a:solidFill>
                <a:latin typeface="Arial"/>
                <a:ea typeface="Arial"/>
                <a:cs typeface="Arial"/>
                <a:sym typeface="Arial"/>
              </a:rPr>
            </a:br>
            <a:r>
              <a:rPr b="0" lang="en-GB" sz="1400">
                <a:solidFill>
                  <a:schemeClr val="accent5"/>
                </a:solidFill>
                <a:latin typeface="Arial"/>
                <a:ea typeface="Arial"/>
                <a:cs typeface="Arial"/>
                <a:sym typeface="Arial"/>
              </a:rPr>
              <a:t> Without solid data systems, even the best models and dashboards fall apart.</a:t>
            </a:r>
            <a:endParaRPr b="0" sz="1400">
              <a:solidFill>
                <a:schemeClr val="accent5"/>
              </a:solidFill>
              <a:latin typeface="Arial"/>
              <a:ea typeface="Arial"/>
              <a:cs typeface="Arial"/>
              <a:sym typeface="Arial"/>
            </a:endParaRPr>
          </a:p>
          <a:p>
            <a:pPr indent="0" lvl="0" marL="457200" rtl="0" algn="l">
              <a:spcBef>
                <a:spcPts val="800"/>
              </a:spcBef>
              <a:spcAft>
                <a:spcPts val="0"/>
              </a:spcAft>
              <a:buNone/>
            </a:pPr>
            <a:r>
              <a:t/>
            </a:r>
            <a:endParaRPr b="0" sz="1400">
              <a:solidFill>
                <a:schemeClr val="accent5"/>
              </a:solidFill>
              <a:latin typeface="Arial"/>
              <a:ea typeface="Arial"/>
              <a:cs typeface="Arial"/>
              <a:sym typeface="Arial"/>
            </a:endParaRPr>
          </a:p>
          <a:p>
            <a:pPr indent="-317500" lvl="0" marL="457200" rtl="0" algn="l">
              <a:spcBef>
                <a:spcPts val="800"/>
              </a:spcBef>
              <a:spcAft>
                <a:spcPts val="0"/>
              </a:spcAft>
              <a:buClr>
                <a:schemeClr val="accent5"/>
              </a:buClr>
              <a:buSzPts val="1400"/>
              <a:buFont typeface="Arial"/>
              <a:buChar char="●"/>
            </a:pPr>
            <a:r>
              <a:rPr lang="en-GB" sz="1400">
                <a:solidFill>
                  <a:schemeClr val="accent5"/>
                </a:solidFill>
                <a:latin typeface="Arial"/>
                <a:ea typeface="Arial"/>
                <a:cs typeface="Arial"/>
                <a:sym typeface="Arial"/>
              </a:rPr>
              <a:t>Helps Teams Work Together</a:t>
            </a:r>
            <a:br>
              <a:rPr lang="en-GB" sz="1400">
                <a:solidFill>
                  <a:schemeClr val="accent5"/>
                </a:solidFill>
                <a:latin typeface="Arial"/>
                <a:ea typeface="Arial"/>
                <a:cs typeface="Arial"/>
                <a:sym typeface="Arial"/>
              </a:rPr>
            </a:br>
            <a:r>
              <a:rPr b="0" lang="en-GB" sz="1400">
                <a:solidFill>
                  <a:schemeClr val="accent5"/>
                </a:solidFill>
                <a:latin typeface="Arial"/>
                <a:ea typeface="Arial"/>
                <a:cs typeface="Arial"/>
                <a:sym typeface="Arial"/>
              </a:rPr>
              <a:t> Engineers connect different tools and systems so teams don’t have to.</a:t>
            </a:r>
            <a:endParaRPr b="0" sz="1400">
              <a:solidFill>
                <a:schemeClr val="accent5"/>
              </a:solidFill>
              <a:latin typeface="Arial"/>
              <a:ea typeface="Arial"/>
              <a:cs typeface="Arial"/>
              <a:sym typeface="Arial"/>
            </a:endParaRPr>
          </a:p>
          <a:p>
            <a:pPr indent="0" lvl="0" marL="0" rtl="0" algn="l">
              <a:spcBef>
                <a:spcPts val="800"/>
              </a:spcBef>
              <a:spcAft>
                <a:spcPts val="0"/>
              </a:spcAft>
              <a:buNone/>
            </a:pPr>
            <a:r>
              <a:t/>
            </a:r>
            <a:endParaRPr sz="1400"/>
          </a:p>
        </p:txBody>
      </p:sp>
      <p:pic>
        <p:nvPicPr>
          <p:cNvPr id="190" name="Google Shape;190;p25"/>
          <p:cNvPicPr preferRelativeResize="0"/>
          <p:nvPr/>
        </p:nvPicPr>
        <p:blipFill>
          <a:blip r:embed="rId3">
            <a:alphaModFix/>
          </a:blip>
          <a:stretch>
            <a:fillRect/>
          </a:stretch>
        </p:blipFill>
        <p:spPr>
          <a:xfrm>
            <a:off x="308250" y="985800"/>
            <a:ext cx="8527500" cy="3995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Data Life Cycle </a:t>
            </a:r>
            <a:endParaRPr/>
          </a:p>
        </p:txBody>
      </p:sp>
      <p:sp>
        <p:nvSpPr>
          <p:cNvPr id="196" name="Google Shape;196;p26"/>
          <p:cNvSpPr txBox="1"/>
          <p:nvPr>
            <p:ph idx="2" type="body"/>
          </p:nvPr>
        </p:nvSpPr>
        <p:spPr>
          <a:xfrm>
            <a:off x="240950" y="1033481"/>
            <a:ext cx="8655900" cy="3981600"/>
          </a:xfrm>
          <a:prstGeom prst="rect">
            <a:avLst/>
          </a:prstGeom>
        </p:spPr>
        <p:txBody>
          <a:bodyPr anchorCtr="0" anchor="t" bIns="34275" lIns="68575" spcFirstLastPara="1" rIns="68575" wrap="square" tIns="34275">
            <a:normAutofit fontScale="92500" lnSpcReduction="20000"/>
          </a:bodyPr>
          <a:lstStyle/>
          <a:p>
            <a:pPr indent="0" lvl="0" marL="0" rtl="0" algn="l">
              <a:spcBef>
                <a:spcPts val="800"/>
              </a:spcBef>
              <a:spcAft>
                <a:spcPts val="0"/>
              </a:spcAft>
              <a:buNone/>
            </a:pPr>
            <a:r>
              <a:rPr lang="en-GB" sz="1100">
                <a:solidFill>
                  <a:schemeClr val="accent5"/>
                </a:solidFill>
                <a:latin typeface="Arial"/>
                <a:ea typeface="Arial"/>
                <a:cs typeface="Arial"/>
                <a:sym typeface="Arial"/>
              </a:rPr>
              <a:t>1. Ingestion</a:t>
            </a:r>
            <a:endParaRPr sz="1100">
              <a:solidFill>
                <a:schemeClr val="accent5"/>
              </a:solidFill>
              <a:latin typeface="Arial"/>
              <a:ea typeface="Arial"/>
              <a:cs typeface="Arial"/>
              <a:sym typeface="Arial"/>
            </a:endParaRPr>
          </a:p>
          <a:p>
            <a:pPr indent="0" lvl="0" marL="0" rtl="0" algn="l">
              <a:spcBef>
                <a:spcPts val="800"/>
              </a:spcBef>
              <a:spcAft>
                <a:spcPts val="0"/>
              </a:spcAft>
              <a:buNone/>
            </a:pPr>
            <a:r>
              <a:rPr b="0" lang="en-GB" sz="1100">
                <a:solidFill>
                  <a:schemeClr val="accent5"/>
                </a:solidFill>
                <a:latin typeface="Arial"/>
                <a:ea typeface="Arial"/>
                <a:cs typeface="Arial"/>
                <a:sym typeface="Arial"/>
              </a:rPr>
              <a:t>➡ Collecting data from various sources like APIs, files, logs, streaming platforms, and databases.</a:t>
            </a:r>
            <a:endParaRPr b="0" sz="1100">
              <a:solidFill>
                <a:schemeClr val="accent5"/>
              </a:solidFill>
              <a:latin typeface="Arial"/>
              <a:ea typeface="Arial"/>
              <a:cs typeface="Arial"/>
              <a:sym typeface="Arial"/>
            </a:endParaRPr>
          </a:p>
          <a:p>
            <a:pPr indent="0" lvl="0" marL="0" rtl="0" algn="l">
              <a:spcBef>
                <a:spcPts val="800"/>
              </a:spcBef>
              <a:spcAft>
                <a:spcPts val="0"/>
              </a:spcAft>
              <a:buNone/>
            </a:pPr>
            <a:r>
              <a:rPr b="0" lang="en-GB" sz="1100">
                <a:solidFill>
                  <a:schemeClr val="accent5"/>
                </a:solidFill>
                <a:latin typeface="Arial"/>
                <a:ea typeface="Arial"/>
                <a:cs typeface="Arial"/>
                <a:sym typeface="Arial"/>
              </a:rPr>
              <a:t>➡ Tools: Kafka, Airbyte, Fivetran.</a:t>
            </a:r>
            <a:endParaRPr b="0" sz="1100">
              <a:solidFill>
                <a:schemeClr val="accent5"/>
              </a:solidFill>
              <a:latin typeface="Arial"/>
              <a:ea typeface="Arial"/>
              <a:cs typeface="Arial"/>
              <a:sym typeface="Arial"/>
            </a:endParaRPr>
          </a:p>
          <a:p>
            <a:pPr indent="0" lvl="0" marL="0" rtl="0" algn="l">
              <a:lnSpc>
                <a:spcPct val="115000"/>
              </a:lnSpc>
              <a:spcBef>
                <a:spcPts val="1200"/>
              </a:spcBef>
              <a:spcAft>
                <a:spcPts val="0"/>
              </a:spcAft>
              <a:buNone/>
            </a:pPr>
            <a:r>
              <a:rPr lang="en-GB" sz="1100">
                <a:solidFill>
                  <a:schemeClr val="accent5"/>
                </a:solidFill>
                <a:latin typeface="Arial"/>
                <a:ea typeface="Arial"/>
                <a:cs typeface="Arial"/>
                <a:sym typeface="Arial"/>
              </a:rPr>
              <a:t>2. Storage</a:t>
            </a:r>
            <a:br>
              <a:rPr lang="en-GB" sz="1100">
                <a:solidFill>
                  <a:schemeClr val="accent5"/>
                </a:solidFill>
                <a:latin typeface="Arial"/>
                <a:ea typeface="Arial"/>
                <a:cs typeface="Arial"/>
                <a:sym typeface="Arial"/>
              </a:rPr>
            </a:br>
            <a:r>
              <a:rPr b="0" lang="en-GB" sz="1100">
                <a:solidFill>
                  <a:schemeClr val="accent5"/>
                </a:solidFill>
                <a:latin typeface="Arial"/>
                <a:ea typeface="Arial"/>
                <a:cs typeface="Arial"/>
                <a:sym typeface="Arial"/>
              </a:rPr>
              <a:t> ➡ Storing raw or semi-processed data in scalable and cost-effective platforms.</a:t>
            </a:r>
            <a:br>
              <a:rPr b="0" lang="en-GB" sz="1100">
                <a:solidFill>
                  <a:schemeClr val="accent5"/>
                </a:solidFill>
                <a:latin typeface="Arial"/>
                <a:ea typeface="Arial"/>
                <a:cs typeface="Arial"/>
                <a:sym typeface="Arial"/>
              </a:rPr>
            </a:br>
            <a:r>
              <a:rPr b="0" lang="en-GB" sz="1100">
                <a:solidFill>
                  <a:schemeClr val="accent5"/>
                </a:solidFill>
                <a:latin typeface="Arial"/>
                <a:ea typeface="Arial"/>
                <a:cs typeface="Arial"/>
                <a:sym typeface="Arial"/>
              </a:rPr>
              <a:t> ➡ Types: Data Lakes (S3, GCS), Warehouses (Snowflake, BigQuery), Lakehouses (Delta Lake).</a:t>
            </a:r>
            <a:endParaRPr b="0" sz="1100">
              <a:solidFill>
                <a:schemeClr val="accent5"/>
              </a:solidFill>
              <a:latin typeface="Arial"/>
              <a:ea typeface="Arial"/>
              <a:cs typeface="Arial"/>
              <a:sym typeface="Arial"/>
            </a:endParaRPr>
          </a:p>
          <a:p>
            <a:pPr indent="0" lvl="0" marL="381000" marR="381000" rtl="0" algn="l">
              <a:lnSpc>
                <a:spcPct val="115000"/>
              </a:lnSpc>
              <a:spcBef>
                <a:spcPts val="1200"/>
              </a:spcBef>
              <a:spcAft>
                <a:spcPts val="0"/>
              </a:spcAft>
              <a:buNone/>
            </a:pPr>
            <a:r>
              <a:rPr b="0" lang="en-GB" sz="1100">
                <a:solidFill>
                  <a:schemeClr val="accent5"/>
                </a:solidFill>
                <a:latin typeface="Arial"/>
                <a:ea typeface="Arial"/>
                <a:cs typeface="Arial"/>
                <a:sym typeface="Arial"/>
              </a:rPr>
              <a:t>📌 </a:t>
            </a:r>
            <a:r>
              <a:rPr b="0" i="1" lang="en-GB" sz="1100">
                <a:solidFill>
                  <a:schemeClr val="accent5"/>
                </a:solidFill>
                <a:latin typeface="Arial"/>
                <a:ea typeface="Arial"/>
                <a:cs typeface="Arial"/>
                <a:sym typeface="Arial"/>
              </a:rPr>
              <a:t>Key Insight</a:t>
            </a:r>
            <a:r>
              <a:rPr b="0" lang="en-GB" sz="1100">
                <a:solidFill>
                  <a:schemeClr val="accent5"/>
                </a:solidFill>
                <a:latin typeface="Arial"/>
                <a:ea typeface="Arial"/>
                <a:cs typeface="Arial"/>
                <a:sym typeface="Arial"/>
              </a:rPr>
              <a:t>: Not all data needs to go straight to a warehouse. Raw storage allows replay and flexibility.</a:t>
            </a:r>
            <a:endParaRPr b="0" sz="1100">
              <a:solidFill>
                <a:schemeClr val="accent5"/>
              </a:solidFill>
              <a:latin typeface="Arial"/>
              <a:ea typeface="Arial"/>
              <a:cs typeface="Arial"/>
              <a:sym typeface="Arial"/>
            </a:endParaRPr>
          </a:p>
          <a:p>
            <a:pPr indent="0" lvl="0" marL="0" rtl="0" algn="l">
              <a:spcBef>
                <a:spcPts val="1200"/>
              </a:spcBef>
              <a:spcAft>
                <a:spcPts val="0"/>
              </a:spcAft>
              <a:buNone/>
            </a:pPr>
            <a:r>
              <a:rPr lang="en-GB" sz="1100">
                <a:solidFill>
                  <a:schemeClr val="accent5"/>
                </a:solidFill>
                <a:latin typeface="Arial"/>
                <a:ea typeface="Arial"/>
                <a:cs typeface="Arial"/>
                <a:sym typeface="Arial"/>
              </a:rPr>
              <a:t>3. Tr</a:t>
            </a:r>
            <a:r>
              <a:rPr lang="en-GB" sz="1100">
                <a:solidFill>
                  <a:schemeClr val="accent5"/>
                </a:solidFill>
                <a:latin typeface="Arial"/>
                <a:ea typeface="Arial"/>
                <a:cs typeface="Arial"/>
                <a:sym typeface="Arial"/>
              </a:rPr>
              <a:t>a</a:t>
            </a:r>
            <a:r>
              <a:rPr lang="en-GB" sz="1100">
                <a:solidFill>
                  <a:schemeClr val="accent5"/>
                </a:solidFill>
                <a:latin typeface="Arial"/>
                <a:ea typeface="Arial"/>
                <a:cs typeface="Arial"/>
                <a:sym typeface="Arial"/>
              </a:rPr>
              <a:t>nsformation</a:t>
            </a:r>
            <a:endParaRPr sz="1100">
              <a:solidFill>
                <a:schemeClr val="accent5"/>
              </a:solidFill>
              <a:latin typeface="Arial"/>
              <a:ea typeface="Arial"/>
              <a:cs typeface="Arial"/>
              <a:sym typeface="Arial"/>
            </a:endParaRPr>
          </a:p>
          <a:p>
            <a:pPr indent="0" lvl="0" marL="0" rtl="0" algn="l">
              <a:spcBef>
                <a:spcPts val="800"/>
              </a:spcBef>
              <a:spcAft>
                <a:spcPts val="0"/>
              </a:spcAft>
              <a:buNone/>
            </a:pPr>
            <a:r>
              <a:rPr b="0" lang="en-GB" sz="1100">
                <a:solidFill>
                  <a:schemeClr val="accent5"/>
                </a:solidFill>
                <a:latin typeface="Arial"/>
                <a:ea typeface="Arial"/>
                <a:cs typeface="Arial"/>
                <a:sym typeface="Arial"/>
              </a:rPr>
              <a:t>➡ Cleaning, validating, and reshaping data into analysis-ready formats.</a:t>
            </a:r>
            <a:endParaRPr b="0" sz="1100">
              <a:solidFill>
                <a:schemeClr val="accent5"/>
              </a:solidFill>
              <a:latin typeface="Arial"/>
              <a:ea typeface="Arial"/>
              <a:cs typeface="Arial"/>
              <a:sym typeface="Arial"/>
            </a:endParaRPr>
          </a:p>
          <a:p>
            <a:pPr indent="0" lvl="0" marL="0" rtl="0" algn="l">
              <a:spcBef>
                <a:spcPts val="800"/>
              </a:spcBef>
              <a:spcAft>
                <a:spcPts val="0"/>
              </a:spcAft>
              <a:buNone/>
            </a:pPr>
            <a:r>
              <a:rPr b="0" lang="en-GB" sz="1100">
                <a:solidFill>
                  <a:schemeClr val="accent5"/>
                </a:solidFill>
                <a:latin typeface="Arial"/>
                <a:ea typeface="Arial"/>
                <a:cs typeface="Arial"/>
                <a:sym typeface="Arial"/>
              </a:rPr>
              <a:t>➡ Tools: dbt, Spark, SQL.</a:t>
            </a:r>
            <a:endParaRPr b="0" sz="1100">
              <a:solidFill>
                <a:schemeClr val="accent5"/>
              </a:solidFill>
              <a:latin typeface="Arial"/>
              <a:ea typeface="Arial"/>
              <a:cs typeface="Arial"/>
              <a:sym typeface="Arial"/>
            </a:endParaRPr>
          </a:p>
          <a:p>
            <a:pPr indent="0" lvl="0" marL="0" rtl="0" algn="l">
              <a:lnSpc>
                <a:spcPct val="115000"/>
              </a:lnSpc>
              <a:spcBef>
                <a:spcPts val="1200"/>
              </a:spcBef>
              <a:spcAft>
                <a:spcPts val="0"/>
              </a:spcAft>
              <a:buNone/>
            </a:pPr>
            <a:r>
              <a:rPr lang="en-GB" sz="1100">
                <a:solidFill>
                  <a:schemeClr val="accent5"/>
                </a:solidFill>
                <a:latin typeface="Arial"/>
                <a:ea typeface="Arial"/>
                <a:cs typeface="Arial"/>
                <a:sym typeface="Arial"/>
              </a:rPr>
              <a:t>4. Serving</a:t>
            </a:r>
            <a:br>
              <a:rPr lang="en-GB" sz="1100">
                <a:solidFill>
                  <a:schemeClr val="accent5"/>
                </a:solidFill>
                <a:latin typeface="Arial"/>
                <a:ea typeface="Arial"/>
                <a:cs typeface="Arial"/>
                <a:sym typeface="Arial"/>
              </a:rPr>
            </a:br>
            <a:r>
              <a:rPr b="0" lang="en-GB" sz="1100">
                <a:solidFill>
                  <a:schemeClr val="accent5"/>
                </a:solidFill>
                <a:latin typeface="Arial"/>
                <a:ea typeface="Arial"/>
                <a:cs typeface="Arial"/>
                <a:sym typeface="Arial"/>
              </a:rPr>
              <a:t> ➡ Making the processed data available for downstream use – dashboards, ML models, apps.</a:t>
            </a:r>
            <a:br>
              <a:rPr b="0" lang="en-GB" sz="1100">
                <a:solidFill>
                  <a:schemeClr val="accent5"/>
                </a:solidFill>
                <a:latin typeface="Arial"/>
                <a:ea typeface="Arial"/>
                <a:cs typeface="Arial"/>
                <a:sym typeface="Arial"/>
              </a:rPr>
            </a:br>
            <a:r>
              <a:rPr b="0" lang="en-GB" sz="1100">
                <a:solidFill>
                  <a:schemeClr val="accent5"/>
                </a:solidFill>
                <a:latin typeface="Arial"/>
                <a:ea typeface="Arial"/>
                <a:cs typeface="Arial"/>
                <a:sym typeface="Arial"/>
              </a:rPr>
              <a:t> ➡ Tools: Looker, Tableau, Power BI, APIs.</a:t>
            </a:r>
            <a:endParaRPr b="0" sz="1100">
              <a:solidFill>
                <a:schemeClr val="accent5"/>
              </a:solidFill>
              <a:latin typeface="Arial"/>
              <a:ea typeface="Arial"/>
              <a:cs typeface="Arial"/>
              <a:sym typeface="Arial"/>
            </a:endParaRPr>
          </a:p>
          <a:p>
            <a:pPr indent="0" lvl="0" marL="0" rtl="0" algn="l">
              <a:lnSpc>
                <a:spcPct val="115000"/>
              </a:lnSpc>
              <a:spcBef>
                <a:spcPts val="1200"/>
              </a:spcBef>
              <a:spcAft>
                <a:spcPts val="0"/>
              </a:spcAft>
              <a:buNone/>
            </a:pPr>
            <a:r>
              <a:rPr lang="en-GB" sz="1100">
                <a:solidFill>
                  <a:schemeClr val="accent5"/>
                </a:solidFill>
                <a:latin typeface="Arial"/>
                <a:ea typeface="Arial"/>
                <a:cs typeface="Arial"/>
                <a:sym typeface="Arial"/>
              </a:rPr>
              <a:t>5. Monitoring &amp; Governance</a:t>
            </a:r>
            <a:br>
              <a:rPr lang="en-GB" sz="1100">
                <a:solidFill>
                  <a:schemeClr val="accent5"/>
                </a:solidFill>
                <a:latin typeface="Arial"/>
                <a:ea typeface="Arial"/>
                <a:cs typeface="Arial"/>
                <a:sym typeface="Arial"/>
              </a:rPr>
            </a:br>
            <a:r>
              <a:rPr b="0" lang="en-GB" sz="1100">
                <a:solidFill>
                  <a:schemeClr val="accent5"/>
                </a:solidFill>
                <a:latin typeface="Arial"/>
                <a:ea typeface="Arial"/>
                <a:cs typeface="Arial"/>
                <a:sym typeface="Arial"/>
              </a:rPr>
              <a:t> ➡ Ensuring data trust through quality checks, privacy policies, and observability.</a:t>
            </a:r>
            <a:br>
              <a:rPr b="0" lang="en-GB" sz="1100">
                <a:solidFill>
                  <a:schemeClr val="accent5"/>
                </a:solidFill>
                <a:latin typeface="Arial"/>
                <a:ea typeface="Arial"/>
                <a:cs typeface="Arial"/>
                <a:sym typeface="Arial"/>
              </a:rPr>
            </a:br>
            <a:r>
              <a:rPr b="0" lang="en-GB" sz="1100">
                <a:solidFill>
                  <a:schemeClr val="accent5"/>
                </a:solidFill>
                <a:latin typeface="Arial"/>
                <a:ea typeface="Arial"/>
                <a:cs typeface="Arial"/>
                <a:sym typeface="Arial"/>
              </a:rPr>
              <a:t> ➡ Practices: Data lineage, audits, alerts (using tools like Great Expectations, Monte Carlo).</a:t>
            </a:r>
            <a:endParaRPr b="0" sz="1100">
              <a:solidFill>
                <a:schemeClr val="accent5"/>
              </a:solidFill>
              <a:latin typeface="Arial"/>
              <a:ea typeface="Arial"/>
              <a:cs typeface="Arial"/>
              <a:sym typeface="Arial"/>
            </a:endParaRPr>
          </a:p>
          <a:p>
            <a:pPr indent="0" lvl="0" marL="381000" marR="381000" rtl="0" algn="l">
              <a:lnSpc>
                <a:spcPct val="115000"/>
              </a:lnSpc>
              <a:spcBef>
                <a:spcPts val="1200"/>
              </a:spcBef>
              <a:spcAft>
                <a:spcPts val="0"/>
              </a:spcAft>
              <a:buNone/>
            </a:pPr>
            <a:r>
              <a:rPr b="0" lang="en-GB" sz="1100">
                <a:solidFill>
                  <a:schemeClr val="accent5"/>
                </a:solidFill>
                <a:latin typeface="Arial"/>
                <a:ea typeface="Arial"/>
                <a:cs typeface="Arial"/>
                <a:sym typeface="Arial"/>
              </a:rPr>
              <a:t>🧠 </a:t>
            </a:r>
            <a:r>
              <a:rPr b="0" i="1" lang="en-GB" sz="1100">
                <a:solidFill>
                  <a:schemeClr val="accent5"/>
                </a:solidFill>
                <a:latin typeface="Arial"/>
                <a:ea typeface="Arial"/>
                <a:cs typeface="Arial"/>
                <a:sym typeface="Arial"/>
              </a:rPr>
              <a:t>Reminder</a:t>
            </a:r>
            <a:r>
              <a:rPr b="0" lang="en-GB" sz="1100">
                <a:solidFill>
                  <a:schemeClr val="accent5"/>
                </a:solidFill>
                <a:latin typeface="Arial"/>
                <a:ea typeface="Arial"/>
                <a:cs typeface="Arial"/>
                <a:sym typeface="Arial"/>
              </a:rPr>
              <a:t>: Every organization customizes this flow based on scale, use case, and maturity.</a:t>
            </a:r>
            <a:endParaRPr b="0" sz="1100">
              <a:solidFill>
                <a:schemeClr val="accent5"/>
              </a:solidFill>
              <a:latin typeface="Arial"/>
              <a:ea typeface="Arial"/>
              <a:cs typeface="Arial"/>
              <a:sym typeface="Arial"/>
            </a:endParaRPr>
          </a:p>
          <a:p>
            <a:pPr indent="0" lvl="0" marL="0" rtl="0" algn="l">
              <a:spcBef>
                <a:spcPts val="1200"/>
              </a:spcBef>
              <a:spcAft>
                <a:spcPts val="0"/>
              </a:spcAft>
              <a:buNone/>
            </a:pPr>
            <a:r>
              <a:t/>
            </a:r>
            <a:endParaRPr b="0" sz="11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240955" y="245591"/>
            <a:ext cx="8655900" cy="621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Data Life Cycle</a:t>
            </a:r>
            <a:endParaRPr/>
          </a:p>
        </p:txBody>
      </p:sp>
      <p:sp>
        <p:nvSpPr>
          <p:cNvPr id="202" name="Google Shape;202;p27"/>
          <p:cNvSpPr txBox="1"/>
          <p:nvPr/>
        </p:nvSpPr>
        <p:spPr>
          <a:xfrm>
            <a:off x="358525" y="1104075"/>
            <a:ext cx="8538300" cy="38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09080B"/>
              </a:solidFill>
              <a:latin typeface="Open Sans"/>
              <a:ea typeface="Open Sans"/>
              <a:cs typeface="Open Sans"/>
              <a:sym typeface="Open Sans"/>
            </a:endParaRPr>
          </a:p>
        </p:txBody>
      </p:sp>
      <p:pic>
        <p:nvPicPr>
          <p:cNvPr id="203" name="Google Shape;203;p27"/>
          <p:cNvPicPr preferRelativeResize="0"/>
          <p:nvPr/>
        </p:nvPicPr>
        <p:blipFill>
          <a:blip r:embed="rId3">
            <a:alphaModFix/>
          </a:blip>
          <a:stretch>
            <a:fillRect/>
          </a:stretch>
        </p:blipFill>
        <p:spPr>
          <a:xfrm>
            <a:off x="124250" y="1149250"/>
            <a:ext cx="8850901" cy="372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240955" y="245591"/>
            <a:ext cx="8655900" cy="621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GB"/>
              <a:t>🏢 Example: How Companies Tailor the Data Lifecycle</a:t>
            </a:r>
            <a:endParaRPr/>
          </a:p>
        </p:txBody>
      </p:sp>
      <p:sp>
        <p:nvSpPr>
          <p:cNvPr id="209" name="Google Shape;209;p28"/>
          <p:cNvSpPr txBox="1"/>
          <p:nvPr/>
        </p:nvSpPr>
        <p:spPr>
          <a:xfrm>
            <a:off x="358525" y="1144800"/>
            <a:ext cx="4213500" cy="37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lt1"/>
                </a:solidFill>
                <a:latin typeface="Open Sans"/>
                <a:ea typeface="Open Sans"/>
                <a:cs typeface="Open Sans"/>
                <a:sym typeface="Open Sans"/>
              </a:rPr>
              <a:t>🔹 </a:t>
            </a:r>
            <a:r>
              <a:rPr b="1" lang="en-GB" sz="1200">
                <a:solidFill>
                  <a:schemeClr val="accent5"/>
                </a:solidFill>
                <a:latin typeface="Open Sans"/>
                <a:ea typeface="Open Sans"/>
                <a:cs typeface="Open Sans"/>
                <a:sym typeface="Open Sans"/>
              </a:rPr>
              <a:t>Startup</a:t>
            </a:r>
            <a:r>
              <a:rPr lang="en-GB" sz="1200">
                <a:solidFill>
                  <a:schemeClr val="accent5"/>
                </a:solidFill>
                <a:latin typeface="Open Sans"/>
                <a:ea typeface="Open Sans"/>
                <a:cs typeface="Open Sans"/>
                <a:sym typeface="Open Sans"/>
              </a:rPr>
              <a:t>: Quick</a:t>
            </a:r>
            <a:r>
              <a:rPr lang="en-GB" sz="1200">
                <a:solidFill>
                  <a:schemeClr val="accent5"/>
                </a:solidFill>
                <a:latin typeface="Open Sans"/>
                <a:ea typeface="Open Sans"/>
                <a:cs typeface="Open Sans"/>
                <a:sym typeface="Open Sans"/>
              </a:rPr>
              <a:t> Insights Co</a:t>
            </a:r>
            <a:endParaRPr sz="1200">
              <a:solidFill>
                <a:schemeClr val="accent5"/>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accent5"/>
              </a:solidFill>
              <a:latin typeface="Open Sans"/>
              <a:ea typeface="Open Sans"/>
              <a:cs typeface="Open Sans"/>
              <a:sym typeface="Open Sans"/>
            </a:endParaRPr>
          </a:p>
          <a:p>
            <a:pPr indent="0" lvl="0" marL="0" rtl="0" algn="l">
              <a:spcBef>
                <a:spcPts val="0"/>
              </a:spcBef>
              <a:spcAft>
                <a:spcPts val="0"/>
              </a:spcAft>
              <a:buNone/>
            </a:pPr>
            <a:r>
              <a:rPr b="1" lang="en-GB" sz="1200">
                <a:solidFill>
                  <a:schemeClr val="accent5"/>
                </a:solidFill>
                <a:latin typeface="Open Sans"/>
                <a:ea typeface="Open Sans"/>
                <a:cs typeface="Open Sans"/>
                <a:sym typeface="Open Sans"/>
              </a:rPr>
              <a:t>Goal</a:t>
            </a:r>
            <a:r>
              <a:rPr lang="en-GB" sz="1200">
                <a:solidFill>
                  <a:schemeClr val="accent5"/>
                </a:solidFill>
                <a:latin typeface="Open Sans"/>
                <a:ea typeface="Open Sans"/>
                <a:cs typeface="Open Sans"/>
                <a:sym typeface="Open Sans"/>
              </a:rPr>
              <a:t>: Fast experimentation, lean setup</a:t>
            </a:r>
            <a:endParaRPr sz="1200">
              <a:solidFill>
                <a:schemeClr val="accent5"/>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accent5"/>
              </a:solidFill>
              <a:latin typeface="Open Sans"/>
              <a:ea typeface="Open Sans"/>
              <a:cs typeface="Open Sans"/>
              <a:sym typeface="Open Sans"/>
            </a:endParaRPr>
          </a:p>
          <a:p>
            <a:pPr indent="0" lvl="0" marL="0" rtl="0" algn="l">
              <a:spcBef>
                <a:spcPts val="0"/>
              </a:spcBef>
              <a:spcAft>
                <a:spcPts val="0"/>
              </a:spcAft>
              <a:buNone/>
            </a:pPr>
            <a:r>
              <a:rPr b="1" lang="en-GB" sz="1200">
                <a:solidFill>
                  <a:schemeClr val="accent5"/>
                </a:solidFill>
                <a:latin typeface="Open Sans"/>
                <a:ea typeface="Open Sans"/>
                <a:cs typeface="Open Sans"/>
                <a:sym typeface="Open Sans"/>
              </a:rPr>
              <a:t>Stack</a:t>
            </a:r>
            <a:r>
              <a:rPr lang="en-GB" sz="1200">
                <a:solidFill>
                  <a:schemeClr val="accent5"/>
                </a:solidFill>
                <a:latin typeface="Open Sans"/>
                <a:ea typeface="Open Sans"/>
                <a:cs typeface="Open Sans"/>
                <a:sym typeface="Open Sans"/>
              </a:rPr>
              <a:t>:</a:t>
            </a:r>
            <a:endParaRPr sz="1200">
              <a:solidFill>
                <a:schemeClr val="accent5"/>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accent5"/>
              </a:solidFill>
              <a:latin typeface="Open Sans"/>
              <a:ea typeface="Open Sans"/>
              <a:cs typeface="Open Sans"/>
              <a:sym typeface="Open Sans"/>
            </a:endParaRPr>
          </a:p>
          <a:p>
            <a:pPr indent="0" lvl="0" marL="0" rtl="0" algn="l">
              <a:spcBef>
                <a:spcPts val="0"/>
              </a:spcBef>
              <a:spcAft>
                <a:spcPts val="0"/>
              </a:spcAft>
              <a:buNone/>
            </a:pPr>
            <a:r>
              <a:rPr b="1" lang="en-GB" sz="1200">
                <a:solidFill>
                  <a:schemeClr val="accent5"/>
                </a:solidFill>
                <a:latin typeface="Open Sans"/>
                <a:ea typeface="Open Sans"/>
                <a:cs typeface="Open Sans"/>
                <a:sym typeface="Open Sans"/>
              </a:rPr>
              <a:t>Ingestion</a:t>
            </a:r>
            <a:r>
              <a:rPr lang="en-GB" sz="1200">
                <a:solidFill>
                  <a:schemeClr val="accent5"/>
                </a:solidFill>
                <a:latin typeface="Open Sans"/>
                <a:ea typeface="Open Sans"/>
                <a:cs typeface="Open Sans"/>
                <a:sym typeface="Open Sans"/>
              </a:rPr>
              <a:t>: REST APIs, flat files using Python scripts</a:t>
            </a:r>
            <a:endParaRPr sz="1200">
              <a:solidFill>
                <a:schemeClr val="accent5"/>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accent5"/>
              </a:solidFill>
              <a:latin typeface="Open Sans"/>
              <a:ea typeface="Open Sans"/>
              <a:cs typeface="Open Sans"/>
              <a:sym typeface="Open Sans"/>
            </a:endParaRPr>
          </a:p>
          <a:p>
            <a:pPr indent="0" lvl="0" marL="0" rtl="0" algn="l">
              <a:spcBef>
                <a:spcPts val="0"/>
              </a:spcBef>
              <a:spcAft>
                <a:spcPts val="0"/>
              </a:spcAft>
              <a:buNone/>
            </a:pPr>
            <a:r>
              <a:rPr b="1" lang="en-GB" sz="1200">
                <a:solidFill>
                  <a:schemeClr val="accent5"/>
                </a:solidFill>
                <a:latin typeface="Open Sans"/>
                <a:ea typeface="Open Sans"/>
                <a:cs typeface="Open Sans"/>
                <a:sym typeface="Open Sans"/>
              </a:rPr>
              <a:t>Storage</a:t>
            </a:r>
            <a:r>
              <a:rPr lang="en-GB" sz="1200">
                <a:solidFill>
                  <a:schemeClr val="accent5"/>
                </a:solidFill>
                <a:latin typeface="Open Sans"/>
                <a:ea typeface="Open Sans"/>
                <a:cs typeface="Open Sans"/>
                <a:sym typeface="Open Sans"/>
              </a:rPr>
              <a:t>: AWS S3 Buckets (Files), AWS RedShift (Database)</a:t>
            </a:r>
            <a:endParaRPr sz="1200">
              <a:solidFill>
                <a:schemeClr val="accent5"/>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accent5"/>
              </a:solidFill>
              <a:latin typeface="Open Sans"/>
              <a:ea typeface="Open Sans"/>
              <a:cs typeface="Open Sans"/>
              <a:sym typeface="Open Sans"/>
            </a:endParaRPr>
          </a:p>
          <a:p>
            <a:pPr indent="0" lvl="0" marL="0" rtl="0" algn="l">
              <a:spcBef>
                <a:spcPts val="0"/>
              </a:spcBef>
              <a:spcAft>
                <a:spcPts val="0"/>
              </a:spcAft>
              <a:buNone/>
            </a:pPr>
            <a:r>
              <a:rPr b="1" lang="en-GB" sz="1200">
                <a:solidFill>
                  <a:schemeClr val="accent5"/>
                </a:solidFill>
                <a:latin typeface="Open Sans"/>
                <a:ea typeface="Open Sans"/>
                <a:cs typeface="Open Sans"/>
                <a:sym typeface="Open Sans"/>
              </a:rPr>
              <a:t>Transformation</a:t>
            </a:r>
            <a:r>
              <a:rPr lang="en-GB" sz="1200">
                <a:solidFill>
                  <a:schemeClr val="accent5"/>
                </a:solidFill>
                <a:latin typeface="Open Sans"/>
                <a:ea typeface="Open Sans"/>
                <a:cs typeface="Open Sans"/>
                <a:sym typeface="Open Sans"/>
              </a:rPr>
              <a:t>: Ad hoc SQL in notebooks, Dockerized Python/pandas scripts in AWS</a:t>
            </a:r>
            <a:endParaRPr sz="1200">
              <a:solidFill>
                <a:schemeClr val="accent5"/>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accent5"/>
              </a:solidFill>
              <a:latin typeface="Open Sans"/>
              <a:ea typeface="Open Sans"/>
              <a:cs typeface="Open Sans"/>
              <a:sym typeface="Open Sans"/>
            </a:endParaRPr>
          </a:p>
          <a:p>
            <a:pPr indent="0" lvl="0" marL="0" rtl="0" algn="l">
              <a:spcBef>
                <a:spcPts val="0"/>
              </a:spcBef>
              <a:spcAft>
                <a:spcPts val="0"/>
              </a:spcAft>
              <a:buNone/>
            </a:pPr>
            <a:r>
              <a:rPr b="1" lang="en-GB" sz="1200">
                <a:solidFill>
                  <a:schemeClr val="accent5"/>
                </a:solidFill>
                <a:latin typeface="Open Sans"/>
                <a:ea typeface="Open Sans"/>
                <a:cs typeface="Open Sans"/>
                <a:sym typeface="Open Sans"/>
              </a:rPr>
              <a:t>Serving</a:t>
            </a:r>
            <a:r>
              <a:rPr lang="en-GB" sz="1200">
                <a:solidFill>
                  <a:schemeClr val="accent5"/>
                </a:solidFill>
                <a:latin typeface="Open Sans"/>
                <a:ea typeface="Open Sans"/>
                <a:cs typeface="Open Sans"/>
                <a:sym typeface="Open Sans"/>
              </a:rPr>
              <a:t>: PowerBI Dashboards</a:t>
            </a:r>
            <a:endParaRPr sz="1200">
              <a:solidFill>
                <a:schemeClr val="accent5"/>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accent5"/>
              </a:solidFill>
              <a:latin typeface="Open Sans"/>
              <a:ea typeface="Open Sans"/>
              <a:cs typeface="Open Sans"/>
              <a:sym typeface="Open Sans"/>
            </a:endParaRPr>
          </a:p>
          <a:p>
            <a:pPr indent="0" lvl="0" marL="0" rtl="0" algn="l">
              <a:spcBef>
                <a:spcPts val="0"/>
              </a:spcBef>
              <a:spcAft>
                <a:spcPts val="0"/>
              </a:spcAft>
              <a:buNone/>
            </a:pPr>
            <a:r>
              <a:rPr b="1" lang="en-GB" sz="1200">
                <a:solidFill>
                  <a:schemeClr val="accent5"/>
                </a:solidFill>
                <a:latin typeface="Open Sans"/>
                <a:ea typeface="Open Sans"/>
                <a:cs typeface="Open Sans"/>
                <a:sym typeface="Open Sans"/>
              </a:rPr>
              <a:t>Monitoring</a:t>
            </a:r>
            <a:r>
              <a:rPr lang="en-GB" sz="1200">
                <a:solidFill>
                  <a:schemeClr val="accent5"/>
                </a:solidFill>
                <a:latin typeface="Open Sans"/>
                <a:ea typeface="Open Sans"/>
                <a:cs typeface="Open Sans"/>
                <a:sym typeface="Open Sans"/>
              </a:rPr>
              <a:t>: Manual checks, Logging in scripts (S3 Buckets)</a:t>
            </a:r>
            <a:endParaRPr sz="1200">
              <a:solidFill>
                <a:schemeClr val="accent5"/>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accent5"/>
              </a:solidFill>
              <a:latin typeface="Open Sans"/>
              <a:ea typeface="Open Sans"/>
              <a:cs typeface="Open Sans"/>
              <a:sym typeface="Open Sans"/>
            </a:endParaRPr>
          </a:p>
          <a:p>
            <a:pPr indent="0" lvl="0" marL="0" rtl="0" algn="l">
              <a:spcBef>
                <a:spcPts val="0"/>
              </a:spcBef>
              <a:spcAft>
                <a:spcPts val="0"/>
              </a:spcAft>
              <a:buNone/>
            </a:pPr>
            <a:r>
              <a:rPr lang="en-GB" sz="1200">
                <a:solidFill>
                  <a:schemeClr val="accent5"/>
                </a:solidFill>
                <a:latin typeface="Open Sans"/>
                <a:ea typeface="Open Sans"/>
                <a:cs typeface="Open Sans"/>
                <a:sym typeface="Open Sans"/>
              </a:rPr>
              <a:t>🧠 </a:t>
            </a:r>
            <a:r>
              <a:rPr b="1" lang="en-GB" sz="1200">
                <a:solidFill>
                  <a:schemeClr val="accent5"/>
                </a:solidFill>
                <a:latin typeface="Open Sans"/>
                <a:ea typeface="Open Sans"/>
                <a:cs typeface="Open Sans"/>
                <a:sym typeface="Open Sans"/>
              </a:rPr>
              <a:t>Focus</a:t>
            </a:r>
            <a:r>
              <a:rPr lang="en-GB" sz="1200">
                <a:solidFill>
                  <a:schemeClr val="accent5"/>
                </a:solidFill>
                <a:latin typeface="Open Sans"/>
                <a:ea typeface="Open Sans"/>
                <a:cs typeface="Open Sans"/>
                <a:sym typeface="Open Sans"/>
              </a:rPr>
              <a:t>: Speed and flexibility over automation and robustness.</a:t>
            </a:r>
            <a:endParaRPr sz="1200">
              <a:solidFill>
                <a:schemeClr val="accent5"/>
              </a:solidFill>
              <a:latin typeface="Open Sans"/>
              <a:ea typeface="Open Sans"/>
              <a:cs typeface="Open Sans"/>
              <a:sym typeface="Open Sans"/>
            </a:endParaRPr>
          </a:p>
        </p:txBody>
      </p:sp>
      <p:sp>
        <p:nvSpPr>
          <p:cNvPr id="210" name="Google Shape;210;p28"/>
          <p:cNvSpPr txBox="1"/>
          <p:nvPr/>
        </p:nvSpPr>
        <p:spPr>
          <a:xfrm>
            <a:off x="4850175" y="1037100"/>
            <a:ext cx="3992700" cy="389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200">
                <a:solidFill>
                  <a:schemeClr val="accent5"/>
                </a:solidFill>
              </a:rPr>
              <a:t>Enterprise: Scalable Systems Inc.</a:t>
            </a:r>
            <a:endParaRPr b="1" sz="1200">
              <a:solidFill>
                <a:schemeClr val="accent5"/>
              </a:solidFill>
            </a:endParaRPr>
          </a:p>
          <a:p>
            <a:pPr indent="0" lvl="0" marL="0" rtl="0" algn="l">
              <a:lnSpc>
                <a:spcPct val="115000"/>
              </a:lnSpc>
              <a:spcBef>
                <a:spcPts val="1200"/>
              </a:spcBef>
              <a:spcAft>
                <a:spcPts val="0"/>
              </a:spcAft>
              <a:buNone/>
            </a:pPr>
            <a:r>
              <a:rPr b="1" lang="en-GB" sz="1200">
                <a:solidFill>
                  <a:schemeClr val="accent5"/>
                </a:solidFill>
              </a:rPr>
              <a:t>Goal</a:t>
            </a:r>
            <a:r>
              <a:rPr lang="en-GB" sz="1200">
                <a:solidFill>
                  <a:schemeClr val="accent5"/>
                </a:solidFill>
              </a:rPr>
              <a:t>: Scalable, automated, and governed pipelines</a:t>
            </a:r>
            <a:br>
              <a:rPr lang="en-GB" sz="1200">
                <a:solidFill>
                  <a:schemeClr val="accent5"/>
                </a:solidFill>
              </a:rPr>
            </a:br>
            <a:r>
              <a:rPr b="1" lang="en-GB" sz="1200">
                <a:solidFill>
                  <a:schemeClr val="accent5"/>
                </a:solidFill>
              </a:rPr>
              <a:t>Ingestion</a:t>
            </a:r>
            <a:r>
              <a:rPr lang="en-GB" sz="1200">
                <a:solidFill>
                  <a:schemeClr val="accent5"/>
                </a:solidFill>
              </a:rPr>
              <a:t>: Kafka, Airbyte, custom connectors in Python</a:t>
            </a:r>
            <a:br>
              <a:rPr b="1" lang="en-GB" sz="1200">
                <a:solidFill>
                  <a:schemeClr val="accent5"/>
                </a:solidFill>
              </a:rPr>
            </a:br>
            <a:endParaRPr b="1" sz="1200">
              <a:solidFill>
                <a:schemeClr val="accent5"/>
              </a:solidFill>
            </a:endParaRPr>
          </a:p>
          <a:p>
            <a:pPr indent="0" lvl="0" marL="0" rtl="0" algn="l">
              <a:lnSpc>
                <a:spcPct val="115000"/>
              </a:lnSpc>
              <a:spcBef>
                <a:spcPts val="1200"/>
              </a:spcBef>
              <a:spcAft>
                <a:spcPts val="0"/>
              </a:spcAft>
              <a:buNone/>
            </a:pPr>
            <a:r>
              <a:rPr b="1" lang="en-GB" sz="1200">
                <a:solidFill>
                  <a:schemeClr val="accent5"/>
                </a:solidFill>
              </a:rPr>
              <a:t>Storage</a:t>
            </a:r>
            <a:r>
              <a:rPr lang="en-GB" sz="1200">
                <a:solidFill>
                  <a:schemeClr val="accent5"/>
                </a:solidFill>
              </a:rPr>
              <a:t>: Lakehouse on S3 with Delta Lake (Parquet format with lifecycle policies)</a:t>
            </a:r>
            <a:endParaRPr sz="1200">
              <a:solidFill>
                <a:schemeClr val="accent5"/>
              </a:solidFill>
            </a:endParaRPr>
          </a:p>
          <a:p>
            <a:pPr indent="0" lvl="0" marL="0" rtl="0" algn="l">
              <a:lnSpc>
                <a:spcPct val="115000"/>
              </a:lnSpc>
              <a:spcBef>
                <a:spcPts val="1200"/>
              </a:spcBef>
              <a:spcAft>
                <a:spcPts val="0"/>
              </a:spcAft>
              <a:buNone/>
            </a:pPr>
            <a:r>
              <a:rPr lang="en-GB" sz="1200">
                <a:solidFill>
                  <a:schemeClr val="accent5"/>
                </a:solidFill>
              </a:rPr>
              <a:t>Transformation: Declarative models in dbt, scalable jobs with Spark</a:t>
            </a:r>
            <a:r>
              <a:rPr b="1" lang="en-GB" sz="1200">
                <a:solidFill>
                  <a:schemeClr val="accent5"/>
                </a:solidFill>
              </a:rPr>
              <a:t>/</a:t>
            </a:r>
            <a:r>
              <a:rPr lang="en-GB" sz="1200">
                <a:solidFill>
                  <a:schemeClr val="accent5"/>
                </a:solidFill>
              </a:rPr>
              <a:t>PySpark, scheduled via Airflow</a:t>
            </a:r>
            <a:endParaRPr sz="1200">
              <a:solidFill>
                <a:schemeClr val="accent5"/>
              </a:solidFill>
            </a:endParaRPr>
          </a:p>
          <a:p>
            <a:pPr indent="0" lvl="0" marL="0" rtl="0" algn="l">
              <a:lnSpc>
                <a:spcPct val="115000"/>
              </a:lnSpc>
              <a:spcBef>
                <a:spcPts val="1200"/>
              </a:spcBef>
              <a:spcAft>
                <a:spcPts val="0"/>
              </a:spcAft>
              <a:buNone/>
            </a:pPr>
            <a:r>
              <a:rPr b="1" lang="en-GB" sz="1200">
                <a:solidFill>
                  <a:schemeClr val="accent5"/>
                </a:solidFill>
              </a:rPr>
              <a:t>Serving</a:t>
            </a:r>
            <a:r>
              <a:rPr lang="en-GB" sz="1200">
                <a:solidFill>
                  <a:schemeClr val="accent5"/>
                </a:solidFill>
              </a:rPr>
              <a:t>: BI dashboards in Tableau, production-grade APIs built with FastAPI or Flask</a:t>
            </a:r>
            <a:endParaRPr sz="1200">
              <a:solidFill>
                <a:schemeClr val="accent5"/>
              </a:solidFill>
            </a:endParaRPr>
          </a:p>
          <a:p>
            <a:pPr indent="0" lvl="0" marL="0" rtl="0" algn="l">
              <a:lnSpc>
                <a:spcPct val="115000"/>
              </a:lnSpc>
              <a:spcBef>
                <a:spcPts val="1200"/>
              </a:spcBef>
              <a:spcAft>
                <a:spcPts val="0"/>
              </a:spcAft>
              <a:buNone/>
            </a:pPr>
            <a:r>
              <a:rPr b="1" lang="en-GB" sz="1200">
                <a:solidFill>
                  <a:schemeClr val="accent5"/>
                </a:solidFill>
              </a:rPr>
              <a:t>Monitoring &amp; Governance</a:t>
            </a:r>
            <a:r>
              <a:rPr lang="en-GB" sz="1200">
                <a:solidFill>
                  <a:schemeClr val="accent5"/>
                </a:solidFill>
              </a:rPr>
              <a:t>: Great Expectations, Monte Carlo, built-in logging, Python-based alerting scripts</a:t>
            </a:r>
            <a:br>
              <a:rPr lang="en-GB" sz="1200">
                <a:solidFill>
                  <a:schemeClr val="accent5"/>
                </a:solidFill>
              </a:rPr>
            </a:br>
            <a:r>
              <a:rPr lang="en-GB" sz="1200">
                <a:solidFill>
                  <a:schemeClr val="accent5"/>
                </a:solidFill>
              </a:rPr>
              <a:t>🧠 Focus: Performance, governance, and production-readiness at scale.</a:t>
            </a:r>
            <a:endParaRPr sz="1200">
              <a:solidFill>
                <a:schemeClr val="accent5"/>
              </a:solidFill>
            </a:endParaRPr>
          </a:p>
          <a:p>
            <a:pPr indent="0" lvl="0" marL="0" rtl="0" algn="l">
              <a:spcBef>
                <a:spcPts val="1200"/>
              </a:spcBef>
              <a:spcAft>
                <a:spcPts val="0"/>
              </a:spcAft>
              <a:buNone/>
            </a:pPr>
            <a:r>
              <a:t/>
            </a:r>
            <a:endParaRPr sz="1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1000"/>
                                        <p:tgtEl>
                                          <p:spTgt spid="20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1000"/>
                                        <p:tgtEl>
                                          <p:spTgt spid="2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umos_CI">
      <a:dk1>
        <a:srgbClr val="3B3737"/>
      </a:dk1>
      <a:lt1>
        <a:srgbClr val="FFFFFF"/>
      </a:lt1>
      <a:dk2>
        <a:srgbClr val="24212F"/>
      </a:dk2>
      <a:lt2>
        <a:srgbClr val="E7E6E6"/>
      </a:lt2>
      <a:accent1>
        <a:srgbClr val="ED5175"/>
      </a:accent1>
      <a:accent2>
        <a:srgbClr val="96B8FF"/>
      </a:accent2>
      <a:accent3>
        <a:srgbClr val="7CB9EF"/>
      </a:accent3>
      <a:accent4>
        <a:srgbClr val="545353"/>
      </a:accent4>
      <a:accent5>
        <a:srgbClr val="334F69"/>
      </a:accent5>
      <a:accent6>
        <a:srgbClr val="EF5074"/>
      </a:accent6>
      <a:hlink>
        <a:srgbClr val="334F69"/>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