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78" r:id="rId9"/>
    <p:sldId id="263" r:id="rId10"/>
    <p:sldId id="264" r:id="rId11"/>
    <p:sldId id="283" r:id="rId12"/>
    <p:sldId id="289" r:id="rId13"/>
    <p:sldId id="265" r:id="rId14"/>
    <p:sldId id="284" r:id="rId15"/>
    <p:sldId id="266" r:id="rId16"/>
    <p:sldId id="279" r:id="rId17"/>
    <p:sldId id="267" r:id="rId18"/>
    <p:sldId id="268" r:id="rId19"/>
    <p:sldId id="269" r:id="rId20"/>
    <p:sldId id="270" r:id="rId21"/>
    <p:sldId id="271" r:id="rId22"/>
    <p:sldId id="280" r:id="rId23"/>
    <p:sldId id="272" r:id="rId24"/>
    <p:sldId id="285" r:id="rId25"/>
    <p:sldId id="273" r:id="rId26"/>
    <p:sldId id="274" r:id="rId27"/>
    <p:sldId id="286" r:id="rId28"/>
    <p:sldId id="294" r:id="rId29"/>
    <p:sldId id="288" r:id="rId30"/>
    <p:sldId id="290" r:id="rId31"/>
    <p:sldId id="291" r:id="rId32"/>
    <p:sldId id="292" r:id="rId33"/>
    <p:sldId id="293" r:id="rId34"/>
    <p:sldId id="287" r:id="rId35"/>
    <p:sldId id="282" r:id="rId36"/>
    <p:sldId id="281" r:id="rId37"/>
    <p:sldId id="276" r:id="rId3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3BFE"/>
    <a:srgbClr val="5C5C5C"/>
    <a:srgbClr val="B0B0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84" autoAdjust="0"/>
  </p:normalViewPr>
  <p:slideViewPr>
    <p:cSldViewPr snapToGrid="0">
      <p:cViewPr varScale="1">
        <p:scale>
          <a:sx n="100" d="100"/>
          <a:sy n="100" d="100"/>
        </p:scale>
        <p:origin x="8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Распределение</a:t>
            </a:r>
            <a:r>
              <a:rPr lang="ru-RU" baseline="0" dirty="0"/>
              <a:t> оценок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solidFill>
              <a:srgbClr val="5C5C5C"/>
            </a:solidFill>
            <a:ln>
              <a:noFill/>
            </a:ln>
            <a:effectLst/>
          </c:spPr>
          <c:invertIfNegative val="0"/>
          <c:dPt>
            <c:idx val="8"/>
            <c:invertIfNegative val="0"/>
            <c:bubble3D val="0"/>
            <c:spPr>
              <a:solidFill>
                <a:srgbClr val="3D3BF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E817-45E0-8F02-AAC99C1F1AF5}"/>
              </c:ext>
            </c:extLst>
          </c:dPt>
          <c:dPt>
            <c:idx val="9"/>
            <c:invertIfNegative val="0"/>
            <c:bubble3D val="0"/>
            <c:spPr>
              <a:solidFill>
                <a:srgbClr val="3D3BF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817-45E0-8F02-AAC99C1F1AF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Лист1!$D$2:$D$11</c:f>
              <c:numCache>
                <c:formatCode>0.00%</c:formatCode>
                <c:ptCount val="10"/>
                <c:pt idx="0">
                  <c:v>0.17396991497710923</c:v>
                </c:pt>
                <c:pt idx="1">
                  <c:v>5.4937867887508172E-2</c:v>
                </c:pt>
                <c:pt idx="2">
                  <c:v>0.10627861347285808</c:v>
                </c:pt>
                <c:pt idx="3">
                  <c:v>4.0222367560497053E-2</c:v>
                </c:pt>
                <c:pt idx="4">
                  <c:v>7.652060170045781E-2</c:v>
                </c:pt>
                <c:pt idx="5">
                  <c:v>3.302812295618051E-2</c:v>
                </c:pt>
                <c:pt idx="6">
                  <c:v>6.540222367560497E-2</c:v>
                </c:pt>
                <c:pt idx="7">
                  <c:v>9.5160235448005226E-2</c:v>
                </c:pt>
                <c:pt idx="8">
                  <c:v>7.7828646173969909E-2</c:v>
                </c:pt>
                <c:pt idx="9">
                  <c:v>0.27665140614780903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17-45E0-8F02-AAC99C1F1AF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27"/>
        <c:overlap val="100"/>
        <c:axId val="440604944"/>
        <c:axId val="483133904"/>
      </c:barChart>
      <c:catAx>
        <c:axId val="4406049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83133904"/>
        <c:crosses val="autoZero"/>
        <c:auto val="1"/>
        <c:lblAlgn val="ctr"/>
        <c:lblOffset val="100"/>
        <c:noMultiLvlLbl val="0"/>
      </c:catAx>
      <c:valAx>
        <c:axId val="483133904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440604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spPr>
            <a:solidFill>
              <a:srgbClr val="3D3BFE"/>
            </a:solidFill>
          </c:spPr>
          <c:dPt>
            <c:idx val="0"/>
            <c:bubble3D val="0"/>
            <c:spPr>
              <a:solidFill>
                <a:srgbClr val="5C5C5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D30-4B12-8CFE-FC326512923A}"/>
              </c:ext>
            </c:extLst>
          </c:dPt>
          <c:dPt>
            <c:idx val="1"/>
            <c:bubble3D val="0"/>
            <c:spPr>
              <a:solidFill>
                <a:srgbClr val="3D3BF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D30-4B12-8CFE-FC326512923A}"/>
              </c:ext>
            </c:extLst>
          </c:dPt>
          <c:val>
            <c:numRef>
              <c:f>Лист1!$C$14:$C$15</c:f>
              <c:numCache>
                <c:formatCode>General</c:formatCode>
                <c:ptCount val="2"/>
                <c:pt idx="0">
                  <c:v>64.5</c:v>
                </c:pt>
                <c:pt idx="1">
                  <c:v>35.5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D30-4B12-8CFE-FC32651292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9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0"/>
    <c:plotArea>
      <c:layout>
        <c:manualLayout>
          <c:layoutTarget val="inner"/>
          <c:xMode val="edge"/>
          <c:yMode val="edge"/>
          <c:x val="9.4330151701859544E-2"/>
          <c:y val="0.1349634283013548"/>
          <c:w val="0.7494475657386328"/>
          <c:h val="0.72403452189570872"/>
        </c:manualLayout>
      </c:layout>
      <c:ofPieChart>
        <c:ofPieType val="bar"/>
        <c:varyColors val="1"/>
        <c:ser>
          <c:idx val="0"/>
          <c:order val="0"/>
          <c:dPt>
            <c:idx val="0"/>
            <c:bubble3D val="0"/>
            <c:spPr>
              <a:solidFill>
                <a:schemeClr val="accent5">
                  <a:shade val="47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A7A-408B-8BAA-853B93EE8F7B}"/>
              </c:ext>
            </c:extLst>
          </c:dPt>
          <c:dPt>
            <c:idx val="1"/>
            <c:bubble3D val="0"/>
            <c:spPr>
              <a:solidFill>
                <a:schemeClr val="accent5">
                  <a:shade val="6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A7A-408B-8BAA-853B93EE8F7B}"/>
              </c:ext>
            </c:extLst>
          </c:dPt>
          <c:dPt>
            <c:idx val="2"/>
            <c:bubble3D val="0"/>
            <c:spPr>
              <a:solidFill>
                <a:schemeClr val="accent5">
                  <a:shade val="82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4A7A-408B-8BAA-853B93EE8F7B}"/>
              </c:ext>
            </c:extLst>
          </c:dPt>
          <c:dPt>
            <c:idx val="3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4A7A-408B-8BAA-853B93EE8F7B}"/>
              </c:ext>
            </c:extLst>
          </c:dPt>
          <c:dPt>
            <c:idx val="4"/>
            <c:bubble3D val="0"/>
            <c:spPr>
              <a:solidFill>
                <a:schemeClr val="accent5">
                  <a:tint val="83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4A7A-408B-8BAA-853B93EE8F7B}"/>
              </c:ext>
            </c:extLst>
          </c:dPt>
          <c:dPt>
            <c:idx val="5"/>
            <c:bubble3D val="0"/>
            <c:spPr>
              <a:solidFill>
                <a:schemeClr val="accent5">
                  <a:tint val="6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4A7A-408B-8BAA-853B93EE8F7B}"/>
              </c:ext>
            </c:extLst>
          </c:dPt>
          <c:dPt>
            <c:idx val="6"/>
            <c:bubble3D val="0"/>
            <c:spPr>
              <a:solidFill>
                <a:schemeClr val="accent5">
                  <a:tint val="48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4A7A-408B-8BAA-853B93EE8F7B}"/>
              </c:ext>
            </c:extLst>
          </c:dPt>
          <c:dPt>
            <c:idx val="7"/>
            <c:bubble3D val="0"/>
            <c:spPr>
              <a:solidFill>
                <a:schemeClr val="accent5">
                  <a:tint val="3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4A7A-408B-8BAA-853B93EE8F7B}"/>
              </c:ext>
            </c:extLst>
          </c:dPt>
          <c:dLbls>
            <c:dLbl>
              <c:idx val="0"/>
              <c:layout>
                <c:manualLayout>
                  <c:x val="-0.16091954022988508"/>
                  <c:y val="-3.8393270217851702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000" b="0" i="0" u="none" strike="noStrike" kern="1200" spc="0" baseline="0">
                        <a:solidFill>
                          <a:schemeClr val="bg1"/>
                        </a:solidFill>
                        <a:latin typeface="Arial Black" panose="020B0A04020102020204" pitchFamily="34" charset="0"/>
                        <a:ea typeface="+mn-ea"/>
                        <a:cs typeface="Arial" panose="020B0604020202020204" pitchFamily="34" charset="0"/>
                      </a:defRPr>
                    </a:pPr>
                    <a:fld id="{B99B88B6-D3A9-4C3D-A7A4-51C82FC4098B}" type="CATEGORYNAME">
                      <a:rPr lang="ru-RU" b="0">
                        <a:solidFill>
                          <a:schemeClr val="bg1"/>
                        </a:solidFill>
                        <a:latin typeface="Arial Black" panose="020B0A04020102020204" pitchFamily="34" charset="0"/>
                      </a:rPr>
                      <a:pPr>
                        <a:defRPr b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defRPr>
                      </a:pPr>
                      <a:t>[ИМЯ КАТЕГОРИИ]</a:t>
                    </a:fld>
                    <a:r>
                      <a:rPr lang="ru-RU" b="0" baseline="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rPr>
                      <a:t>; </a:t>
                    </a:r>
                    <a:fld id="{2863F709-D62B-4172-9252-A3297CCA0C9A}" type="VALUE">
                      <a:rPr lang="ru-RU" sz="1200" b="0" baseline="0">
                        <a:solidFill>
                          <a:schemeClr val="bg1"/>
                        </a:solidFill>
                        <a:latin typeface="Arial Black" panose="020B0A04020102020204" pitchFamily="34" charset="0"/>
                      </a:rPr>
                      <a:pPr>
                        <a:defRPr b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defRPr>
                      </a:pPr>
                      <a:t>[ЗНАЧЕНИЕ]</a:t>
                    </a:fld>
                    <a:endParaRPr lang="ru-RU" b="0" baseline="0" dirty="0">
                      <a:solidFill>
                        <a:schemeClr val="bg1"/>
                      </a:solidFill>
                      <a:latin typeface="Arial Black" panose="020B0A04020102020204" pitchFamily="34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000" b="0" i="0" u="none" strike="noStrike" kern="1200" spc="0" baseline="0">
                      <a:solidFill>
                        <a:schemeClr val="bg1"/>
                      </a:solidFill>
                      <a:latin typeface="Arial Black" panose="020B0A040201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ru-RU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9885948606556805"/>
                      <c:h val="0.221073933172905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4A7A-408B-8BAA-853B93EE8F7B}"/>
                </c:ext>
              </c:extLst>
            </c:dLbl>
            <c:dLbl>
              <c:idx val="1"/>
              <c:layout>
                <c:manualLayout>
                  <c:x val="7.4135494336417486E-3"/>
                  <c:y val="-3.5586262183632103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000" b="0" i="0" u="none" strike="noStrike" kern="1200" spc="0" baseline="0">
                        <a:solidFill>
                          <a:schemeClr val="bg1"/>
                        </a:solidFill>
                        <a:latin typeface="Arial Black" panose="020B0A04020102020204" pitchFamily="34" charset="0"/>
                        <a:ea typeface="+mn-ea"/>
                        <a:cs typeface="Arial" panose="020B0604020202020204" pitchFamily="34" charset="0"/>
                      </a:defRPr>
                    </a:pPr>
                    <a:fld id="{77D66FD4-B19E-47BD-986D-8E05CD63AE02}" type="CATEGORYNAME">
                      <a:rPr lang="ru-RU" b="0">
                        <a:solidFill>
                          <a:schemeClr val="bg1"/>
                        </a:solidFill>
                        <a:latin typeface="Arial Black" panose="020B0A04020102020204" pitchFamily="34" charset="0"/>
                      </a:rPr>
                      <a:pPr>
                        <a:defRPr b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defRPr>
                      </a:pPr>
                      <a:t>[ИМЯ КАТЕГОРИИ]</a:t>
                    </a:fld>
                    <a:r>
                      <a:rPr lang="ru-RU" b="0" baseline="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rPr>
                      <a:t>; </a:t>
                    </a:r>
                  </a:p>
                  <a:p>
                    <a:pPr>
                      <a:defRPr b="0">
                        <a:solidFill>
                          <a:schemeClr val="bg1"/>
                        </a:solidFill>
                        <a:latin typeface="Arial Black" panose="020B0A04020102020204" pitchFamily="34" charset="0"/>
                      </a:defRPr>
                    </a:pPr>
                    <a:fld id="{5EA3B746-B634-44B9-8AB4-4385C3D8AB0E}" type="VALUE">
                      <a:rPr lang="ru-RU" sz="1400" b="0" baseline="0" smtClean="0">
                        <a:solidFill>
                          <a:schemeClr val="bg1"/>
                        </a:solidFill>
                        <a:latin typeface="Arial Black" panose="020B0A04020102020204" pitchFamily="34" charset="0"/>
                      </a:rPr>
                      <a:pPr>
                        <a:defRPr b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defRPr>
                      </a:pPr>
                      <a:t>[ЗНАЧЕНИЕ]</a:t>
                    </a:fld>
                    <a:endParaRPr lang="ru-RU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000" b="0" i="0" u="none" strike="noStrike" kern="1200" spc="0" baseline="0">
                      <a:solidFill>
                        <a:schemeClr val="bg1"/>
                      </a:solidFill>
                      <a:latin typeface="Arial Black" panose="020B0A040201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ru-RU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8870917660491376"/>
                      <c:h val="0.2143710633061500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4A7A-408B-8BAA-853B93EE8F7B}"/>
                </c:ext>
              </c:extLst>
            </c:dLbl>
            <c:dLbl>
              <c:idx val="2"/>
              <c:layout>
                <c:manualLayout>
                  <c:x val="3.9242395761537763E-2"/>
                  <c:y val="4.830897201265353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000" b="0" i="0" u="none" strike="noStrike" kern="1200" spc="0" baseline="0">
                        <a:solidFill>
                          <a:schemeClr val="bg1"/>
                        </a:solidFill>
                        <a:latin typeface="Arial Black" panose="020B0A04020102020204" pitchFamily="34" charset="0"/>
                        <a:ea typeface="+mn-ea"/>
                        <a:cs typeface="Arial" panose="020B0604020202020204" pitchFamily="34" charset="0"/>
                      </a:defRPr>
                    </a:pPr>
                    <a:fld id="{B30BC964-BE38-4354-A8C9-CDC34747939E}" type="CATEGORYNAME">
                      <a:rPr lang="ru-RU" b="0">
                        <a:solidFill>
                          <a:schemeClr val="bg1"/>
                        </a:solidFill>
                        <a:latin typeface="Arial Black" panose="020B0A04020102020204" pitchFamily="34" charset="0"/>
                      </a:rPr>
                      <a:pPr>
                        <a:defRPr b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defRPr>
                      </a:pPr>
                      <a:t>[ИМЯ КАТЕГОРИИ]</a:t>
                    </a:fld>
                    <a:r>
                      <a:rPr lang="ru-RU" b="0" baseline="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rPr>
                      <a:t>; </a:t>
                    </a:r>
                  </a:p>
                  <a:p>
                    <a:pPr>
                      <a:defRPr b="0">
                        <a:solidFill>
                          <a:schemeClr val="bg1"/>
                        </a:solidFill>
                        <a:latin typeface="Arial Black" panose="020B0A04020102020204" pitchFamily="34" charset="0"/>
                      </a:defRPr>
                    </a:pPr>
                    <a:fld id="{66AAE8B3-5F2F-4EEB-AFF4-02BD06623B09}" type="VALUE">
                      <a:rPr lang="ru-RU" sz="1100" b="0" baseline="0" smtClean="0">
                        <a:solidFill>
                          <a:schemeClr val="bg1"/>
                        </a:solidFill>
                        <a:latin typeface="Arial Black" panose="020B0A04020102020204" pitchFamily="34" charset="0"/>
                      </a:rPr>
                      <a:pPr>
                        <a:defRPr b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defRPr>
                      </a:pPr>
                      <a:t>[ЗНАЧЕНИЕ]</a:t>
                    </a:fld>
                    <a:endParaRPr lang="ru-RU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000" b="0" i="0" u="none" strike="noStrike" kern="1200" spc="0" baseline="0">
                      <a:solidFill>
                        <a:schemeClr val="bg1"/>
                      </a:solidFill>
                      <a:latin typeface="Arial Black" panose="020B0A040201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ru-RU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04420866489832"/>
                      <c:h val="0.1767694706316160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4A7A-408B-8BAA-853B93EE8F7B}"/>
                </c:ext>
              </c:extLst>
            </c:dLbl>
            <c:dLbl>
              <c:idx val="3"/>
              <c:layout>
                <c:manualLayout>
                  <c:x val="-3.0668699569052542E-2"/>
                  <c:y val="-2.030260625953044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000" b="0" i="0" u="none" strike="noStrike" kern="1200" spc="0" baseline="0">
                      <a:solidFill>
                        <a:schemeClr val="bg1"/>
                      </a:solidFill>
                      <a:latin typeface="Arial Black" panose="020B0A040201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ru-RU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A7A-408B-8BAA-853B93EE8F7B}"/>
                </c:ext>
              </c:extLst>
            </c:dLbl>
            <c:dLbl>
              <c:idx val="4"/>
              <c:layout>
                <c:manualLayout>
                  <c:x val="-1.0610079575596816E-2"/>
                  <c:y val="-2.747477686818069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000" b="0" i="0" u="none" strike="noStrike" kern="1200" spc="0" baseline="0">
                      <a:solidFill>
                        <a:schemeClr val="bg1"/>
                      </a:solidFill>
                      <a:latin typeface="Arial Black" panose="020B0A040201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ru-RU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4A7A-408B-8BAA-853B93EE8F7B}"/>
                </c:ext>
              </c:extLst>
            </c:dLbl>
            <c:dLbl>
              <c:idx val="5"/>
              <c:layout>
                <c:manualLayout>
                  <c:x val="-3.3598585322723251E-2"/>
                  <c:y val="-3.0193107507909562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000" b="0" i="0" u="none" strike="noStrike" kern="1200" spc="0" baseline="0">
                      <a:solidFill>
                        <a:schemeClr val="bg1"/>
                      </a:solidFill>
                      <a:latin typeface="Arial Black" panose="020B0A040201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ru-RU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4A7A-408B-8BAA-853B93EE8F7B}"/>
                </c:ext>
              </c:extLst>
            </c:dLbl>
            <c:dLbl>
              <c:idx val="6"/>
              <c:layout>
                <c:manualLayout>
                  <c:x val="-3.1830238726790583E-2"/>
                  <c:y val="8.454070102214367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000" b="0" i="0" u="none" strike="noStrike" kern="1200" spc="0" baseline="0">
                      <a:solidFill>
                        <a:schemeClr val="bg1"/>
                      </a:solidFill>
                      <a:latin typeface="Arial Black" panose="020B0A040201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ru-RU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4A7A-408B-8BAA-853B93EE8F7B}"/>
                </c:ext>
              </c:extLst>
            </c:dLbl>
            <c:dLbl>
              <c:idx val="7"/>
              <c:layout>
                <c:manualLayout>
                  <c:x val="-6.8240216657267969E-2"/>
                  <c:y val="-4.6388024700339354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000" b="0" i="0" u="none" strike="noStrike" kern="1200" spc="0" baseline="0">
                      <a:solidFill>
                        <a:schemeClr val="bg1"/>
                      </a:solidFill>
                      <a:latin typeface="Arial Black" panose="020B0A040201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ru-RU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4A7A-408B-8BAA-853B93EE8F7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spc="0" baseline="0">
                    <a:solidFill>
                      <a:schemeClr val="bg1"/>
                    </a:solidFill>
                    <a:latin typeface="Arial Black" panose="020B0A040201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Лист1!$B$21:$B$27</c:f>
              <c:strCache>
                <c:ptCount val="7"/>
                <c:pt idx="0">
                  <c:v>3-Плохое качество связи в зданиях, торговых це...</c:v>
                </c:pt>
                <c:pt idx="1">
                  <c:v>1-Недозвоны, обрывы при звонках</c:v>
                </c:pt>
                <c:pt idx="2">
                  <c:v>4-Медленный мобильный интернет</c:v>
                </c:pt>
                <c:pt idx="3">
                  <c:v>5-Медленная загрузка видео</c:v>
                </c:pt>
                <c:pt idx="4">
                  <c:v>2-Время ожидания гудков при звонке</c:v>
                </c:pt>
                <c:pt idx="5">
                  <c:v>7-Свой вариант</c:v>
                </c:pt>
                <c:pt idx="6">
                  <c:v>6-Затрудняюсь ответить</c:v>
                </c:pt>
              </c:strCache>
            </c:strRef>
          </c:cat>
          <c:val>
            <c:numRef>
              <c:f>Лист1!$D$21:$D$27</c:f>
              <c:numCache>
                <c:formatCode>0.00%</c:formatCode>
                <c:ptCount val="7"/>
                <c:pt idx="0">
                  <c:v>0.29695431472081218</c:v>
                </c:pt>
                <c:pt idx="1">
                  <c:v>0.25532994923857866</c:v>
                </c:pt>
                <c:pt idx="2">
                  <c:v>0.24060913705583756</c:v>
                </c:pt>
                <c:pt idx="3">
                  <c:v>8.9847715736040612E-2</c:v>
                </c:pt>
                <c:pt idx="4">
                  <c:v>7.8172588832487316E-2</c:v>
                </c:pt>
                <c:pt idx="5">
                  <c:v>3.4517766497461931E-2</c:v>
                </c:pt>
                <c:pt idx="6">
                  <c:v>4.5685279187817262E-3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4A7A-408B-8BAA-853B93EE8F7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 val="100"/>
        <c:splitType val="pos"/>
        <c:splitPos val="4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5C5C5C"/>
    </a:solidFill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039BC9-3858-422C-B278-FD7174E5EC2D}" type="datetimeFigureOut">
              <a:rPr lang="ru-RU" smtClean="0"/>
              <a:t>19.06.2022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C1A8D4-1AD3-4DB4-83DC-4AB263E5B3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5237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1A8D4-1AD3-4DB4-83DC-4AB263E5B30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672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1A8D4-1AD3-4DB4-83DC-4AB263E5B302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0013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1A8D4-1AD3-4DB4-83DC-4AB263E5B302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7873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1A8D4-1AD3-4DB4-83DC-4AB263E5B302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5143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1A8D4-1AD3-4DB4-83DC-4AB263E5B302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5935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1A8D4-1AD3-4DB4-83DC-4AB263E5B302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2745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2A875D-E72A-4FF8-A478-372986F6B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C332200-1E3E-4DE9-8801-8E37DB046B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0638CB-A532-479F-8BC7-9B33197AB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03D0-EB31-43A0-90ED-FB611DE9DBB9}" type="datetime1">
              <a:rPr lang="ru-RU" smtClean="0"/>
              <a:t>19.06.2022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CD7F6C-ECA5-42B3-A2AA-7F2A8DB1E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CBFD70-C6AC-4B6B-A751-3A7D68DAE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6E8A-F1F0-44A8-BA46-128B6B9363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703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457260-1A53-455E-A691-662D772BB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2C5868F-E705-40DD-A5E4-C3B63221A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0FD7B9-E875-4452-8551-F1165D3FB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2454-D25F-4CCF-A772-EA1FBD4A447B}" type="datetime1">
              <a:rPr lang="ru-RU" smtClean="0"/>
              <a:t>19.06.2022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CBE664-336C-4248-AB4A-59F9B976B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12CD2E-D4A4-4344-B9E9-749C0FAAA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6E8A-F1F0-44A8-BA46-128B6B9363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4047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968CEF3-A707-4681-BDA6-0828EC900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C10A735-689B-4B18-A9DB-163CF27393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DC0C19-5604-443F-9933-664613EEC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5022-F6E7-4A03-BB0B-9089D88D01D6}" type="datetime1">
              <a:rPr lang="ru-RU" smtClean="0"/>
              <a:t>19.06.2022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359940-6535-4480-9EC9-40929512B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C8F994-DF7A-4707-BA7A-42A710B6E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6E8A-F1F0-44A8-BA46-128B6B9363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5768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340A19-FCF1-481C-8D49-5F8721D19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E1CF96-617C-44F9-BC78-C2FF0AFA0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E2B52E-043E-4E2D-8175-CCD68664D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87A2-DB9E-4BF1-A333-A8DD596EAC0F}" type="datetime1">
              <a:rPr lang="ru-RU" smtClean="0"/>
              <a:t>19.06.2022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049F38-8C52-473B-9F91-F529BDBE4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9DC392-ADE3-4216-B562-AAEB9C735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6E8A-F1F0-44A8-BA46-128B6B9363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0322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F4D209-3A2E-49DB-920D-590EE9B17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C325AB4-1D45-420C-8A48-8093ADC52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3438F6-F61C-4AF7-9634-3F9272CC5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78A7-42CD-4CCD-89B5-77427DE976EC}" type="datetime1">
              <a:rPr lang="ru-RU" smtClean="0"/>
              <a:t>19.06.2022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296A2E-B73E-4558-9484-51ADF7FD6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1AF8E4-B868-4149-831D-37F911E05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6E8A-F1F0-44A8-BA46-128B6B9363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6541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1E48F6-2C75-4C12-9B14-CB5FC5947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B04CF8-88AB-4816-B313-DFBAE04460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820707C-DD5C-4C52-8DBF-9916C9D9B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2B5CAE8-4896-41A5-B3D5-92AB11460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7C035-28D9-4837-B89A-926A9B9F073F}" type="datetime1">
              <a:rPr lang="ru-RU" smtClean="0"/>
              <a:t>19.06.2022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0426ECA-649F-418B-872A-27541294B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DC7DB39-8778-4B68-8FF4-E45CCBFE2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6E8A-F1F0-44A8-BA46-128B6B9363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0126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7F50A2-D926-4187-9335-0370A9C5B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91B2195-5C0D-489B-95D5-A18EDE06F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724BD35-02BE-4EBD-95C0-775247B26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B22363-FBD7-41DF-BBA0-80685E660D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9F03DD3-6E73-4DC4-B9F5-10DBBCBA29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368751A-0676-4635-A199-A37D9662A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C9309-8998-4995-B3C7-99F94BC63967}" type="datetime1">
              <a:rPr lang="ru-RU" smtClean="0"/>
              <a:t>19.06.2022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17DD7C6-1CED-4B2E-8FC3-440F764D8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8B92175-4D24-4BD1-80D5-CAD5B4E27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6E8A-F1F0-44A8-BA46-128B6B9363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473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9FB861-09F5-4C65-B3F6-02164551A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90E6EC6-7BCB-4457-8A1E-B77F7269B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70CAA-860C-4EE4-9A86-E951F531B60C}" type="datetime1">
              <a:rPr lang="ru-RU" smtClean="0"/>
              <a:t>19.06.2022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2894510-F622-4F25-B64F-E9C9A04A5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0F1CC1E-D217-44FF-97BC-9369E3AC8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6E8A-F1F0-44A8-BA46-128B6B9363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2594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33C8DE8-634E-43A3-9BA8-D5B092DFC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B279-9D8D-4D7B-86E8-0031200B0763}" type="datetime1">
              <a:rPr lang="ru-RU" smtClean="0"/>
              <a:t>19.06.2022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01D1175-054A-4840-A56F-1C0BEE213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982FD16-4DF6-487B-9D6A-2630B85FB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6E8A-F1F0-44A8-BA46-128B6B9363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078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63A510-F743-460E-B85B-BA2FA1D7A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089078-7E88-4C2F-98B1-B6785F5E1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673C977-FBE5-4B4A-BFFE-C7490B7DE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F2846B9-8440-46A7-96C1-8A0921EE7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A6D1-9D20-4C72-B0CF-885E2DE81FC2}" type="datetime1">
              <a:rPr lang="ru-RU" smtClean="0"/>
              <a:t>19.06.2022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8653F4F-454A-4A41-A5A9-1C79EF4D9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24216E0-E566-4881-AAA2-8A66580E9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6E8A-F1F0-44A8-BA46-128B6B9363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868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ECD6A8-359B-4EEA-96DD-3E9E29CFC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668AB13-37C8-4EDB-9E5D-ACB902C9CE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6C226F0-A31B-4675-8B8C-9C21A628D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3BD312C-B262-409A-A929-FD4CB385A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F4C6-2021-49BB-93E4-27AA07D8BF0A}" type="datetime1">
              <a:rPr lang="ru-RU" smtClean="0"/>
              <a:t>19.06.2022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25B1155-D7ED-40FD-B002-B50CAFCD8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0486A90-A4BF-4439-9303-2812FE90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6E8A-F1F0-44A8-BA46-128B6B9363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7221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154ED4-9BC7-42EE-BBE3-DC6DDC3CA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739854B-AFAF-4891-B2AD-870D30EE3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696308-E9CD-46C2-8654-18A63EB2B8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13B8F-9D01-4526-B1BE-E7EA6245A7FB}" type="datetime1">
              <a:rPr lang="ru-RU" smtClean="0"/>
              <a:t>19.06.2022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E41B0F-FDD8-4E3C-87CC-D60961CB68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E562B7-21FF-4DEA-B6E0-97E5D1CF24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F6E8A-F1F0-44A8-BA46-128B6B9363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181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g"/><Relationship Id="rId4" Type="http://schemas.openxmlformats.org/officeDocument/2006/relationships/chart" Target="../charts/char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6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DECA779-C6D9-4280-80F1-9CA585E7B78B}"/>
              </a:ext>
            </a:extLst>
          </p:cNvPr>
          <p:cNvSpPr/>
          <p:nvPr/>
        </p:nvSpPr>
        <p:spPr>
          <a:xfrm>
            <a:off x="9448800" y="0"/>
            <a:ext cx="2743200" cy="6858000"/>
          </a:xfrm>
          <a:prstGeom prst="rect">
            <a:avLst/>
          </a:prstGeom>
          <a:solidFill>
            <a:srgbClr val="5C5C5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AA102DE2-F520-4FB1-8E25-FB1E3338B029}"/>
              </a:ext>
            </a:extLst>
          </p:cNvPr>
          <p:cNvSpPr/>
          <p:nvPr/>
        </p:nvSpPr>
        <p:spPr>
          <a:xfrm>
            <a:off x="5298670" y="1697804"/>
            <a:ext cx="6883801" cy="33885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4A088C-31C8-4C57-9347-342395062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74068" y="1935553"/>
            <a:ext cx="6635012" cy="2164961"/>
          </a:xfrm>
        </p:spPr>
        <p:txBody>
          <a:bodyPr>
            <a:noAutofit/>
          </a:bodyPr>
          <a:lstStyle/>
          <a:p>
            <a:pPr algn="l"/>
            <a:r>
              <a:rPr lang="ru-RU" sz="3600" b="1" dirty="0">
                <a:solidFill>
                  <a:srgbClr val="3D3B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Исследование опроса клиентов по удовлетворенности качеством связи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B2A0F12-2EA0-40BB-B9F5-E3638B14C0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74067" y="4095431"/>
            <a:ext cx="4736733" cy="390844"/>
          </a:xfrm>
        </p:spPr>
        <p:txBody>
          <a:bodyPr>
            <a:normAutofit/>
          </a:bodyPr>
          <a:lstStyle/>
          <a:p>
            <a:pPr algn="l"/>
            <a:r>
              <a:rPr lang="ru-RU" sz="2000" dirty="0">
                <a:solidFill>
                  <a:schemeClr val="bg1">
                    <a:lumMod val="50000"/>
                  </a:schemeClr>
                </a:solidFill>
              </a:rPr>
              <a:t>Итоговый проект по средней аналитике</a:t>
            </a:r>
          </a:p>
        </p:txBody>
      </p:sp>
      <p:pic>
        <p:nvPicPr>
          <p:cNvPr id="1028" name="Picture 4" descr="Официальный сайт МегаФона, Московский регион | Ведущий мобильный оператор  России">
            <a:extLst>
              <a:ext uri="{FF2B5EF4-FFF2-40B4-BE49-F238E27FC236}">
                <a16:creationId xmlns:a16="http://schemas.microsoft.com/office/drawing/2014/main" id="{ECE2AB0E-64E8-4C81-8F59-E68BBF69D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705" y="1238550"/>
            <a:ext cx="2081365" cy="37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killbox: курсы, тренинги, отзывы, мероприятия">
            <a:extLst>
              <a:ext uri="{FF2B5EF4-FFF2-40B4-BE49-F238E27FC236}">
                <a16:creationId xmlns:a16="http://schemas.microsoft.com/office/drawing/2014/main" id="{E2F2A2CC-849F-4962-BAEE-82F05DBF6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86" y="0"/>
            <a:ext cx="1524000" cy="86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3620593-C215-4056-B531-40316A9C304E}"/>
              </a:ext>
            </a:extLst>
          </p:cNvPr>
          <p:cNvSpPr/>
          <p:nvPr/>
        </p:nvSpPr>
        <p:spPr>
          <a:xfrm>
            <a:off x="4329792" y="749038"/>
            <a:ext cx="864000" cy="864000"/>
          </a:xfrm>
          <a:prstGeom prst="rect">
            <a:avLst/>
          </a:prstGeom>
          <a:solidFill>
            <a:srgbClr val="3D3B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A3874B4-4B9B-481B-85BA-2A31CEE69C04}"/>
              </a:ext>
            </a:extLst>
          </p:cNvPr>
          <p:cNvSpPr/>
          <p:nvPr/>
        </p:nvSpPr>
        <p:spPr>
          <a:xfrm>
            <a:off x="5298670" y="1045767"/>
            <a:ext cx="554428" cy="579421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3E0EFAE-F7A2-4D07-8340-83610F8A09CE}"/>
              </a:ext>
            </a:extLst>
          </p:cNvPr>
          <p:cNvSpPr/>
          <p:nvPr/>
        </p:nvSpPr>
        <p:spPr>
          <a:xfrm>
            <a:off x="1079058" y="5160196"/>
            <a:ext cx="554428" cy="579421"/>
          </a:xfrm>
          <a:prstGeom prst="rect">
            <a:avLst/>
          </a:prstGeom>
          <a:solidFill>
            <a:srgbClr val="3D3B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D20E3BE9-5BAE-4C06-96BC-B5B9BADA242F}"/>
              </a:ext>
            </a:extLst>
          </p:cNvPr>
          <p:cNvSpPr/>
          <p:nvPr/>
        </p:nvSpPr>
        <p:spPr>
          <a:xfrm>
            <a:off x="109486" y="5171116"/>
            <a:ext cx="864000" cy="864000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036" name="Picture 12" descr="https://uztag.info/upload/iblock/fe6/fe65526dcfa42302ffca863d3281158a.jpg">
            <a:extLst>
              <a:ext uri="{FF2B5EF4-FFF2-40B4-BE49-F238E27FC236}">
                <a16:creationId xmlns:a16="http://schemas.microsoft.com/office/drawing/2014/main" id="{8B65680B-4A5B-42EC-B00E-2A315274B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86" y="1697804"/>
            <a:ext cx="5082820" cy="3388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145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0C1B030-4E1E-4113-83D4-BE9EAC693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6E8A-F1F0-44A8-BA46-128B6B93635C}" type="slidenum">
              <a:rPr lang="ru-RU" smtClean="0"/>
              <a:t>10</a:t>
            </a:fld>
            <a:endParaRPr lang="ru-RU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64B0F68-F8CC-4DBA-9567-9ADC7ABC83B1}"/>
              </a:ext>
            </a:extLst>
          </p:cNvPr>
          <p:cNvSpPr txBox="1">
            <a:spLocks/>
          </p:cNvSpPr>
          <p:nvPr/>
        </p:nvSpPr>
        <p:spPr>
          <a:xfrm>
            <a:off x="4238268" y="160179"/>
            <a:ext cx="3907660" cy="436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1600">
                <a:solidFill>
                  <a:srgbClr val="3D3BFE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ru-RU" dirty="0"/>
              <a:t>2</a:t>
            </a:r>
            <a:r>
              <a:rPr lang="en-US" dirty="0"/>
              <a:t>. </a:t>
            </a:r>
            <a:r>
              <a:rPr lang="ru-RU" dirty="0"/>
              <a:t>Разведочный анализ данных</a:t>
            </a:r>
          </a:p>
        </p:txBody>
      </p:sp>
      <p:pic>
        <p:nvPicPr>
          <p:cNvPr id="7" name="Picture 6" descr="Skillbox: курсы, тренинги, отзывы, мероприятия">
            <a:extLst>
              <a:ext uri="{FF2B5EF4-FFF2-40B4-BE49-F238E27FC236}">
                <a16:creationId xmlns:a16="http://schemas.microsoft.com/office/drawing/2014/main" id="{4FA10B88-611D-41C6-A3FD-71F9D2476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86" y="29298"/>
            <a:ext cx="1524000" cy="86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1912C32-4D15-4C2C-8C52-B8B5DE149815}"/>
              </a:ext>
            </a:extLst>
          </p:cNvPr>
          <p:cNvSpPr/>
          <p:nvPr/>
        </p:nvSpPr>
        <p:spPr>
          <a:xfrm>
            <a:off x="11299486" y="317049"/>
            <a:ext cx="554428" cy="579421"/>
          </a:xfrm>
          <a:prstGeom prst="rect">
            <a:avLst/>
          </a:prstGeom>
          <a:solidFill>
            <a:srgbClr val="3D3B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C77468D-CD27-45FC-B306-B3E055160D26}"/>
              </a:ext>
            </a:extLst>
          </p:cNvPr>
          <p:cNvSpPr/>
          <p:nvPr/>
        </p:nvSpPr>
        <p:spPr>
          <a:xfrm>
            <a:off x="10926372" y="601152"/>
            <a:ext cx="554428" cy="579421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BF65A0F-C1C9-47BC-89B4-3DBDE2E715C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3" t="6852" r="7292" b="5370"/>
          <a:stretch/>
        </p:blipFill>
        <p:spPr>
          <a:xfrm>
            <a:off x="3771745" y="1234757"/>
            <a:ext cx="4648509" cy="5208968"/>
          </a:xfrm>
          <a:prstGeom prst="rect">
            <a:avLst/>
          </a:prstGeom>
        </p:spPr>
      </p:pic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F0CB2D23-DC45-45B9-A232-96796B3DF94E}"/>
              </a:ext>
            </a:extLst>
          </p:cNvPr>
          <p:cNvSpPr/>
          <p:nvPr/>
        </p:nvSpPr>
        <p:spPr>
          <a:xfrm>
            <a:off x="416559" y="1139571"/>
            <a:ext cx="2234570" cy="5399341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Равнобедренный треугольник 17">
            <a:extLst>
              <a:ext uri="{FF2B5EF4-FFF2-40B4-BE49-F238E27FC236}">
                <a16:creationId xmlns:a16="http://schemas.microsoft.com/office/drawing/2014/main" id="{86EB583C-6EC4-4F56-A184-A2950F88D6D0}"/>
              </a:ext>
            </a:extLst>
          </p:cNvPr>
          <p:cNvSpPr/>
          <p:nvPr/>
        </p:nvSpPr>
        <p:spPr>
          <a:xfrm rot="16200000">
            <a:off x="2431060" y="3849436"/>
            <a:ext cx="258173" cy="18196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0C297F-307F-4E68-AD6A-FE5CA19CEDC2}"/>
              </a:ext>
            </a:extLst>
          </p:cNvPr>
          <p:cNvSpPr txBox="1"/>
          <p:nvPr/>
        </p:nvSpPr>
        <p:spPr>
          <a:xfrm>
            <a:off x="493221" y="3401809"/>
            <a:ext cx="20669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</a:rPr>
              <a:t>Видим явное наличие выбросов, по всем параметрам, кроме «</a:t>
            </a:r>
            <a:r>
              <a:rPr lang="en-US" sz="1600" dirty="0">
                <a:solidFill>
                  <a:schemeClr val="bg1"/>
                </a:solidFill>
              </a:rPr>
              <a:t>Total Traffic</a:t>
            </a:r>
            <a:r>
              <a:rPr lang="ru-RU" sz="1600" dirty="0">
                <a:solidFill>
                  <a:schemeClr val="bg1"/>
                </a:solidFill>
              </a:rPr>
              <a:t>»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0E2E7E-EEAF-4837-8A6D-A2455FAE5428}"/>
              </a:ext>
            </a:extLst>
          </p:cNvPr>
          <p:cNvSpPr txBox="1"/>
          <p:nvPr/>
        </p:nvSpPr>
        <p:spPr>
          <a:xfrm>
            <a:off x="3094056" y="656854"/>
            <a:ext cx="6003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rgbClr val="5C5C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Распределение данных технических параметров</a:t>
            </a:r>
          </a:p>
        </p:txBody>
      </p:sp>
    </p:spTree>
    <p:extLst>
      <p:ext uri="{BB962C8B-B14F-4D97-AF65-F5344CB8AC3E}">
        <p14:creationId xmlns:p14="http://schemas.microsoft.com/office/powerpoint/2010/main" val="2270915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0C1B030-4E1E-4113-83D4-BE9EAC693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6E8A-F1F0-44A8-BA46-128B6B93635C}" type="slidenum">
              <a:rPr lang="ru-RU" smtClean="0"/>
              <a:t>11</a:t>
            </a:fld>
            <a:endParaRPr lang="ru-RU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64B0F68-F8CC-4DBA-9567-9ADC7ABC83B1}"/>
              </a:ext>
            </a:extLst>
          </p:cNvPr>
          <p:cNvSpPr txBox="1">
            <a:spLocks/>
          </p:cNvSpPr>
          <p:nvPr/>
        </p:nvSpPr>
        <p:spPr>
          <a:xfrm>
            <a:off x="4238268" y="160179"/>
            <a:ext cx="3907660" cy="436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1600">
                <a:solidFill>
                  <a:srgbClr val="3D3BFE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ru-RU" dirty="0"/>
              <a:t>2</a:t>
            </a:r>
            <a:r>
              <a:rPr lang="en-US" dirty="0"/>
              <a:t>. </a:t>
            </a:r>
            <a:r>
              <a:rPr lang="ru-RU" dirty="0"/>
              <a:t>Разведочный анализ данных</a:t>
            </a:r>
          </a:p>
        </p:txBody>
      </p:sp>
      <p:pic>
        <p:nvPicPr>
          <p:cNvPr id="7" name="Picture 6" descr="Skillbox: курсы, тренинги, отзывы, мероприятия">
            <a:extLst>
              <a:ext uri="{FF2B5EF4-FFF2-40B4-BE49-F238E27FC236}">
                <a16:creationId xmlns:a16="http://schemas.microsoft.com/office/drawing/2014/main" id="{4FA10B88-611D-41C6-A3FD-71F9D2476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86" y="29298"/>
            <a:ext cx="1524000" cy="86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1912C32-4D15-4C2C-8C52-B8B5DE149815}"/>
              </a:ext>
            </a:extLst>
          </p:cNvPr>
          <p:cNvSpPr/>
          <p:nvPr/>
        </p:nvSpPr>
        <p:spPr>
          <a:xfrm>
            <a:off x="11299486" y="317049"/>
            <a:ext cx="554428" cy="579421"/>
          </a:xfrm>
          <a:prstGeom prst="rect">
            <a:avLst/>
          </a:prstGeom>
          <a:solidFill>
            <a:srgbClr val="3D3B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C77468D-CD27-45FC-B306-B3E055160D26}"/>
              </a:ext>
            </a:extLst>
          </p:cNvPr>
          <p:cNvSpPr/>
          <p:nvPr/>
        </p:nvSpPr>
        <p:spPr>
          <a:xfrm>
            <a:off x="10926372" y="601152"/>
            <a:ext cx="554428" cy="579421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92CBD9F2-2BD4-4748-8318-3ACF15C57EC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6" t="6111" r="6875" b="4767"/>
          <a:stretch/>
        </p:blipFill>
        <p:spPr>
          <a:xfrm>
            <a:off x="3547432" y="1117229"/>
            <a:ext cx="4996165" cy="5489622"/>
          </a:xfrm>
          <a:prstGeom prst="rect">
            <a:avLst/>
          </a:prstGeom>
        </p:spPr>
      </p:pic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F0CB2D23-DC45-45B9-A232-96796B3DF94E}"/>
              </a:ext>
            </a:extLst>
          </p:cNvPr>
          <p:cNvSpPr/>
          <p:nvPr/>
        </p:nvSpPr>
        <p:spPr>
          <a:xfrm>
            <a:off x="139258" y="1162369"/>
            <a:ext cx="2234570" cy="5399341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Равнобедренный треугольник 18">
            <a:extLst>
              <a:ext uri="{FF2B5EF4-FFF2-40B4-BE49-F238E27FC236}">
                <a16:creationId xmlns:a16="http://schemas.microsoft.com/office/drawing/2014/main" id="{CA0CC61B-273E-4438-9333-D025D769C70D}"/>
              </a:ext>
            </a:extLst>
          </p:cNvPr>
          <p:cNvSpPr/>
          <p:nvPr/>
        </p:nvSpPr>
        <p:spPr>
          <a:xfrm rot="16200000">
            <a:off x="2141150" y="3932819"/>
            <a:ext cx="303458" cy="16189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B1AE0F-8393-4C1F-B542-E3875E2BE4FA}"/>
              </a:ext>
            </a:extLst>
          </p:cNvPr>
          <p:cNvSpPr txBox="1"/>
          <p:nvPr/>
        </p:nvSpPr>
        <p:spPr>
          <a:xfrm>
            <a:off x="223080" y="2584053"/>
            <a:ext cx="20669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solidFill>
                  <a:schemeClr val="bg1"/>
                </a:solidFill>
              </a:rPr>
              <a:t>После применения правила трех сигм.</a:t>
            </a:r>
          </a:p>
          <a:p>
            <a:r>
              <a:rPr lang="ru-RU" sz="1600" b="1" dirty="0">
                <a:solidFill>
                  <a:schemeClr val="bg1"/>
                </a:solidFill>
              </a:rPr>
              <a:t>Заметим несимметричное распределение данных.</a:t>
            </a:r>
          </a:p>
          <a:p>
            <a:r>
              <a:rPr lang="ru-RU" sz="1600" dirty="0">
                <a:solidFill>
                  <a:schemeClr val="bg1"/>
                </a:solidFill>
              </a:rPr>
              <a:t>Соотношение групп (64,5% и 35,5%) не изменилось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0E2E7E-EEAF-4837-8A6D-A2455FAE5428}"/>
              </a:ext>
            </a:extLst>
          </p:cNvPr>
          <p:cNvSpPr txBox="1"/>
          <p:nvPr/>
        </p:nvSpPr>
        <p:spPr>
          <a:xfrm>
            <a:off x="3094056" y="656854"/>
            <a:ext cx="6003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rgbClr val="5C5C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Распределение данных технических параметров</a:t>
            </a:r>
          </a:p>
        </p:txBody>
      </p:sp>
    </p:spTree>
    <p:extLst>
      <p:ext uri="{BB962C8B-B14F-4D97-AF65-F5344CB8AC3E}">
        <p14:creationId xmlns:p14="http://schemas.microsoft.com/office/powerpoint/2010/main" val="1206505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0C1B030-4E1E-4113-83D4-BE9EAC693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6E8A-F1F0-44A8-BA46-128B6B93635C}" type="slidenum">
              <a:rPr lang="ru-RU" smtClean="0"/>
              <a:t>12</a:t>
            </a:fld>
            <a:endParaRPr lang="ru-RU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64B0F68-F8CC-4DBA-9567-9ADC7ABC83B1}"/>
              </a:ext>
            </a:extLst>
          </p:cNvPr>
          <p:cNvSpPr txBox="1">
            <a:spLocks/>
          </p:cNvSpPr>
          <p:nvPr/>
        </p:nvSpPr>
        <p:spPr>
          <a:xfrm>
            <a:off x="4238268" y="160179"/>
            <a:ext cx="3907660" cy="436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1600">
                <a:solidFill>
                  <a:srgbClr val="3D3BFE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ru-RU" dirty="0"/>
              <a:t>2</a:t>
            </a:r>
            <a:r>
              <a:rPr lang="en-US" dirty="0"/>
              <a:t>. </a:t>
            </a:r>
            <a:r>
              <a:rPr lang="ru-RU" dirty="0"/>
              <a:t>Разведочный анализ данных</a:t>
            </a:r>
          </a:p>
        </p:txBody>
      </p:sp>
      <p:pic>
        <p:nvPicPr>
          <p:cNvPr id="7" name="Picture 6" descr="Skillbox: курсы, тренинги, отзывы, мероприятия">
            <a:extLst>
              <a:ext uri="{FF2B5EF4-FFF2-40B4-BE49-F238E27FC236}">
                <a16:creationId xmlns:a16="http://schemas.microsoft.com/office/drawing/2014/main" id="{4FA10B88-611D-41C6-A3FD-71F9D2476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86" y="29298"/>
            <a:ext cx="1524000" cy="86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1912C32-4D15-4C2C-8C52-B8B5DE149815}"/>
              </a:ext>
            </a:extLst>
          </p:cNvPr>
          <p:cNvSpPr/>
          <p:nvPr/>
        </p:nvSpPr>
        <p:spPr>
          <a:xfrm>
            <a:off x="11299486" y="317049"/>
            <a:ext cx="554428" cy="579421"/>
          </a:xfrm>
          <a:prstGeom prst="rect">
            <a:avLst/>
          </a:prstGeom>
          <a:solidFill>
            <a:srgbClr val="3D3B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C77468D-CD27-45FC-B306-B3E055160D26}"/>
              </a:ext>
            </a:extLst>
          </p:cNvPr>
          <p:cNvSpPr/>
          <p:nvPr/>
        </p:nvSpPr>
        <p:spPr>
          <a:xfrm>
            <a:off x="10926372" y="601152"/>
            <a:ext cx="554428" cy="579421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F0CB2D23-DC45-45B9-A232-96796B3DF94E}"/>
              </a:ext>
            </a:extLst>
          </p:cNvPr>
          <p:cNvSpPr/>
          <p:nvPr/>
        </p:nvSpPr>
        <p:spPr>
          <a:xfrm>
            <a:off x="453822" y="5201682"/>
            <a:ext cx="5128067" cy="1421684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B1AE0F-8393-4C1F-B542-E3875E2BE4FA}"/>
              </a:ext>
            </a:extLst>
          </p:cNvPr>
          <p:cNvSpPr txBox="1"/>
          <p:nvPr/>
        </p:nvSpPr>
        <p:spPr>
          <a:xfrm>
            <a:off x="539100" y="5620137"/>
            <a:ext cx="3956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solidFill>
                  <a:schemeClr val="bg1"/>
                </a:solidFill>
              </a:rPr>
              <a:t>Сильной корреляции между параметрами нет.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0E2E7E-EEAF-4837-8A6D-A2455FAE5428}"/>
              </a:ext>
            </a:extLst>
          </p:cNvPr>
          <p:cNvSpPr txBox="1"/>
          <p:nvPr/>
        </p:nvSpPr>
        <p:spPr>
          <a:xfrm>
            <a:off x="3094056" y="656854"/>
            <a:ext cx="6003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rgbClr val="5C5C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Распределение данных технических параметров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C93E54D-89BA-492D-833D-FFEFD06400D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43012" y="1240838"/>
            <a:ext cx="6183360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414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8FAF2E9-2D5A-46E2-88A7-E4379CD29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6E8A-F1F0-44A8-BA46-128B6B93635C}" type="slidenum">
              <a:rPr lang="ru-RU" smtClean="0"/>
              <a:t>13</a:t>
            </a:fld>
            <a:endParaRPr lang="ru-RU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A2E78C29-26C7-49B8-8A64-932025994B0F}"/>
              </a:ext>
            </a:extLst>
          </p:cNvPr>
          <p:cNvSpPr txBox="1">
            <a:spLocks/>
          </p:cNvSpPr>
          <p:nvPr/>
        </p:nvSpPr>
        <p:spPr>
          <a:xfrm>
            <a:off x="4065971" y="158414"/>
            <a:ext cx="4060057" cy="2944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defPPr>
              <a:defRPr lang="ru-RU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1600">
                <a:solidFill>
                  <a:srgbClr val="3D3BFE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ru-RU" dirty="0"/>
              <a:t>2</a:t>
            </a:r>
            <a:r>
              <a:rPr lang="en-US" dirty="0"/>
              <a:t>. </a:t>
            </a:r>
            <a:r>
              <a:rPr lang="ru-RU" dirty="0"/>
              <a:t>Разведочный анализ данных</a:t>
            </a:r>
          </a:p>
        </p:txBody>
      </p:sp>
      <p:pic>
        <p:nvPicPr>
          <p:cNvPr id="7" name="Picture 6" descr="Skillbox: курсы, тренинги, отзывы, мероприятия">
            <a:extLst>
              <a:ext uri="{FF2B5EF4-FFF2-40B4-BE49-F238E27FC236}">
                <a16:creationId xmlns:a16="http://schemas.microsoft.com/office/drawing/2014/main" id="{60B3DD18-58E8-4449-9E7E-D0596EFE3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86" y="29298"/>
            <a:ext cx="1524000" cy="86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2C7BFA3-2CBF-45F7-842E-4762874E8A1C}"/>
              </a:ext>
            </a:extLst>
          </p:cNvPr>
          <p:cNvSpPr/>
          <p:nvPr/>
        </p:nvSpPr>
        <p:spPr>
          <a:xfrm>
            <a:off x="11299486" y="317049"/>
            <a:ext cx="554428" cy="579421"/>
          </a:xfrm>
          <a:prstGeom prst="rect">
            <a:avLst/>
          </a:prstGeom>
          <a:solidFill>
            <a:srgbClr val="3D3B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C38B0A4-4E60-41A3-B3EC-1CCBF8F7471A}"/>
              </a:ext>
            </a:extLst>
          </p:cNvPr>
          <p:cNvSpPr/>
          <p:nvPr/>
        </p:nvSpPr>
        <p:spPr>
          <a:xfrm>
            <a:off x="10926372" y="601152"/>
            <a:ext cx="554428" cy="579421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D8881E-25C0-48C8-9559-3322CC99CE06}"/>
              </a:ext>
            </a:extLst>
          </p:cNvPr>
          <p:cNvSpPr txBox="1"/>
          <p:nvPr/>
        </p:nvSpPr>
        <p:spPr>
          <a:xfrm>
            <a:off x="3094055" y="553119"/>
            <a:ext cx="6003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rgbClr val="5C5C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Распределение данных технических параметров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908936E9-A356-42E6-ACEF-E893F0E1D4A1}"/>
              </a:ext>
            </a:extLst>
          </p:cNvPr>
          <p:cNvSpPr/>
          <p:nvPr/>
        </p:nvSpPr>
        <p:spPr>
          <a:xfrm>
            <a:off x="231513" y="1333501"/>
            <a:ext cx="4162837" cy="46392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3D3BF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3C09BE-19A7-4F9E-A178-B106397E8E38}"/>
              </a:ext>
            </a:extLst>
          </p:cNvPr>
          <p:cNvSpPr txBox="1"/>
          <p:nvPr/>
        </p:nvSpPr>
        <p:spPr>
          <a:xfrm>
            <a:off x="395505" y="2509846"/>
            <a:ext cx="39988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5C5C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Так как распределение данных несимметричное, то важно смотреть именно на медианные значения.</a:t>
            </a:r>
          </a:p>
          <a:p>
            <a:r>
              <a:rPr lang="ru-RU" sz="1600" dirty="0">
                <a:solidFill>
                  <a:srgbClr val="5C5C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Видим, что есть различия в медианных значениях технических параметров между группами.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D33D60-8C8B-4968-8080-8A058D4D1FF8}"/>
              </a:ext>
            </a:extLst>
          </p:cNvPr>
          <p:cNvSpPr txBox="1"/>
          <p:nvPr/>
        </p:nvSpPr>
        <p:spPr>
          <a:xfrm>
            <a:off x="9936302" y="1797784"/>
            <a:ext cx="19176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rgbClr val="5C5C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 algn="ctr"/>
            <a:r>
              <a:rPr lang="ru-RU" sz="1400" dirty="0">
                <a:solidFill>
                  <a:srgbClr val="5C5C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Неудовлетворенные клиенты</a:t>
            </a:r>
          </a:p>
          <a:p>
            <a:pPr algn="ctr"/>
            <a:endParaRPr lang="ru-RU" sz="1400" dirty="0">
              <a:solidFill>
                <a:srgbClr val="5C5C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1400" dirty="0">
                <a:solidFill>
                  <a:srgbClr val="5C5C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algn="ctr"/>
            <a:r>
              <a:rPr lang="ru-RU" sz="1400" dirty="0">
                <a:solidFill>
                  <a:srgbClr val="5C5C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Удовлетворенные клиенты</a:t>
            </a:r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5D70B1C3-E369-4093-96E1-01213DE87511}"/>
              </a:ext>
            </a:extLst>
          </p:cNvPr>
          <p:cNvCxnSpPr>
            <a:cxnSpLocks/>
          </p:cNvCxnSpPr>
          <p:nvPr/>
        </p:nvCxnSpPr>
        <p:spPr>
          <a:xfrm>
            <a:off x="10048476" y="2578042"/>
            <a:ext cx="1693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C768BA11-B053-4857-991D-3FBFD96CDAE5}"/>
              </a:ext>
            </a:extLst>
          </p:cNvPr>
          <p:cNvSpPr/>
          <p:nvPr/>
        </p:nvSpPr>
        <p:spPr>
          <a:xfrm>
            <a:off x="11299486" y="5393324"/>
            <a:ext cx="554428" cy="579421"/>
          </a:xfrm>
          <a:prstGeom prst="rect">
            <a:avLst/>
          </a:prstGeom>
          <a:solidFill>
            <a:srgbClr val="3D3B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5FCBDDC9-94C6-4177-9DA6-55A04BD7200A}"/>
              </a:ext>
            </a:extLst>
          </p:cNvPr>
          <p:cNvSpPr/>
          <p:nvPr/>
        </p:nvSpPr>
        <p:spPr>
          <a:xfrm>
            <a:off x="10926372" y="5677427"/>
            <a:ext cx="554428" cy="579421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5D4F8C4-7BF7-49DC-88A6-C90ECD2EE97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5" t="7500" r="7500" b="6111"/>
          <a:stretch/>
        </p:blipFill>
        <p:spPr>
          <a:xfrm>
            <a:off x="4590284" y="1052731"/>
            <a:ext cx="5049444" cy="556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97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8FAF2E9-2D5A-46E2-88A7-E4379CD29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6E8A-F1F0-44A8-BA46-128B6B93635C}" type="slidenum">
              <a:rPr lang="ru-RU" smtClean="0"/>
              <a:t>14</a:t>
            </a:fld>
            <a:endParaRPr lang="ru-RU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A2E78C29-26C7-49B8-8A64-932025994B0F}"/>
              </a:ext>
            </a:extLst>
          </p:cNvPr>
          <p:cNvSpPr txBox="1">
            <a:spLocks/>
          </p:cNvSpPr>
          <p:nvPr/>
        </p:nvSpPr>
        <p:spPr>
          <a:xfrm>
            <a:off x="4065971" y="158414"/>
            <a:ext cx="4060057" cy="2944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defPPr>
              <a:defRPr lang="ru-RU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1600">
                <a:solidFill>
                  <a:srgbClr val="3D3BFE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ru-RU" dirty="0"/>
              <a:t>2</a:t>
            </a:r>
            <a:r>
              <a:rPr lang="en-US" dirty="0"/>
              <a:t>. </a:t>
            </a:r>
            <a:r>
              <a:rPr lang="ru-RU" dirty="0"/>
              <a:t>Разведочный анализ данных</a:t>
            </a:r>
          </a:p>
        </p:txBody>
      </p:sp>
      <p:pic>
        <p:nvPicPr>
          <p:cNvPr id="7" name="Picture 6" descr="Skillbox: курсы, тренинги, отзывы, мероприятия">
            <a:extLst>
              <a:ext uri="{FF2B5EF4-FFF2-40B4-BE49-F238E27FC236}">
                <a16:creationId xmlns:a16="http://schemas.microsoft.com/office/drawing/2014/main" id="{60B3DD18-58E8-4449-9E7E-D0596EFE3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86" y="29298"/>
            <a:ext cx="1524000" cy="86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2C7BFA3-2CBF-45F7-842E-4762874E8A1C}"/>
              </a:ext>
            </a:extLst>
          </p:cNvPr>
          <p:cNvSpPr/>
          <p:nvPr/>
        </p:nvSpPr>
        <p:spPr>
          <a:xfrm>
            <a:off x="11299486" y="317049"/>
            <a:ext cx="554428" cy="579421"/>
          </a:xfrm>
          <a:prstGeom prst="rect">
            <a:avLst/>
          </a:prstGeom>
          <a:solidFill>
            <a:srgbClr val="3D3B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C38B0A4-4E60-41A3-B3EC-1CCBF8F7471A}"/>
              </a:ext>
            </a:extLst>
          </p:cNvPr>
          <p:cNvSpPr/>
          <p:nvPr/>
        </p:nvSpPr>
        <p:spPr>
          <a:xfrm>
            <a:off x="10926372" y="601152"/>
            <a:ext cx="554428" cy="579421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D8881E-25C0-48C8-9559-3322CC99CE06}"/>
              </a:ext>
            </a:extLst>
          </p:cNvPr>
          <p:cNvSpPr txBox="1"/>
          <p:nvPr/>
        </p:nvSpPr>
        <p:spPr>
          <a:xfrm>
            <a:off x="3094055" y="553119"/>
            <a:ext cx="6003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rgbClr val="5C5C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Распределение данных технических параметров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908936E9-A356-42E6-ACEF-E893F0E1D4A1}"/>
              </a:ext>
            </a:extLst>
          </p:cNvPr>
          <p:cNvSpPr/>
          <p:nvPr/>
        </p:nvSpPr>
        <p:spPr>
          <a:xfrm>
            <a:off x="231513" y="1333501"/>
            <a:ext cx="4162837" cy="46392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3D3BFE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7BC84A-CDAF-4B80-A925-018E823F718C}"/>
              </a:ext>
            </a:extLst>
          </p:cNvPr>
          <p:cNvSpPr txBox="1"/>
          <p:nvPr/>
        </p:nvSpPr>
        <p:spPr>
          <a:xfrm>
            <a:off x="312129" y="2771573"/>
            <a:ext cx="4179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3D3BFE"/>
                </a:solidFill>
                <a:latin typeface="Arial Black" panose="020B0A04020102020204" pitchFamily="34" charset="0"/>
              </a:rPr>
              <a:t>Какие параметры оказывают наибольшее влияние на оценку клиента?</a:t>
            </a:r>
          </a:p>
        </p:txBody>
      </p:sp>
      <p:pic>
        <p:nvPicPr>
          <p:cNvPr id="9218" name="Picture 2" descr="http://ggkjt.bsut.by/wp-content/uploads/2020/02/Raspredelenie_2016.jpg">
            <a:extLst>
              <a:ext uri="{FF2B5EF4-FFF2-40B4-BE49-F238E27FC236}">
                <a16:creationId xmlns:a16="http://schemas.microsoft.com/office/drawing/2014/main" id="{AC9AAD9E-9D17-4D47-9EA6-E3D880004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077" y="4712692"/>
            <a:ext cx="2247900" cy="1697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3D33D60-8C8B-4968-8080-8A058D4D1FF8}"/>
              </a:ext>
            </a:extLst>
          </p:cNvPr>
          <p:cNvSpPr txBox="1"/>
          <p:nvPr/>
        </p:nvSpPr>
        <p:spPr>
          <a:xfrm>
            <a:off x="9563188" y="1876156"/>
            <a:ext cx="19176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rgbClr val="5C5C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 algn="ctr"/>
            <a:r>
              <a:rPr lang="ru-RU" sz="1400" dirty="0">
                <a:solidFill>
                  <a:srgbClr val="5C5C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Неудовлетворенные клиенты</a:t>
            </a:r>
          </a:p>
          <a:p>
            <a:pPr algn="ctr"/>
            <a:endParaRPr lang="ru-RU" sz="1400" dirty="0">
              <a:solidFill>
                <a:srgbClr val="5C5C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1400" dirty="0">
                <a:solidFill>
                  <a:srgbClr val="5C5C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algn="ctr"/>
            <a:r>
              <a:rPr lang="ru-RU" sz="1400" dirty="0">
                <a:solidFill>
                  <a:srgbClr val="5C5C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Удовлетворенные клиенты</a:t>
            </a:r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5D70B1C3-E369-4093-96E1-01213DE87511}"/>
              </a:ext>
            </a:extLst>
          </p:cNvPr>
          <p:cNvCxnSpPr>
            <a:cxnSpLocks/>
          </p:cNvCxnSpPr>
          <p:nvPr/>
        </p:nvCxnSpPr>
        <p:spPr>
          <a:xfrm>
            <a:off x="9675362" y="2656414"/>
            <a:ext cx="1693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C768BA11-B053-4857-991D-3FBFD96CDAE5}"/>
              </a:ext>
            </a:extLst>
          </p:cNvPr>
          <p:cNvSpPr/>
          <p:nvPr/>
        </p:nvSpPr>
        <p:spPr>
          <a:xfrm>
            <a:off x="11299486" y="5393324"/>
            <a:ext cx="554428" cy="579421"/>
          </a:xfrm>
          <a:prstGeom prst="rect">
            <a:avLst/>
          </a:prstGeom>
          <a:solidFill>
            <a:srgbClr val="3D3B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5FCBDDC9-94C6-4177-9DA6-55A04BD7200A}"/>
              </a:ext>
            </a:extLst>
          </p:cNvPr>
          <p:cNvSpPr/>
          <p:nvPr/>
        </p:nvSpPr>
        <p:spPr>
          <a:xfrm>
            <a:off x="10926372" y="5677427"/>
            <a:ext cx="554428" cy="579421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C8B77B9B-D979-4BC6-A271-C04CDB943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448727"/>
              </p:ext>
            </p:extLst>
          </p:nvPr>
        </p:nvGraphicFramePr>
        <p:xfrm>
          <a:off x="4458235" y="1999291"/>
          <a:ext cx="4911116" cy="3562047"/>
        </p:xfrm>
        <a:graphic>
          <a:graphicData uri="http://schemas.openxmlformats.org/drawingml/2006/table">
            <a:tbl>
              <a:tblPr firstRow="1" lastCol="1" bandRow="1">
                <a:tableStyleId>{9D7B26C5-4107-4FEC-AEDC-1716B250A1EF}</a:tableStyleId>
              </a:tblPr>
              <a:tblGrid>
                <a:gridCol w="2239555">
                  <a:extLst>
                    <a:ext uri="{9D8B030D-6E8A-4147-A177-3AD203B41FA5}">
                      <a16:colId xmlns:a16="http://schemas.microsoft.com/office/drawing/2014/main" val="2208772227"/>
                    </a:ext>
                  </a:extLst>
                </a:gridCol>
                <a:gridCol w="717291">
                  <a:extLst>
                    <a:ext uri="{9D8B030D-6E8A-4147-A177-3AD203B41FA5}">
                      <a16:colId xmlns:a16="http://schemas.microsoft.com/office/drawing/2014/main" val="2639835157"/>
                    </a:ext>
                  </a:extLst>
                </a:gridCol>
                <a:gridCol w="717291">
                  <a:extLst>
                    <a:ext uri="{9D8B030D-6E8A-4147-A177-3AD203B41FA5}">
                      <a16:colId xmlns:a16="http://schemas.microsoft.com/office/drawing/2014/main" val="2861391207"/>
                    </a:ext>
                  </a:extLst>
                </a:gridCol>
                <a:gridCol w="1236979">
                  <a:extLst>
                    <a:ext uri="{9D8B030D-6E8A-4147-A177-3AD203B41FA5}">
                      <a16:colId xmlns:a16="http://schemas.microsoft.com/office/drawing/2014/main" val="2086548649"/>
                    </a:ext>
                  </a:extLst>
                </a:gridCol>
              </a:tblGrid>
              <a:tr h="4035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3D3BF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Group</a:t>
                      </a:r>
                      <a:endParaRPr lang="en-US" sz="1100" b="1" i="0" u="none" strike="noStrike" dirty="0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solidFill>
                            <a:srgbClr val="3D3BF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1100" b="1" i="0" u="none" strike="noStrike" dirty="0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solidFill>
                            <a:srgbClr val="3D3BF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1100" b="1" i="0" u="none" strike="noStrike" dirty="0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solidFill>
                            <a:srgbClr val="3D3BF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Diff_median</a:t>
                      </a:r>
                      <a:r>
                        <a:rPr lang="en-US" sz="1100" u="none" strike="noStrike" dirty="0">
                          <a:solidFill>
                            <a:srgbClr val="3D3BF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%</a:t>
                      </a:r>
                      <a:endParaRPr lang="en-US" sz="1100" b="1" i="0" u="none" strike="noStrike" dirty="0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93417040"/>
                  </a:ext>
                </a:extLst>
              </a:tr>
              <a:tr h="23988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Traffic(MB)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378,7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355,9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-6,4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0693538"/>
                  </a:ext>
                </a:extLst>
              </a:tr>
              <a:tr h="4035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Downlink Throughput(Kbps)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1294,7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1536,0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15,7</a:t>
                      </a:r>
                      <a:endParaRPr lang="ru-RU" sz="14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7354722"/>
                  </a:ext>
                </a:extLst>
              </a:tr>
              <a:tr h="23988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Uplink Throughput(Kbps)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116,5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121,3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06122537"/>
                  </a:ext>
                </a:extLst>
              </a:tr>
              <a:tr h="43419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Downlink TCP Retransmission Rate(%)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1,3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1,2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-7,26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99407305"/>
                  </a:ext>
                </a:extLst>
              </a:tr>
              <a:tr h="5997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Video Streaming Download Throughput(Kbps)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4100,9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4797,6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14,5</a:t>
                      </a:r>
                      <a:endParaRPr lang="ru-RU" sz="14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85712922"/>
                  </a:ext>
                </a:extLst>
              </a:tr>
              <a:tr h="4035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Video Streaming </a:t>
                      </a:r>
                      <a:r>
                        <a:rPr lang="en-US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xKB</a:t>
                      </a:r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Start Delay(</a:t>
                      </a:r>
                      <a:r>
                        <a:rPr lang="en-US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</a:t>
                      </a:r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1706,0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1582,0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-7,8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45758801"/>
                  </a:ext>
                </a:extLst>
              </a:tr>
              <a:tr h="43419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Web Page Download Throughput(Kbps)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1584,1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1768,0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10,4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09631222"/>
                  </a:ext>
                </a:extLst>
              </a:tr>
              <a:tr h="4035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Web Average TCP RTT(</a:t>
                      </a:r>
                      <a:r>
                        <a:rPr lang="en-US" sz="11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</a:t>
                      </a:r>
                      <a:r>
                        <a:rPr lang="en-US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128,0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109,0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-17,4</a:t>
                      </a:r>
                      <a:endParaRPr lang="ru-RU" sz="14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74715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3950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48F0A451-4793-4F7B-9BCB-3A8402F228CD}"/>
              </a:ext>
            </a:extLst>
          </p:cNvPr>
          <p:cNvSpPr/>
          <p:nvPr/>
        </p:nvSpPr>
        <p:spPr>
          <a:xfrm>
            <a:off x="0" y="1464676"/>
            <a:ext cx="12192000" cy="5393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7B4D844-2957-49BC-A757-CB2EEDDB9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6E8A-F1F0-44A8-BA46-128B6B93635C}" type="slidenum">
              <a:rPr lang="ru-RU" smtClean="0"/>
              <a:t>15</a:t>
            </a:fld>
            <a:endParaRPr lang="ru-RU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37F03B3-6521-4A5C-9705-B0F5AA231D74}"/>
              </a:ext>
            </a:extLst>
          </p:cNvPr>
          <p:cNvSpPr txBox="1">
            <a:spLocks/>
          </p:cNvSpPr>
          <p:nvPr/>
        </p:nvSpPr>
        <p:spPr>
          <a:xfrm>
            <a:off x="4169047" y="99701"/>
            <a:ext cx="3945757" cy="3558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dirty="0">
                <a:solidFill>
                  <a:srgbClr val="3D3BFE"/>
                </a:solidFill>
                <a:latin typeface="Arial Black" panose="020B0A04020102020204" pitchFamily="34" charset="0"/>
              </a:rPr>
              <a:t>2</a:t>
            </a:r>
            <a:r>
              <a:rPr lang="en-US" sz="1600" dirty="0">
                <a:solidFill>
                  <a:srgbClr val="3D3BFE"/>
                </a:solidFill>
                <a:latin typeface="Arial Black" panose="020B0A04020102020204" pitchFamily="34" charset="0"/>
              </a:rPr>
              <a:t>. </a:t>
            </a:r>
            <a:r>
              <a:rPr lang="ru-RU" sz="1600" dirty="0">
                <a:solidFill>
                  <a:srgbClr val="3D3BFE"/>
                </a:solidFill>
                <a:latin typeface="Arial Black" panose="020B0A04020102020204" pitchFamily="34" charset="0"/>
              </a:rPr>
              <a:t>Разведочный анализ данных</a:t>
            </a:r>
          </a:p>
        </p:txBody>
      </p:sp>
      <p:pic>
        <p:nvPicPr>
          <p:cNvPr id="7" name="Picture 6" descr="Skillbox: курсы, тренинги, отзывы, мероприятия">
            <a:extLst>
              <a:ext uri="{FF2B5EF4-FFF2-40B4-BE49-F238E27FC236}">
                <a16:creationId xmlns:a16="http://schemas.microsoft.com/office/drawing/2014/main" id="{F9D41DAB-5839-4B11-9FE7-37737F76E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86" y="29298"/>
            <a:ext cx="1524000" cy="86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3A7F8A3-D114-4519-8829-961AC82A8784}"/>
              </a:ext>
            </a:extLst>
          </p:cNvPr>
          <p:cNvSpPr/>
          <p:nvPr/>
        </p:nvSpPr>
        <p:spPr>
          <a:xfrm>
            <a:off x="11299486" y="317049"/>
            <a:ext cx="554428" cy="579421"/>
          </a:xfrm>
          <a:prstGeom prst="rect">
            <a:avLst/>
          </a:prstGeom>
          <a:solidFill>
            <a:srgbClr val="3D3B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D3DBFB5-93D5-4E05-957F-1655076C867F}"/>
              </a:ext>
            </a:extLst>
          </p:cNvPr>
          <p:cNvSpPr/>
          <p:nvPr/>
        </p:nvSpPr>
        <p:spPr>
          <a:xfrm>
            <a:off x="10926372" y="601152"/>
            <a:ext cx="554428" cy="579421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990440-5BA2-4C60-8702-72CB426DE7E1}"/>
              </a:ext>
            </a:extLst>
          </p:cNvPr>
          <p:cNvSpPr txBox="1"/>
          <p:nvPr/>
        </p:nvSpPr>
        <p:spPr>
          <a:xfrm>
            <a:off x="4453580" y="457282"/>
            <a:ext cx="3279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5C5C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Ответы на второй вопрос</a:t>
            </a:r>
          </a:p>
          <a:p>
            <a:r>
              <a:rPr lang="ru-RU" sz="2000" dirty="0">
                <a:solidFill>
                  <a:srgbClr val="5C5C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 причинах низкой оценки</a:t>
            </a:r>
          </a:p>
        </p:txBody>
      </p:sp>
      <p:graphicFrame>
        <p:nvGraphicFramePr>
          <p:cNvPr id="13" name="Диаграмма 12">
            <a:extLst>
              <a:ext uri="{FF2B5EF4-FFF2-40B4-BE49-F238E27FC236}">
                <a16:creationId xmlns:a16="http://schemas.microsoft.com/office/drawing/2014/main" id="{DA0030E1-09AE-4AEE-9288-D2CC491639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0282256"/>
              </p:ext>
            </p:extLst>
          </p:nvPr>
        </p:nvGraphicFramePr>
        <p:xfrm>
          <a:off x="2769454" y="1733374"/>
          <a:ext cx="7181850" cy="42062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" name="Овал 14">
            <a:extLst>
              <a:ext uri="{FF2B5EF4-FFF2-40B4-BE49-F238E27FC236}">
                <a16:creationId xmlns:a16="http://schemas.microsoft.com/office/drawing/2014/main" id="{29EAB107-4DB2-490F-8A3F-D901BA4BFA26}"/>
              </a:ext>
            </a:extLst>
          </p:cNvPr>
          <p:cNvSpPr/>
          <p:nvPr/>
        </p:nvSpPr>
        <p:spPr>
          <a:xfrm>
            <a:off x="4096763" y="2770033"/>
            <a:ext cx="2160000" cy="21600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D9249D-A5DC-461B-8E76-54C52BD295C4}"/>
              </a:ext>
            </a:extLst>
          </p:cNvPr>
          <p:cNvSpPr txBox="1"/>
          <p:nvPr/>
        </p:nvSpPr>
        <p:spPr>
          <a:xfrm>
            <a:off x="430288" y="1635746"/>
            <a:ext cx="1208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solidFill>
                  <a:srgbClr val="3D3BFE"/>
                </a:solidFill>
                <a:latin typeface="Arial Black" panose="020B0A04020102020204" pitchFamily="34" charset="0"/>
              </a:rPr>
              <a:t>544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0209B2-2A4E-4F9F-97F7-1CCD040C6578}"/>
              </a:ext>
            </a:extLst>
          </p:cNvPr>
          <p:cNvSpPr txBox="1"/>
          <p:nvPr/>
        </p:nvSpPr>
        <p:spPr>
          <a:xfrm>
            <a:off x="65957" y="2157697"/>
            <a:ext cx="2339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5C5C5C"/>
                </a:solidFill>
              </a:rPr>
              <a:t>Клиента не ответили на второй вопрос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9DE63A-630D-46DF-BC40-64B47B6EC31D}"/>
              </a:ext>
            </a:extLst>
          </p:cNvPr>
          <p:cNvSpPr txBox="1"/>
          <p:nvPr/>
        </p:nvSpPr>
        <p:spPr>
          <a:xfrm>
            <a:off x="768017" y="2891701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solidFill>
                  <a:srgbClr val="3D3BFE"/>
                </a:solidFill>
                <a:latin typeface="Arial Black" panose="020B0A04020102020204" pitchFamily="34" charset="0"/>
              </a:rPr>
              <a:t>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2BCE8D-8352-4B2D-BFA8-60F898EE46BE}"/>
              </a:ext>
            </a:extLst>
          </p:cNvPr>
          <p:cNvSpPr txBox="1"/>
          <p:nvPr/>
        </p:nvSpPr>
        <p:spPr>
          <a:xfrm>
            <a:off x="109486" y="3441702"/>
            <a:ext cx="2136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5C5C5C"/>
                </a:solidFill>
              </a:rPr>
              <a:t>Клиентов ответили не корректно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E71C89-369B-4DAD-AA74-CF67EE19D395}"/>
              </a:ext>
            </a:extLst>
          </p:cNvPr>
          <p:cNvSpPr txBox="1"/>
          <p:nvPr/>
        </p:nvSpPr>
        <p:spPr>
          <a:xfrm>
            <a:off x="4359299" y="3183432"/>
            <a:ext cx="1634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3D3BFE"/>
                </a:solidFill>
                <a:latin typeface="Arial Black" panose="020B0A04020102020204" pitchFamily="34" charset="0"/>
              </a:rPr>
              <a:t>1970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337EF9-A885-466B-A160-67BED4B1EDC1}"/>
              </a:ext>
            </a:extLst>
          </p:cNvPr>
          <p:cNvSpPr txBox="1"/>
          <p:nvPr/>
        </p:nvSpPr>
        <p:spPr>
          <a:xfrm>
            <a:off x="4222702" y="3891318"/>
            <a:ext cx="2034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5C5C5C"/>
                </a:solidFill>
              </a:rPr>
              <a:t>Общее количество оценок клиентов*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7AD8EA8F-81B3-4B8E-8438-D694EF0F760A}"/>
              </a:ext>
            </a:extLst>
          </p:cNvPr>
          <p:cNvSpPr/>
          <p:nvPr/>
        </p:nvSpPr>
        <p:spPr>
          <a:xfrm>
            <a:off x="650371" y="5697339"/>
            <a:ext cx="792000" cy="792000"/>
          </a:xfrm>
          <a:prstGeom prst="rect">
            <a:avLst/>
          </a:prstGeom>
          <a:solidFill>
            <a:srgbClr val="3D3B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74629068-943D-4BC1-87F6-05EECF617B51}"/>
              </a:ext>
            </a:extLst>
          </p:cNvPr>
          <p:cNvSpPr/>
          <p:nvPr/>
        </p:nvSpPr>
        <p:spPr>
          <a:xfrm>
            <a:off x="1274270" y="5328678"/>
            <a:ext cx="554428" cy="579421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7FB449E7-717B-4277-874D-01050BD0C5F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928" y="3050845"/>
            <a:ext cx="1571315" cy="157131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EEEF9E2-93F3-4BC2-807E-8E6D40C41CB7}"/>
              </a:ext>
            </a:extLst>
          </p:cNvPr>
          <p:cNvSpPr txBox="1"/>
          <p:nvPr/>
        </p:nvSpPr>
        <p:spPr>
          <a:xfrm>
            <a:off x="2741488" y="5704168"/>
            <a:ext cx="34563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Каждый клиент мог указывать несколько причин</a:t>
            </a:r>
          </a:p>
        </p:txBody>
      </p:sp>
    </p:spTree>
    <p:extLst>
      <p:ext uri="{BB962C8B-B14F-4D97-AF65-F5344CB8AC3E}">
        <p14:creationId xmlns:p14="http://schemas.microsoft.com/office/powerpoint/2010/main" val="640683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DECA779-C6D9-4280-80F1-9CA585E7B78B}"/>
              </a:ext>
            </a:extLst>
          </p:cNvPr>
          <p:cNvSpPr/>
          <p:nvPr/>
        </p:nvSpPr>
        <p:spPr>
          <a:xfrm>
            <a:off x="9448800" y="0"/>
            <a:ext cx="2743200" cy="6858000"/>
          </a:xfrm>
          <a:prstGeom prst="rect">
            <a:avLst/>
          </a:prstGeom>
          <a:solidFill>
            <a:srgbClr val="5C5C5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AA102DE2-F520-4FB1-8E25-FB1E3338B029}"/>
              </a:ext>
            </a:extLst>
          </p:cNvPr>
          <p:cNvSpPr/>
          <p:nvPr/>
        </p:nvSpPr>
        <p:spPr>
          <a:xfrm>
            <a:off x="0" y="1697804"/>
            <a:ext cx="12192000" cy="33885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030" name="Picture 6" descr="Skillbox: курсы, тренинги, отзывы, мероприятия">
            <a:extLst>
              <a:ext uri="{FF2B5EF4-FFF2-40B4-BE49-F238E27FC236}">
                <a16:creationId xmlns:a16="http://schemas.microsoft.com/office/drawing/2014/main" id="{E2F2A2CC-849F-4962-BAEE-82F05DBF6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86" y="0"/>
            <a:ext cx="1524000" cy="86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3620593-C215-4056-B531-40316A9C304E}"/>
              </a:ext>
            </a:extLst>
          </p:cNvPr>
          <p:cNvSpPr/>
          <p:nvPr/>
        </p:nvSpPr>
        <p:spPr>
          <a:xfrm>
            <a:off x="8460067" y="778631"/>
            <a:ext cx="864000" cy="864000"/>
          </a:xfrm>
          <a:prstGeom prst="rect">
            <a:avLst/>
          </a:prstGeom>
          <a:solidFill>
            <a:srgbClr val="3D3B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A3874B4-4B9B-481B-85BA-2A31CEE69C04}"/>
              </a:ext>
            </a:extLst>
          </p:cNvPr>
          <p:cNvSpPr/>
          <p:nvPr/>
        </p:nvSpPr>
        <p:spPr>
          <a:xfrm>
            <a:off x="7780906" y="1063210"/>
            <a:ext cx="554428" cy="579421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3E0EFAE-F7A2-4D07-8340-83610F8A09CE}"/>
              </a:ext>
            </a:extLst>
          </p:cNvPr>
          <p:cNvSpPr/>
          <p:nvPr/>
        </p:nvSpPr>
        <p:spPr>
          <a:xfrm>
            <a:off x="6792173" y="6142854"/>
            <a:ext cx="554428" cy="579421"/>
          </a:xfrm>
          <a:prstGeom prst="rect">
            <a:avLst/>
          </a:prstGeom>
          <a:solidFill>
            <a:srgbClr val="3D3B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D20E3BE9-5BAE-4C06-96BC-B5B9BADA242F}"/>
              </a:ext>
            </a:extLst>
          </p:cNvPr>
          <p:cNvSpPr/>
          <p:nvPr/>
        </p:nvSpPr>
        <p:spPr>
          <a:xfrm>
            <a:off x="7471334" y="5568565"/>
            <a:ext cx="864000" cy="864000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4A088C-31C8-4C57-9347-342395062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4870" y="2670955"/>
            <a:ext cx="6013080" cy="1197957"/>
          </a:xfrm>
        </p:spPr>
        <p:txBody>
          <a:bodyPr>
            <a:noAutofit/>
          </a:bodyPr>
          <a:lstStyle/>
          <a:p>
            <a:pPr algn="l"/>
            <a:r>
              <a:rPr lang="ru-RU" sz="3600" dirty="0">
                <a:solidFill>
                  <a:srgbClr val="3D3BFE"/>
                </a:solidFill>
                <a:latin typeface="Arial Black" panose="020B0A04020102020204" pitchFamily="34" charset="0"/>
              </a:rPr>
              <a:t>3</a:t>
            </a:r>
            <a:r>
              <a:rPr lang="en-US" sz="3600" dirty="0">
                <a:solidFill>
                  <a:srgbClr val="3D3BFE"/>
                </a:solidFill>
                <a:latin typeface="Arial Black" panose="020B0A04020102020204" pitchFamily="34" charset="0"/>
              </a:rPr>
              <a:t>. </a:t>
            </a:r>
            <a:r>
              <a:rPr lang="ru-RU" sz="3600" dirty="0">
                <a:solidFill>
                  <a:srgbClr val="3D3BFE"/>
                </a:solidFill>
                <a:latin typeface="Arial Black" panose="020B0A04020102020204" pitchFamily="34" charset="0"/>
              </a:rPr>
              <a:t>Формулирование и проверка гипотез</a:t>
            </a:r>
            <a:endParaRPr lang="ru-RU" sz="3600" b="1" dirty="0">
              <a:solidFill>
                <a:srgbClr val="3D3BF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1A27304-7C2B-4D41-8C2D-E8171E22E66D}"/>
              </a:ext>
            </a:extLst>
          </p:cNvPr>
          <p:cNvSpPr/>
          <p:nvPr/>
        </p:nvSpPr>
        <p:spPr>
          <a:xfrm>
            <a:off x="8460067" y="5169689"/>
            <a:ext cx="864000" cy="864000"/>
          </a:xfrm>
          <a:prstGeom prst="rect">
            <a:avLst/>
          </a:prstGeom>
          <a:solidFill>
            <a:srgbClr val="3D3B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2050" name="Picture 2" descr="День статистика в Казахстане - Mobilaser">
            <a:extLst>
              <a:ext uri="{FF2B5EF4-FFF2-40B4-BE49-F238E27FC236}">
                <a16:creationId xmlns:a16="http://schemas.microsoft.com/office/drawing/2014/main" id="{BE328A51-7D53-4826-9A27-11F39F548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2922" y="1200151"/>
            <a:ext cx="6289078" cy="418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297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03475EA-5A90-4F54-AAFB-84F73FE1A077}"/>
              </a:ext>
            </a:extLst>
          </p:cNvPr>
          <p:cNvSpPr/>
          <p:nvPr/>
        </p:nvSpPr>
        <p:spPr>
          <a:xfrm>
            <a:off x="0" y="1771650"/>
            <a:ext cx="12192000" cy="3467100"/>
          </a:xfrm>
          <a:prstGeom prst="rect">
            <a:avLst/>
          </a:prstGeom>
          <a:solidFill>
            <a:srgbClr val="5C5C5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B5AB2B-35F9-49ED-B2B0-92070FDC5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9960" y="29298"/>
            <a:ext cx="5032080" cy="5794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1600" dirty="0">
                <a:solidFill>
                  <a:srgbClr val="3D3BFE"/>
                </a:solidFill>
                <a:latin typeface="Arial Black" panose="020B0A04020102020204" pitchFamily="34" charset="0"/>
              </a:rPr>
              <a:t>3</a:t>
            </a:r>
            <a:r>
              <a:rPr lang="en-US" sz="1600" dirty="0">
                <a:solidFill>
                  <a:srgbClr val="3D3BFE"/>
                </a:solidFill>
                <a:latin typeface="Arial Black" panose="020B0A04020102020204" pitchFamily="34" charset="0"/>
              </a:rPr>
              <a:t>. </a:t>
            </a:r>
            <a:r>
              <a:rPr lang="ru-RU" sz="1600" dirty="0">
                <a:solidFill>
                  <a:srgbClr val="3D3BFE"/>
                </a:solidFill>
                <a:latin typeface="Arial Black" panose="020B0A04020102020204" pitchFamily="34" charset="0"/>
              </a:rPr>
              <a:t>Формулирование и проверка гипотез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6436041-C959-4C4E-8BBB-AF9AA0A6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6E8A-F1F0-44A8-BA46-128B6B93635C}" type="slidenum">
              <a:rPr lang="ru-RU" smtClean="0"/>
              <a:t>17</a:t>
            </a:fld>
            <a:endParaRPr lang="ru-RU"/>
          </a:p>
        </p:txBody>
      </p:sp>
      <p:pic>
        <p:nvPicPr>
          <p:cNvPr id="6" name="Picture 6" descr="Skillbox: курсы, тренинги, отзывы, мероприятия">
            <a:extLst>
              <a:ext uri="{FF2B5EF4-FFF2-40B4-BE49-F238E27FC236}">
                <a16:creationId xmlns:a16="http://schemas.microsoft.com/office/drawing/2014/main" id="{66491769-1AD1-431A-A392-49A48CD40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86" y="29298"/>
            <a:ext cx="1524000" cy="86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5962B25-20F0-42DA-B96C-340FD046EDB4}"/>
              </a:ext>
            </a:extLst>
          </p:cNvPr>
          <p:cNvSpPr/>
          <p:nvPr/>
        </p:nvSpPr>
        <p:spPr>
          <a:xfrm>
            <a:off x="11299486" y="317049"/>
            <a:ext cx="554428" cy="579421"/>
          </a:xfrm>
          <a:prstGeom prst="rect">
            <a:avLst/>
          </a:prstGeom>
          <a:solidFill>
            <a:srgbClr val="3D3B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73F00AE-2F0E-465D-8001-CA24294C64CF}"/>
              </a:ext>
            </a:extLst>
          </p:cNvPr>
          <p:cNvSpPr/>
          <p:nvPr/>
        </p:nvSpPr>
        <p:spPr>
          <a:xfrm>
            <a:off x="10926372" y="601152"/>
            <a:ext cx="554428" cy="579421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15395F-6BA9-4B07-9A06-81D11513F0C8}"/>
              </a:ext>
            </a:extLst>
          </p:cNvPr>
          <p:cNvSpPr txBox="1"/>
          <p:nvPr/>
        </p:nvSpPr>
        <p:spPr>
          <a:xfrm>
            <a:off x="4455102" y="751361"/>
            <a:ext cx="3281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rgbClr val="5C5C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Ответы на первый вопрос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399A8D-3764-45F1-AFF5-1A3A3EDDC086}"/>
              </a:ext>
            </a:extLst>
          </p:cNvPr>
          <p:cNvSpPr txBox="1"/>
          <p:nvPr/>
        </p:nvSpPr>
        <p:spPr>
          <a:xfrm>
            <a:off x="171113" y="2535704"/>
            <a:ext cx="118497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 Гипотеза 1.</a:t>
            </a:r>
          </a:p>
          <a:p>
            <a:endParaRPr lang="ru-RU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H0: Оценка клиента о качестве связи не зависит от технических параметров</a:t>
            </a:r>
          </a:p>
          <a:p>
            <a:endParaRPr lang="ru-RU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ru-RU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H1: Оценка клиента о качестве связи зависит от технических параметров</a:t>
            </a:r>
          </a:p>
        </p:txBody>
      </p:sp>
    </p:spTree>
    <p:extLst>
      <p:ext uri="{BB962C8B-B14F-4D97-AF65-F5344CB8AC3E}">
        <p14:creationId xmlns:p14="http://schemas.microsoft.com/office/powerpoint/2010/main" val="3009702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3B0658FB-A775-4BC0-A45F-AA15EEA6EDF3}"/>
              </a:ext>
            </a:extLst>
          </p:cNvPr>
          <p:cNvSpPr/>
          <p:nvPr/>
        </p:nvSpPr>
        <p:spPr>
          <a:xfrm>
            <a:off x="0" y="1366252"/>
            <a:ext cx="12192000" cy="13334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6436041-C959-4C4E-8BBB-AF9AA0A6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6E8A-F1F0-44A8-BA46-128B6B93635C}" type="slidenum">
              <a:rPr lang="ru-RU" smtClean="0"/>
              <a:t>18</a:t>
            </a:fld>
            <a:endParaRPr lang="ru-RU"/>
          </a:p>
        </p:txBody>
      </p:sp>
      <p:pic>
        <p:nvPicPr>
          <p:cNvPr id="6" name="Picture 6" descr="Skillbox: курсы, тренинги, отзывы, мероприятия">
            <a:extLst>
              <a:ext uri="{FF2B5EF4-FFF2-40B4-BE49-F238E27FC236}">
                <a16:creationId xmlns:a16="http://schemas.microsoft.com/office/drawing/2014/main" id="{66491769-1AD1-431A-A392-49A48CD40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86" y="29298"/>
            <a:ext cx="1524000" cy="86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5962B25-20F0-42DA-B96C-340FD046EDB4}"/>
              </a:ext>
            </a:extLst>
          </p:cNvPr>
          <p:cNvSpPr/>
          <p:nvPr/>
        </p:nvSpPr>
        <p:spPr>
          <a:xfrm>
            <a:off x="11299486" y="317049"/>
            <a:ext cx="554428" cy="579421"/>
          </a:xfrm>
          <a:prstGeom prst="rect">
            <a:avLst/>
          </a:prstGeom>
          <a:solidFill>
            <a:srgbClr val="3D3B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73F00AE-2F0E-465D-8001-CA24294C64CF}"/>
              </a:ext>
            </a:extLst>
          </p:cNvPr>
          <p:cNvSpPr/>
          <p:nvPr/>
        </p:nvSpPr>
        <p:spPr>
          <a:xfrm>
            <a:off x="10926372" y="601152"/>
            <a:ext cx="554428" cy="579421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399A8D-3764-45F1-AFF5-1A3A3EDDC086}"/>
              </a:ext>
            </a:extLst>
          </p:cNvPr>
          <p:cNvSpPr txBox="1"/>
          <p:nvPr/>
        </p:nvSpPr>
        <p:spPr>
          <a:xfrm>
            <a:off x="1495372" y="1547194"/>
            <a:ext cx="77438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Проверим количественные данные (технические параметры) на нормальность распределения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с помощью критерия Шапиро-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Уилка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Распределение считали нормальным при p &gt; 0.05 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D5ED8D13-2BBE-4146-9CF9-1B87B70EE0E1}"/>
              </a:ext>
            </a:extLst>
          </p:cNvPr>
          <p:cNvSpPr txBox="1">
            <a:spLocks/>
          </p:cNvSpPr>
          <p:nvPr/>
        </p:nvSpPr>
        <p:spPr>
          <a:xfrm>
            <a:off x="3579960" y="29298"/>
            <a:ext cx="5032080" cy="579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>
                <a:solidFill>
                  <a:srgbClr val="3D3BFE"/>
                </a:solidFill>
                <a:latin typeface="Arial Black" panose="020B0A04020102020204" pitchFamily="34" charset="0"/>
              </a:rPr>
              <a:t>3</a:t>
            </a:r>
            <a:r>
              <a:rPr lang="en-US" sz="1600">
                <a:solidFill>
                  <a:srgbClr val="3D3BFE"/>
                </a:solidFill>
                <a:latin typeface="Arial Black" panose="020B0A04020102020204" pitchFamily="34" charset="0"/>
              </a:rPr>
              <a:t>. </a:t>
            </a:r>
            <a:r>
              <a:rPr lang="ru-RU" sz="1600">
                <a:solidFill>
                  <a:srgbClr val="3D3BFE"/>
                </a:solidFill>
                <a:latin typeface="Arial Black" panose="020B0A04020102020204" pitchFamily="34" charset="0"/>
              </a:rPr>
              <a:t>Формулирование и проверка гипотез</a:t>
            </a:r>
            <a:endParaRPr lang="ru-RU" sz="1600" dirty="0">
              <a:solidFill>
                <a:srgbClr val="3D3BFE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FAFA68-4D65-4982-94F1-F65F176815EE}"/>
              </a:ext>
            </a:extLst>
          </p:cNvPr>
          <p:cNvSpPr txBox="1"/>
          <p:nvPr/>
        </p:nvSpPr>
        <p:spPr>
          <a:xfrm>
            <a:off x="4455102" y="751361"/>
            <a:ext cx="3281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rgbClr val="5C5C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Ответы на первый вопрос</a:t>
            </a:r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CCF940C3-A7E7-4263-A7E9-2EEA1AC8AE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626854"/>
              </p:ext>
            </p:extLst>
          </p:nvPr>
        </p:nvGraphicFramePr>
        <p:xfrm>
          <a:off x="2067262" y="3102324"/>
          <a:ext cx="8166961" cy="337756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294010">
                  <a:extLst>
                    <a:ext uri="{9D8B030D-6E8A-4147-A177-3AD203B41FA5}">
                      <a16:colId xmlns:a16="http://schemas.microsoft.com/office/drawing/2014/main" val="5168033"/>
                    </a:ext>
                  </a:extLst>
                </a:gridCol>
                <a:gridCol w="1713296">
                  <a:extLst>
                    <a:ext uri="{9D8B030D-6E8A-4147-A177-3AD203B41FA5}">
                      <a16:colId xmlns:a16="http://schemas.microsoft.com/office/drawing/2014/main" val="3086686257"/>
                    </a:ext>
                  </a:extLst>
                </a:gridCol>
                <a:gridCol w="3159655">
                  <a:extLst>
                    <a:ext uri="{9D8B030D-6E8A-4147-A177-3AD203B41FA5}">
                      <a16:colId xmlns:a16="http://schemas.microsoft.com/office/drawing/2014/main" val="203686861"/>
                    </a:ext>
                  </a:extLst>
                </a:gridCol>
              </a:tblGrid>
              <a:tr h="3752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Conclusion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96773532"/>
                  </a:ext>
                </a:extLst>
              </a:tr>
              <a:tr h="3752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Total Traffic(MB)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1.702827e-24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solidFill>
                            <a:srgbClr val="3D3BFE"/>
                          </a:solidFill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Распределение несимметричное</a:t>
                      </a:r>
                      <a:endParaRPr lang="ru-RU" sz="1200" b="0" i="0" u="none" strike="noStrike" dirty="0">
                        <a:solidFill>
                          <a:srgbClr val="3D3BFE"/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45074830"/>
                  </a:ext>
                </a:extLst>
              </a:tr>
              <a:tr h="3752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Downlink Throughput(Kbps)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5.581977e-35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solidFill>
                            <a:srgbClr val="3D3BFE"/>
                          </a:solidFill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Распределение несимметричное</a:t>
                      </a:r>
                      <a:endParaRPr lang="ru-RU" sz="1200" b="0" i="0" u="none" strike="noStrike" dirty="0">
                        <a:solidFill>
                          <a:srgbClr val="3D3BFE"/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82686189"/>
                  </a:ext>
                </a:extLst>
              </a:tr>
              <a:tr h="3752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Uplink Throughput(Kbps)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8.609791e-35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solidFill>
                            <a:srgbClr val="3D3BFE"/>
                          </a:solidFill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Распределение несимметричное</a:t>
                      </a:r>
                      <a:endParaRPr lang="ru-RU" sz="1200" b="0" i="0" u="none" strike="noStrike" dirty="0">
                        <a:solidFill>
                          <a:srgbClr val="3D3BFE"/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6348547"/>
                  </a:ext>
                </a:extLst>
              </a:tr>
              <a:tr h="3752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Downlink TCP Retransmission Rate(%)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5.318863e-32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solidFill>
                            <a:srgbClr val="3D3BFE"/>
                          </a:solidFill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Распределение несимметричное</a:t>
                      </a:r>
                      <a:endParaRPr lang="ru-RU" sz="1200" b="0" i="0" u="none" strike="noStrike" dirty="0">
                        <a:solidFill>
                          <a:srgbClr val="3D3BFE"/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9635051"/>
                  </a:ext>
                </a:extLst>
              </a:tr>
              <a:tr h="3752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Video Streaming Download Throughput(Kbps)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2.194182e-26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solidFill>
                            <a:srgbClr val="3D3BFE"/>
                          </a:solidFill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Распределение несимметричное</a:t>
                      </a:r>
                      <a:endParaRPr lang="ru-RU" sz="1200" b="0" i="0" u="none" strike="noStrike" dirty="0">
                        <a:solidFill>
                          <a:srgbClr val="3D3BFE"/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22277892"/>
                  </a:ext>
                </a:extLst>
              </a:tr>
              <a:tr h="3752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Video Streaming </a:t>
                      </a:r>
                      <a:r>
                        <a:rPr lang="en-US" sz="1200" u="none" strike="noStrike" dirty="0" err="1"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xKB</a:t>
                      </a:r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 Start Delay(</a:t>
                      </a:r>
                      <a:r>
                        <a:rPr lang="en-US" sz="1200" u="none" strike="noStrike" dirty="0" err="1"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ms</a:t>
                      </a:r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1.076488e-30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solidFill>
                            <a:srgbClr val="3D3BFE"/>
                          </a:solidFill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Распределение несимметричное</a:t>
                      </a:r>
                      <a:endParaRPr lang="ru-RU" sz="1200" b="0" i="0" u="none" strike="noStrike" dirty="0">
                        <a:solidFill>
                          <a:srgbClr val="3D3BFE"/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70549430"/>
                  </a:ext>
                </a:extLst>
              </a:tr>
              <a:tr h="3752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Web Page Download Throughput(Kbps)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1.021029e-27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solidFill>
                            <a:srgbClr val="3D3BFE"/>
                          </a:solidFill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Распределение несимметричное</a:t>
                      </a:r>
                      <a:endParaRPr lang="ru-RU" sz="1200" b="0" i="0" u="none" strike="noStrike" dirty="0">
                        <a:solidFill>
                          <a:srgbClr val="3D3BFE"/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0084856"/>
                  </a:ext>
                </a:extLst>
              </a:tr>
              <a:tr h="3752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Web Average TCP RTT(</a:t>
                      </a:r>
                      <a:r>
                        <a:rPr lang="en-US" sz="1200" u="none" strike="noStrike" dirty="0" err="1"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ms</a:t>
                      </a:r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1.154516e-40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solidFill>
                            <a:srgbClr val="3D3BFE"/>
                          </a:solidFill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Распределение несимметричное</a:t>
                      </a:r>
                      <a:endParaRPr lang="ru-RU" sz="1200" b="0" i="0" u="none" strike="noStrike" dirty="0">
                        <a:solidFill>
                          <a:srgbClr val="3D3BFE"/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61732353"/>
                  </a:ext>
                </a:extLst>
              </a:tr>
            </a:tbl>
          </a:graphicData>
        </a:graphic>
      </p:graphicFrame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83580F42-6B89-4092-B82A-53D69DC344AE}"/>
              </a:ext>
            </a:extLst>
          </p:cNvPr>
          <p:cNvSpPr/>
          <p:nvPr/>
        </p:nvSpPr>
        <p:spPr>
          <a:xfrm>
            <a:off x="560986" y="6113769"/>
            <a:ext cx="554428" cy="579421"/>
          </a:xfrm>
          <a:prstGeom prst="rect">
            <a:avLst/>
          </a:prstGeom>
          <a:solidFill>
            <a:srgbClr val="3D3B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A4E6A260-AF4F-4442-AB80-42E8B5232186}"/>
              </a:ext>
            </a:extLst>
          </p:cNvPr>
          <p:cNvSpPr/>
          <p:nvPr/>
        </p:nvSpPr>
        <p:spPr>
          <a:xfrm>
            <a:off x="1307955" y="5672062"/>
            <a:ext cx="554428" cy="579421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D6B29822-EBFA-43B7-87C1-F50BCF75BDBA}"/>
              </a:ext>
            </a:extLst>
          </p:cNvPr>
          <p:cNvSpPr/>
          <p:nvPr/>
        </p:nvSpPr>
        <p:spPr>
          <a:xfrm>
            <a:off x="847019" y="4912327"/>
            <a:ext cx="554428" cy="579421"/>
          </a:xfrm>
          <a:prstGeom prst="rect">
            <a:avLst/>
          </a:prstGeom>
          <a:solidFill>
            <a:srgbClr val="3D3B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16E7FF58-6A34-4562-832E-B44557C2DCBC}"/>
              </a:ext>
            </a:extLst>
          </p:cNvPr>
          <p:cNvSpPr/>
          <p:nvPr/>
        </p:nvSpPr>
        <p:spPr>
          <a:xfrm>
            <a:off x="393257" y="4194161"/>
            <a:ext cx="554428" cy="579421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22AE701-2253-492D-AF35-FF443FFD21B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2105" y="1308857"/>
            <a:ext cx="1400003" cy="140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714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2D86E92C-B5D5-4D10-88C0-64FD714CCE24}"/>
              </a:ext>
            </a:extLst>
          </p:cNvPr>
          <p:cNvSpPr/>
          <p:nvPr/>
        </p:nvSpPr>
        <p:spPr>
          <a:xfrm>
            <a:off x="0" y="2699725"/>
            <a:ext cx="5327547" cy="4158276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758DCE62-A46E-4E79-ADA8-8BCD0F9B9E39}"/>
              </a:ext>
            </a:extLst>
          </p:cNvPr>
          <p:cNvSpPr/>
          <p:nvPr/>
        </p:nvSpPr>
        <p:spPr>
          <a:xfrm>
            <a:off x="17001" y="1176035"/>
            <a:ext cx="12192000" cy="15236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6436041-C959-4C4E-8BBB-AF9AA0A6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6E8A-F1F0-44A8-BA46-128B6B93635C}" type="slidenum">
              <a:rPr lang="ru-RU" smtClean="0"/>
              <a:t>19</a:t>
            </a:fld>
            <a:endParaRPr lang="ru-RU"/>
          </a:p>
        </p:txBody>
      </p:sp>
      <p:pic>
        <p:nvPicPr>
          <p:cNvPr id="6" name="Picture 6" descr="Skillbox: курсы, тренинги, отзывы, мероприятия">
            <a:extLst>
              <a:ext uri="{FF2B5EF4-FFF2-40B4-BE49-F238E27FC236}">
                <a16:creationId xmlns:a16="http://schemas.microsoft.com/office/drawing/2014/main" id="{66491769-1AD1-431A-A392-49A48CD40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86" y="29298"/>
            <a:ext cx="1524000" cy="86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5962B25-20F0-42DA-B96C-340FD046EDB4}"/>
              </a:ext>
            </a:extLst>
          </p:cNvPr>
          <p:cNvSpPr/>
          <p:nvPr/>
        </p:nvSpPr>
        <p:spPr>
          <a:xfrm>
            <a:off x="11299486" y="317049"/>
            <a:ext cx="554428" cy="579421"/>
          </a:xfrm>
          <a:prstGeom prst="rect">
            <a:avLst/>
          </a:prstGeom>
          <a:solidFill>
            <a:srgbClr val="3D3B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73F00AE-2F0E-465D-8001-CA24294C64CF}"/>
              </a:ext>
            </a:extLst>
          </p:cNvPr>
          <p:cNvSpPr/>
          <p:nvPr/>
        </p:nvSpPr>
        <p:spPr>
          <a:xfrm>
            <a:off x="10926372" y="601152"/>
            <a:ext cx="554428" cy="579421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399A8D-3764-45F1-AFF5-1A3A3EDDC086}"/>
              </a:ext>
            </a:extLst>
          </p:cNvPr>
          <p:cNvSpPr txBox="1"/>
          <p:nvPr/>
        </p:nvSpPr>
        <p:spPr>
          <a:xfrm>
            <a:off x="324463" y="1257219"/>
            <a:ext cx="113562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Arial Black" panose="020B0A04020102020204" pitchFamily="34" charset="0"/>
                <a:cs typeface="Arial" panose="020B0604020202020204" pitchFamily="34" charset="0"/>
              </a:rPr>
              <a:t>Распределение отличное от нормального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Arial Black" panose="020B0A04020102020204" pitchFamily="34" charset="0"/>
                <a:cs typeface="Arial" panose="020B0604020202020204" pitchFamily="34" charset="0"/>
              </a:rPr>
              <a:t>Две независимые выборки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Оценку различий будем выполнять с помощью непараметрического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U-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критерия Манна-Уитни.  </a:t>
            </a: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Различия будем считать статистически значимыми при p ≤ 0.05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D17663B2-155E-43EE-97FD-3FEA6979039B}"/>
              </a:ext>
            </a:extLst>
          </p:cNvPr>
          <p:cNvSpPr txBox="1">
            <a:spLocks/>
          </p:cNvSpPr>
          <p:nvPr/>
        </p:nvSpPr>
        <p:spPr>
          <a:xfrm>
            <a:off x="3579960" y="29298"/>
            <a:ext cx="5032080" cy="579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>
                <a:solidFill>
                  <a:srgbClr val="3D3BFE"/>
                </a:solidFill>
                <a:latin typeface="Arial Black" panose="020B0A04020102020204" pitchFamily="34" charset="0"/>
              </a:rPr>
              <a:t>3</a:t>
            </a:r>
            <a:r>
              <a:rPr lang="en-US" sz="1600">
                <a:solidFill>
                  <a:srgbClr val="3D3BFE"/>
                </a:solidFill>
                <a:latin typeface="Arial Black" panose="020B0A04020102020204" pitchFamily="34" charset="0"/>
              </a:rPr>
              <a:t>. </a:t>
            </a:r>
            <a:r>
              <a:rPr lang="ru-RU" sz="1600">
                <a:solidFill>
                  <a:srgbClr val="3D3BFE"/>
                </a:solidFill>
                <a:latin typeface="Arial Black" panose="020B0A04020102020204" pitchFamily="34" charset="0"/>
              </a:rPr>
              <a:t>Формулирование и проверка гипотез</a:t>
            </a:r>
            <a:endParaRPr lang="ru-RU" sz="1600" dirty="0">
              <a:solidFill>
                <a:srgbClr val="3D3BFE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8B4350-FD1C-40D7-BD64-6F2295072FE4}"/>
              </a:ext>
            </a:extLst>
          </p:cNvPr>
          <p:cNvSpPr txBox="1"/>
          <p:nvPr/>
        </p:nvSpPr>
        <p:spPr>
          <a:xfrm>
            <a:off x="4455102" y="601152"/>
            <a:ext cx="3281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rgbClr val="5C5C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Ответы на первый вопрос</a:t>
            </a: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FE8DC6A0-3E75-4818-9571-39942C8684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150190"/>
              </p:ext>
            </p:extLst>
          </p:nvPr>
        </p:nvGraphicFramePr>
        <p:xfrm>
          <a:off x="5636014" y="2776371"/>
          <a:ext cx="5815014" cy="387081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338389">
                  <a:extLst>
                    <a:ext uri="{9D8B030D-6E8A-4147-A177-3AD203B41FA5}">
                      <a16:colId xmlns:a16="http://schemas.microsoft.com/office/drawing/2014/main" val="904586274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1436605299"/>
                    </a:ext>
                  </a:extLst>
                </a:gridCol>
                <a:gridCol w="2190750">
                  <a:extLst>
                    <a:ext uri="{9D8B030D-6E8A-4147-A177-3AD203B41FA5}">
                      <a16:colId xmlns:a16="http://schemas.microsoft.com/office/drawing/2014/main" val="3836760374"/>
                    </a:ext>
                  </a:extLst>
                </a:gridCol>
              </a:tblGrid>
              <a:tr h="3878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>Feature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  <a:latin typeface="Arial Black" panose="020B0A04020102020204" pitchFamily="34" charset="0"/>
                        </a:rPr>
                        <a:t>P_value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>Conclusion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extLst>
                  <a:ext uri="{0D108BD9-81ED-4DB2-BD59-A6C34878D82A}">
                    <a16:rowId xmlns:a16="http://schemas.microsoft.com/office/drawing/2014/main" val="3893342978"/>
                  </a:ext>
                </a:extLst>
              </a:tr>
              <a:tr h="3878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Traffic(MB)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1.459213e-01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Статистически незначимые различия</a:t>
                      </a:r>
                      <a:endParaRPr lang="ru-RU" sz="14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extLst>
                  <a:ext uri="{0D108BD9-81ED-4DB2-BD59-A6C34878D82A}">
                    <a16:rowId xmlns:a16="http://schemas.microsoft.com/office/drawing/2014/main" val="1369025024"/>
                  </a:ext>
                </a:extLst>
              </a:tr>
              <a:tr h="3878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Downlink Throughput(Kbps)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3.694991e-04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u="none" strike="noStrike" dirty="0">
                          <a:solidFill>
                            <a:srgbClr val="3D3BF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Статистически значимые различия</a:t>
                      </a:r>
                      <a:endParaRPr lang="ru-RU" sz="1400" b="1" i="0" u="none" strike="noStrike" dirty="0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extLst>
                  <a:ext uri="{0D108BD9-81ED-4DB2-BD59-A6C34878D82A}">
                    <a16:rowId xmlns:a16="http://schemas.microsoft.com/office/drawing/2014/main" val="2022987195"/>
                  </a:ext>
                </a:extLst>
              </a:tr>
              <a:tr h="3878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Uplink Throughput(Kbps)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1.480546e-01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Статистически незначимые различия</a:t>
                      </a:r>
                      <a:endParaRPr lang="ru-RU" sz="14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extLst>
                  <a:ext uri="{0D108BD9-81ED-4DB2-BD59-A6C34878D82A}">
                    <a16:rowId xmlns:a16="http://schemas.microsoft.com/office/drawing/2014/main" val="2731097692"/>
                  </a:ext>
                </a:extLst>
              </a:tr>
              <a:tr h="3878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Downlink TCP Retransmission Rate(%)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1.414397e-03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u="none" strike="noStrike" dirty="0">
                          <a:solidFill>
                            <a:srgbClr val="3D3BF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Статистически значимые различия</a:t>
                      </a:r>
                      <a:endParaRPr lang="ru-RU" sz="1400" b="1" i="0" u="none" strike="noStrike" dirty="0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extLst>
                  <a:ext uri="{0D108BD9-81ED-4DB2-BD59-A6C34878D82A}">
                    <a16:rowId xmlns:a16="http://schemas.microsoft.com/office/drawing/2014/main" val="35197436"/>
                  </a:ext>
                </a:extLst>
              </a:tr>
              <a:tr h="3878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Video Streaming Download Throughput(Kbps)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5.561746e-06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u="none" strike="noStrike" dirty="0">
                          <a:solidFill>
                            <a:srgbClr val="3D3BF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Статистически значимые различия</a:t>
                      </a:r>
                      <a:endParaRPr lang="ru-RU" sz="1400" b="1" i="0" u="none" strike="noStrike" dirty="0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extLst>
                  <a:ext uri="{0D108BD9-81ED-4DB2-BD59-A6C34878D82A}">
                    <a16:rowId xmlns:a16="http://schemas.microsoft.com/office/drawing/2014/main" val="911001297"/>
                  </a:ext>
                </a:extLst>
              </a:tr>
              <a:tr h="3878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3D3BFE"/>
                          </a:solidFill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Video Streaming </a:t>
                      </a:r>
                      <a:r>
                        <a:rPr lang="en-US" sz="1200" b="1" u="none" strike="noStrike" dirty="0" err="1">
                          <a:solidFill>
                            <a:srgbClr val="3D3BFE"/>
                          </a:solidFill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xKB</a:t>
                      </a:r>
                      <a:r>
                        <a:rPr lang="en-US" sz="1200" b="1" u="none" strike="noStrike" dirty="0">
                          <a:solidFill>
                            <a:srgbClr val="3D3BFE"/>
                          </a:solidFill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 Start Delay(</a:t>
                      </a:r>
                      <a:r>
                        <a:rPr lang="en-US" sz="1200" b="1" u="none" strike="noStrike" dirty="0" err="1">
                          <a:solidFill>
                            <a:srgbClr val="3D3BFE"/>
                          </a:solidFill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ms</a:t>
                      </a:r>
                      <a:r>
                        <a:rPr lang="en-US" sz="1200" b="1" u="none" strike="noStrike" dirty="0">
                          <a:solidFill>
                            <a:srgbClr val="3D3BFE"/>
                          </a:solidFill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1200" b="1" i="0" u="none" strike="noStrike" dirty="0">
                        <a:solidFill>
                          <a:srgbClr val="3D3BFE"/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1.275254e-07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u="none" strike="noStrike" dirty="0">
                          <a:solidFill>
                            <a:srgbClr val="3D3BFE"/>
                          </a:solidFill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Статистически значимые различия</a:t>
                      </a:r>
                      <a:endParaRPr lang="ru-RU" sz="1400" b="1" i="0" u="none" strike="noStrike" dirty="0">
                        <a:solidFill>
                          <a:srgbClr val="3D3BFE"/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extLst>
                  <a:ext uri="{0D108BD9-81ED-4DB2-BD59-A6C34878D82A}">
                    <a16:rowId xmlns:a16="http://schemas.microsoft.com/office/drawing/2014/main" val="1305497884"/>
                  </a:ext>
                </a:extLst>
              </a:tr>
              <a:tr h="3878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Web Page Download Throughput(Kbps)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3.821712e-06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u="none" strike="noStrike" dirty="0">
                          <a:solidFill>
                            <a:srgbClr val="3D3BF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Статистически значимые различия</a:t>
                      </a:r>
                      <a:endParaRPr lang="ru-RU" sz="1400" b="1" i="0" u="none" strike="noStrike" dirty="0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extLst>
                  <a:ext uri="{0D108BD9-81ED-4DB2-BD59-A6C34878D82A}">
                    <a16:rowId xmlns:a16="http://schemas.microsoft.com/office/drawing/2014/main" val="2730273558"/>
                  </a:ext>
                </a:extLst>
              </a:tr>
              <a:tr h="3878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Web Average TCP RTT(</a:t>
                      </a:r>
                      <a:r>
                        <a:rPr lang="en-US" sz="12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</a:t>
                      </a:r>
                      <a:r>
                        <a:rPr 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2.333651e-06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u="none" strike="noStrike" dirty="0">
                          <a:solidFill>
                            <a:srgbClr val="3D3BF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Статистически значимые различия</a:t>
                      </a:r>
                      <a:endParaRPr lang="ru-RU" sz="1400" b="1" i="0" u="none" strike="noStrike" dirty="0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extLst>
                  <a:ext uri="{0D108BD9-81ED-4DB2-BD59-A6C34878D82A}">
                    <a16:rowId xmlns:a16="http://schemas.microsoft.com/office/drawing/2014/main" val="83776505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2A9D4C4-8E0C-4776-BAEE-C372CCC3F857}"/>
              </a:ext>
            </a:extLst>
          </p:cNvPr>
          <p:cNvSpPr txBox="1"/>
          <p:nvPr/>
        </p:nvSpPr>
        <p:spPr>
          <a:xfrm>
            <a:off x="17001" y="3603622"/>
            <a:ext cx="52935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Arial Black" panose="020B0A04020102020204" pitchFamily="34" charset="0"/>
              </a:rPr>
              <a:t>Согласно тесту Манна-Уитни почти по всем техническим показателям, кроме </a:t>
            </a:r>
            <a:r>
              <a:rPr lang="ru-RU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Total</a:t>
            </a:r>
            <a:r>
              <a:rPr lang="ru-RU" sz="16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Traffic</a:t>
            </a:r>
            <a:r>
              <a:rPr lang="ru-RU" sz="1600" dirty="0">
                <a:solidFill>
                  <a:schemeClr val="bg1"/>
                </a:solidFill>
                <a:latin typeface="Arial Black" panose="020B0A04020102020204" pitchFamily="34" charset="0"/>
              </a:rPr>
              <a:t>(MB) и </a:t>
            </a:r>
            <a:r>
              <a:rPr lang="ru-RU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Uplink</a:t>
            </a:r>
            <a:r>
              <a:rPr lang="ru-RU" sz="16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Throughput</a:t>
            </a:r>
            <a:r>
              <a:rPr lang="ru-RU" sz="1600" dirty="0">
                <a:solidFill>
                  <a:schemeClr val="bg1"/>
                </a:solidFill>
                <a:latin typeface="Arial Black" panose="020B0A04020102020204" pitchFamily="34" charset="0"/>
              </a:rPr>
              <a:t>(</a:t>
            </a:r>
            <a:r>
              <a:rPr lang="ru-RU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Kbps</a:t>
            </a:r>
            <a:r>
              <a:rPr lang="ru-RU" sz="1600" dirty="0">
                <a:solidFill>
                  <a:schemeClr val="bg1"/>
                </a:solidFill>
                <a:latin typeface="Arial Black" panose="020B0A04020102020204" pitchFamily="34" charset="0"/>
              </a:rPr>
              <a:t>) имеются значимые статистические различия между группами клиентов.</a:t>
            </a:r>
            <a:endParaRPr lang="ru-RU" sz="1400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D1294ECA-3950-4327-BAA2-BC1FEE5883DD}"/>
              </a:ext>
            </a:extLst>
          </p:cNvPr>
          <p:cNvSpPr/>
          <p:nvPr/>
        </p:nvSpPr>
        <p:spPr>
          <a:xfrm>
            <a:off x="740972" y="6066639"/>
            <a:ext cx="554428" cy="579421"/>
          </a:xfrm>
          <a:prstGeom prst="rect">
            <a:avLst/>
          </a:prstGeom>
          <a:solidFill>
            <a:srgbClr val="3D3B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15C45C0B-AD51-4D4A-8633-A9665A9EA305}"/>
              </a:ext>
            </a:extLst>
          </p:cNvPr>
          <p:cNvSpPr/>
          <p:nvPr/>
        </p:nvSpPr>
        <p:spPr>
          <a:xfrm>
            <a:off x="47249" y="5740947"/>
            <a:ext cx="554428" cy="579421"/>
          </a:xfrm>
          <a:prstGeom prst="rect">
            <a:avLst/>
          </a:prstGeom>
          <a:solidFill>
            <a:srgbClr val="3D3B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4788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4BF2373-118E-4021-B02B-AC596DA66D24}"/>
              </a:ext>
            </a:extLst>
          </p:cNvPr>
          <p:cNvSpPr/>
          <p:nvPr/>
        </p:nvSpPr>
        <p:spPr>
          <a:xfrm>
            <a:off x="4680804" y="2195989"/>
            <a:ext cx="6883801" cy="24660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3A3AC8-5547-4886-B7F1-4E60EDC28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804" y="1098344"/>
            <a:ext cx="3003097" cy="655153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3D3BFE"/>
                </a:solidFill>
                <a:latin typeface="Arial Black" panose="020B0A04020102020204" pitchFamily="34" charset="0"/>
              </a:rPr>
              <a:t>Обо мне: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D9090C2-4187-481C-9ED0-F8CC635032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50" b="6550"/>
          <a:stretch/>
        </p:blipFill>
        <p:spPr>
          <a:xfrm>
            <a:off x="319420" y="1436257"/>
            <a:ext cx="3985481" cy="3985481"/>
          </a:xfrm>
          <a:prstGeom prst="ellipse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4D89D9-51E1-48E3-8EBE-E4C962B7371A}"/>
              </a:ext>
            </a:extLst>
          </p:cNvPr>
          <p:cNvSpPr txBox="1"/>
          <p:nvPr/>
        </p:nvSpPr>
        <p:spPr>
          <a:xfrm>
            <a:off x="4853143" y="2582935"/>
            <a:ext cx="67114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5C5C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Гонца Алексей</a:t>
            </a:r>
          </a:p>
          <a:p>
            <a:endParaRPr lang="ru-RU" dirty="0">
              <a:solidFill>
                <a:srgbClr val="5C5C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solidFill>
                  <a:srgbClr val="5C5C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Образование: МГТУ им. Н. Э. Баумана</a:t>
            </a:r>
          </a:p>
          <a:p>
            <a:endParaRPr lang="ru-RU" dirty="0">
              <a:solidFill>
                <a:srgbClr val="5C5C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solidFill>
                  <a:srgbClr val="5C5C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Инженер по эксплуатации электропоездов Сапсан, Ласточка</a:t>
            </a:r>
            <a:endParaRPr lang="en-US" dirty="0">
              <a:solidFill>
                <a:srgbClr val="5C5C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rgbClr val="5C5C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5C5C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GitHub: </a:t>
            </a:r>
            <a:r>
              <a:rPr lang="en-US" dirty="0" err="1">
                <a:solidFill>
                  <a:srgbClr val="5C5C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alekseigontsa</a:t>
            </a:r>
            <a:endParaRPr lang="ru-RU" dirty="0">
              <a:solidFill>
                <a:srgbClr val="5C5C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6" descr="Skillbox: курсы, тренинги, отзывы, мероприятия">
            <a:extLst>
              <a:ext uri="{FF2B5EF4-FFF2-40B4-BE49-F238E27FC236}">
                <a16:creationId xmlns:a16="http://schemas.microsoft.com/office/drawing/2014/main" id="{9A68AE7F-092D-4878-9D42-5E4704CD0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86" y="29298"/>
            <a:ext cx="1524000" cy="86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C66F37F-FCB5-499F-AD1E-957E0B76BF50}"/>
              </a:ext>
            </a:extLst>
          </p:cNvPr>
          <p:cNvSpPr/>
          <p:nvPr/>
        </p:nvSpPr>
        <p:spPr>
          <a:xfrm>
            <a:off x="10273932" y="5242515"/>
            <a:ext cx="554428" cy="579421"/>
          </a:xfrm>
          <a:prstGeom prst="rect">
            <a:avLst/>
          </a:prstGeom>
          <a:solidFill>
            <a:srgbClr val="3D3B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987D33F6-8943-44C6-BCB3-5ED040A7EC72}"/>
              </a:ext>
            </a:extLst>
          </p:cNvPr>
          <p:cNvSpPr/>
          <p:nvPr/>
        </p:nvSpPr>
        <p:spPr>
          <a:xfrm>
            <a:off x="9617452" y="5606337"/>
            <a:ext cx="554428" cy="579421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0337C8DB-917F-4B4A-A1FB-D59FF057F784}"/>
              </a:ext>
            </a:extLst>
          </p:cNvPr>
          <p:cNvSpPr/>
          <p:nvPr/>
        </p:nvSpPr>
        <p:spPr>
          <a:xfrm>
            <a:off x="9617452" y="1520005"/>
            <a:ext cx="554428" cy="579421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225EA78-DE2F-4867-B616-95412ABEDBB7}"/>
              </a:ext>
            </a:extLst>
          </p:cNvPr>
          <p:cNvSpPr/>
          <p:nvPr/>
        </p:nvSpPr>
        <p:spPr>
          <a:xfrm>
            <a:off x="10273932" y="1239783"/>
            <a:ext cx="554428" cy="579421"/>
          </a:xfrm>
          <a:prstGeom prst="rect">
            <a:avLst/>
          </a:prstGeom>
          <a:solidFill>
            <a:srgbClr val="3D3B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Номер слайда 14">
            <a:extLst>
              <a:ext uri="{FF2B5EF4-FFF2-40B4-BE49-F238E27FC236}">
                <a16:creationId xmlns:a16="http://schemas.microsoft.com/office/drawing/2014/main" id="{DB2298B5-08B8-4835-AA2F-198040B17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4557" y="6363494"/>
            <a:ext cx="362580" cy="365125"/>
          </a:xfrm>
        </p:spPr>
        <p:txBody>
          <a:bodyPr/>
          <a:lstStyle/>
          <a:p>
            <a:fld id="{E42F6E8A-F1F0-44A8-BA46-128B6B93635C}" type="slidenum">
              <a:rPr lang="ru-RU" sz="1800" smtClean="0">
                <a:solidFill>
                  <a:srgbClr val="B0B0B0"/>
                </a:solidFill>
              </a:rPr>
              <a:t>2</a:t>
            </a:fld>
            <a:endParaRPr lang="ru-RU" sz="1800" dirty="0">
              <a:solidFill>
                <a:srgbClr val="B0B0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520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61902D1F-0468-4CEB-A88E-146924E926F1}"/>
              </a:ext>
            </a:extLst>
          </p:cNvPr>
          <p:cNvSpPr/>
          <p:nvPr/>
        </p:nvSpPr>
        <p:spPr>
          <a:xfrm>
            <a:off x="0" y="5580843"/>
            <a:ext cx="7153274" cy="1277157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740B04AB-3692-4AE6-8BB7-9965E6BC1750}"/>
              </a:ext>
            </a:extLst>
          </p:cNvPr>
          <p:cNvSpPr/>
          <p:nvPr/>
        </p:nvSpPr>
        <p:spPr>
          <a:xfrm>
            <a:off x="-1" y="891455"/>
            <a:ext cx="7153275" cy="8663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6436041-C959-4C4E-8BBB-AF9AA0A6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6E8A-F1F0-44A8-BA46-128B6B93635C}" type="slidenum">
              <a:rPr lang="ru-RU" smtClean="0"/>
              <a:t>20</a:t>
            </a:fld>
            <a:endParaRPr lang="ru-RU"/>
          </a:p>
        </p:txBody>
      </p:sp>
      <p:pic>
        <p:nvPicPr>
          <p:cNvPr id="6" name="Picture 6" descr="Skillbox: курсы, тренинги, отзывы, мероприятия">
            <a:extLst>
              <a:ext uri="{FF2B5EF4-FFF2-40B4-BE49-F238E27FC236}">
                <a16:creationId xmlns:a16="http://schemas.microsoft.com/office/drawing/2014/main" id="{66491769-1AD1-431A-A392-49A48CD40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86" y="29298"/>
            <a:ext cx="1524000" cy="86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5962B25-20F0-42DA-B96C-340FD046EDB4}"/>
              </a:ext>
            </a:extLst>
          </p:cNvPr>
          <p:cNvSpPr/>
          <p:nvPr/>
        </p:nvSpPr>
        <p:spPr>
          <a:xfrm>
            <a:off x="11299486" y="317049"/>
            <a:ext cx="554428" cy="579421"/>
          </a:xfrm>
          <a:prstGeom prst="rect">
            <a:avLst/>
          </a:prstGeom>
          <a:solidFill>
            <a:srgbClr val="3D3B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73F00AE-2F0E-465D-8001-CA24294C64CF}"/>
              </a:ext>
            </a:extLst>
          </p:cNvPr>
          <p:cNvSpPr/>
          <p:nvPr/>
        </p:nvSpPr>
        <p:spPr>
          <a:xfrm>
            <a:off x="10926372" y="601152"/>
            <a:ext cx="554428" cy="579421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E90C8325-CDC7-403D-92DD-A220905E02F4}"/>
              </a:ext>
            </a:extLst>
          </p:cNvPr>
          <p:cNvSpPr txBox="1">
            <a:spLocks/>
          </p:cNvSpPr>
          <p:nvPr/>
        </p:nvSpPr>
        <p:spPr>
          <a:xfrm>
            <a:off x="3579960" y="29299"/>
            <a:ext cx="5030640" cy="400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dirty="0">
                <a:solidFill>
                  <a:srgbClr val="3D3BFE"/>
                </a:solidFill>
                <a:latin typeface="Arial Black" panose="020B0A04020102020204" pitchFamily="34" charset="0"/>
              </a:rPr>
              <a:t>3</a:t>
            </a:r>
            <a:r>
              <a:rPr lang="en-US" sz="1600" dirty="0">
                <a:solidFill>
                  <a:srgbClr val="3D3BFE"/>
                </a:solidFill>
                <a:latin typeface="Arial Black" panose="020B0A04020102020204" pitchFamily="34" charset="0"/>
              </a:rPr>
              <a:t>. </a:t>
            </a:r>
            <a:r>
              <a:rPr lang="ru-RU" sz="1600" dirty="0">
                <a:solidFill>
                  <a:srgbClr val="3D3BFE"/>
                </a:solidFill>
                <a:latin typeface="Arial Black" panose="020B0A04020102020204" pitchFamily="34" charset="0"/>
              </a:rPr>
              <a:t>Формулирование и проверка гипотез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A5B170-E411-48B4-947B-0F485580C0E2}"/>
              </a:ext>
            </a:extLst>
          </p:cNvPr>
          <p:cNvSpPr txBox="1"/>
          <p:nvPr/>
        </p:nvSpPr>
        <p:spPr>
          <a:xfrm>
            <a:off x="4455102" y="505358"/>
            <a:ext cx="3281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rgbClr val="5C5C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Ответы на первый вопрос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0132A10-BD3B-4A51-B14F-21B0D3A441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9" t="6528" r="6327" b="5139"/>
          <a:stretch/>
        </p:blipFill>
        <p:spPr>
          <a:xfrm>
            <a:off x="7360707" y="1214879"/>
            <a:ext cx="4745809" cy="5107165"/>
          </a:xfrm>
          <a:prstGeom prst="rect">
            <a:avLst/>
          </a:prstGeom>
        </p:spPr>
      </p:pic>
      <p:graphicFrame>
        <p:nvGraphicFramePr>
          <p:cNvPr id="14" name="Таблица 13">
            <a:extLst>
              <a:ext uri="{FF2B5EF4-FFF2-40B4-BE49-F238E27FC236}">
                <a16:creationId xmlns:a16="http://schemas.microsoft.com/office/drawing/2014/main" id="{82EBE315-FAA0-467C-B1C4-3B4EC79E3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036654"/>
              </p:ext>
            </p:extLst>
          </p:nvPr>
        </p:nvGraphicFramePr>
        <p:xfrm>
          <a:off x="601041" y="1887496"/>
          <a:ext cx="5879691" cy="3520251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959897">
                  <a:extLst>
                    <a:ext uri="{9D8B030D-6E8A-4147-A177-3AD203B41FA5}">
                      <a16:colId xmlns:a16="http://schemas.microsoft.com/office/drawing/2014/main" val="3164408316"/>
                    </a:ext>
                  </a:extLst>
                </a:gridCol>
                <a:gridCol w="1959897">
                  <a:extLst>
                    <a:ext uri="{9D8B030D-6E8A-4147-A177-3AD203B41FA5}">
                      <a16:colId xmlns:a16="http://schemas.microsoft.com/office/drawing/2014/main" val="2100462845"/>
                    </a:ext>
                  </a:extLst>
                </a:gridCol>
                <a:gridCol w="1959897">
                  <a:extLst>
                    <a:ext uri="{9D8B030D-6E8A-4147-A177-3AD203B41FA5}">
                      <a16:colId xmlns:a16="http://schemas.microsoft.com/office/drawing/2014/main" val="2880603896"/>
                    </a:ext>
                  </a:extLst>
                </a:gridCol>
              </a:tblGrid>
              <a:tr h="3911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Feature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P_value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Conclusion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extLst>
                  <a:ext uri="{0D108BD9-81ED-4DB2-BD59-A6C34878D82A}">
                    <a16:rowId xmlns:a16="http://schemas.microsoft.com/office/drawing/2014/main" val="165593413"/>
                  </a:ext>
                </a:extLst>
              </a:tr>
              <a:tr h="3911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Traffic(MB)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2.737475e-01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Статистически незначимые различия</a:t>
                      </a:r>
                      <a:endParaRPr lang="ru-RU" sz="1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extLst>
                  <a:ext uri="{0D108BD9-81ED-4DB2-BD59-A6C34878D82A}">
                    <a16:rowId xmlns:a16="http://schemas.microsoft.com/office/drawing/2014/main" val="2948111613"/>
                  </a:ext>
                </a:extLst>
              </a:tr>
              <a:tr h="3911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Downlink Throughput(Kbps)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1.658786e-03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solidFill>
                            <a:srgbClr val="3D3BF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Статистически значимые различия</a:t>
                      </a:r>
                      <a:endParaRPr lang="ru-RU" sz="1000" b="1" i="0" u="none" strike="noStrike" dirty="0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extLst>
                  <a:ext uri="{0D108BD9-81ED-4DB2-BD59-A6C34878D82A}">
                    <a16:rowId xmlns:a16="http://schemas.microsoft.com/office/drawing/2014/main" val="3603503499"/>
                  </a:ext>
                </a:extLst>
              </a:tr>
              <a:tr h="3911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Uplink Throughput(Kbps)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8.526749e-02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Статистически незначимые различия</a:t>
                      </a:r>
                      <a:endParaRPr lang="ru-RU" sz="1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extLst>
                  <a:ext uri="{0D108BD9-81ED-4DB2-BD59-A6C34878D82A}">
                    <a16:rowId xmlns:a16="http://schemas.microsoft.com/office/drawing/2014/main" val="3395562248"/>
                  </a:ext>
                </a:extLst>
              </a:tr>
              <a:tr h="3911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Downlink TCP Retransmission Rate(%)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7.873451e-03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solidFill>
                            <a:srgbClr val="3D3BF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Статистически значимые различия</a:t>
                      </a:r>
                      <a:endParaRPr lang="ru-RU" sz="1000" b="1" i="0" u="none" strike="noStrike" dirty="0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extLst>
                  <a:ext uri="{0D108BD9-81ED-4DB2-BD59-A6C34878D82A}">
                    <a16:rowId xmlns:a16="http://schemas.microsoft.com/office/drawing/2014/main" val="1482104662"/>
                  </a:ext>
                </a:extLst>
              </a:tr>
              <a:tr h="3911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Video Streaming Download Throughput(Kbps)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1.196277e-04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solidFill>
                            <a:srgbClr val="3D3BF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Статистически значимые различия</a:t>
                      </a:r>
                      <a:endParaRPr lang="ru-RU" sz="1000" b="1" i="0" u="none" strike="noStrike" dirty="0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extLst>
                  <a:ext uri="{0D108BD9-81ED-4DB2-BD59-A6C34878D82A}">
                    <a16:rowId xmlns:a16="http://schemas.microsoft.com/office/drawing/2014/main" val="2159526653"/>
                  </a:ext>
                </a:extLst>
              </a:tr>
              <a:tr h="3911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solidFill>
                            <a:srgbClr val="3D3BFE"/>
                          </a:solidFill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Video Streaming </a:t>
                      </a:r>
                      <a:r>
                        <a:rPr lang="en-US" sz="1000" b="1" u="none" strike="noStrike" dirty="0" err="1">
                          <a:solidFill>
                            <a:srgbClr val="3D3BFE"/>
                          </a:solidFill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xKB</a:t>
                      </a:r>
                      <a:r>
                        <a:rPr lang="en-US" sz="1000" b="1" u="none" strike="noStrike" dirty="0">
                          <a:solidFill>
                            <a:srgbClr val="3D3BFE"/>
                          </a:solidFill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 Start Delay(</a:t>
                      </a:r>
                      <a:r>
                        <a:rPr lang="en-US" sz="1000" b="1" u="none" strike="noStrike" dirty="0" err="1">
                          <a:solidFill>
                            <a:srgbClr val="3D3BFE"/>
                          </a:solidFill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ms</a:t>
                      </a:r>
                      <a:r>
                        <a:rPr lang="en-US" sz="1000" b="1" u="none" strike="noStrike" dirty="0">
                          <a:solidFill>
                            <a:srgbClr val="3D3BFE"/>
                          </a:solidFill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1000" b="1" i="0" u="none" strike="noStrike" dirty="0">
                        <a:solidFill>
                          <a:srgbClr val="3D3BFE"/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solidFill>
                            <a:srgbClr val="3D3BFE"/>
                          </a:solidFill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7.611363e-07</a:t>
                      </a:r>
                      <a:endParaRPr lang="en-US" sz="1000" b="1" i="0" u="none" strike="noStrike" dirty="0">
                        <a:solidFill>
                          <a:srgbClr val="3D3BFE"/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solidFill>
                            <a:srgbClr val="3D3BFE"/>
                          </a:solidFill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Статистически значимые различия</a:t>
                      </a:r>
                      <a:endParaRPr lang="ru-RU" sz="1000" b="1" i="0" u="none" strike="noStrike" dirty="0">
                        <a:solidFill>
                          <a:srgbClr val="3D3BFE"/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extLst>
                  <a:ext uri="{0D108BD9-81ED-4DB2-BD59-A6C34878D82A}">
                    <a16:rowId xmlns:a16="http://schemas.microsoft.com/office/drawing/2014/main" val="3220843943"/>
                  </a:ext>
                </a:extLst>
              </a:tr>
              <a:tr h="3911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Web Page Download Throughput(Kbps)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1.267616e-03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solidFill>
                            <a:srgbClr val="3D3BF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Статистически значимые различия</a:t>
                      </a:r>
                      <a:endParaRPr lang="ru-RU" sz="1000" b="1" i="0" u="none" strike="noStrike" dirty="0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extLst>
                  <a:ext uri="{0D108BD9-81ED-4DB2-BD59-A6C34878D82A}">
                    <a16:rowId xmlns:a16="http://schemas.microsoft.com/office/drawing/2014/main" val="35833537"/>
                  </a:ext>
                </a:extLst>
              </a:tr>
              <a:tr h="3911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Web Average TCP RTT(</a:t>
                      </a:r>
                      <a:r>
                        <a:rPr lang="en-US" sz="10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</a:t>
                      </a:r>
                      <a:r>
                        <a:rPr lang="en-US" sz="1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2.662735e-04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solidFill>
                            <a:srgbClr val="3D3BF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Статистически значимые различия</a:t>
                      </a:r>
                      <a:endParaRPr lang="ru-RU" sz="1000" b="1" i="0" u="none" strike="noStrike" dirty="0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extLst>
                  <a:ext uri="{0D108BD9-81ED-4DB2-BD59-A6C34878D82A}">
                    <a16:rowId xmlns:a16="http://schemas.microsoft.com/office/drawing/2014/main" val="1475868290"/>
                  </a:ext>
                </a:extLst>
              </a:tr>
            </a:tbl>
          </a:graphicData>
        </a:graphic>
      </p:graphicFrame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28598AF-3557-4C44-944C-558994F15713}"/>
              </a:ext>
            </a:extLst>
          </p:cNvPr>
          <p:cNvSpPr/>
          <p:nvPr/>
        </p:nvSpPr>
        <p:spPr>
          <a:xfrm>
            <a:off x="208706" y="934924"/>
            <a:ext cx="682768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Проверим гипотезу при помощи </a:t>
            </a:r>
            <a:r>
              <a:rPr lang="ru-RU" sz="14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Бутсрэп</a:t>
            </a:r>
            <a:r>
              <a:rPr lang="ru-RU"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(1000</a:t>
            </a: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sz="14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Считаем различия статистически значимыми, если нулевое значение разницы средних значений не попадает в 95% процентный интервал распределения.</a:t>
            </a:r>
            <a:endParaRPr lang="ru-RU" sz="140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03076F2B-1C98-4DFA-A196-C56DEF4B274A}"/>
              </a:ext>
            </a:extLst>
          </p:cNvPr>
          <p:cNvSpPr/>
          <p:nvPr/>
        </p:nvSpPr>
        <p:spPr>
          <a:xfrm>
            <a:off x="85484" y="5621655"/>
            <a:ext cx="691080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ru-RU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Бутсрэп</a:t>
            </a: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подтверждает полученные результаты с помощью непараметрического критерия Манна-Уитни о том, что в значениях технических параметров имеются значимые статистические различия между группами клиентов.</a:t>
            </a:r>
          </a:p>
        </p:txBody>
      </p:sp>
    </p:spTree>
    <p:extLst>
      <p:ext uri="{BB962C8B-B14F-4D97-AF65-F5344CB8AC3E}">
        <p14:creationId xmlns:p14="http://schemas.microsoft.com/office/powerpoint/2010/main" val="3693570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49BCF70B-5D5E-4957-9D84-2ABC57D826BD}"/>
              </a:ext>
            </a:extLst>
          </p:cNvPr>
          <p:cNvSpPr/>
          <p:nvPr/>
        </p:nvSpPr>
        <p:spPr>
          <a:xfrm>
            <a:off x="-720" y="5101403"/>
            <a:ext cx="12192000" cy="13334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6436041-C959-4C4E-8BBB-AF9AA0A6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6E8A-F1F0-44A8-BA46-128B6B93635C}" type="slidenum">
              <a:rPr lang="ru-RU" smtClean="0"/>
              <a:t>21</a:t>
            </a:fld>
            <a:endParaRPr lang="ru-RU"/>
          </a:p>
        </p:txBody>
      </p:sp>
      <p:pic>
        <p:nvPicPr>
          <p:cNvPr id="6" name="Picture 6" descr="Skillbox: курсы, тренинги, отзывы, мероприятия">
            <a:extLst>
              <a:ext uri="{FF2B5EF4-FFF2-40B4-BE49-F238E27FC236}">
                <a16:creationId xmlns:a16="http://schemas.microsoft.com/office/drawing/2014/main" id="{66491769-1AD1-431A-A392-49A48CD40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86" y="29298"/>
            <a:ext cx="1524000" cy="86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5962B25-20F0-42DA-B96C-340FD046EDB4}"/>
              </a:ext>
            </a:extLst>
          </p:cNvPr>
          <p:cNvSpPr/>
          <p:nvPr/>
        </p:nvSpPr>
        <p:spPr>
          <a:xfrm>
            <a:off x="11299486" y="317049"/>
            <a:ext cx="554428" cy="579421"/>
          </a:xfrm>
          <a:prstGeom prst="rect">
            <a:avLst/>
          </a:prstGeom>
          <a:solidFill>
            <a:srgbClr val="3D3B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73F00AE-2F0E-465D-8001-CA24294C64CF}"/>
              </a:ext>
            </a:extLst>
          </p:cNvPr>
          <p:cNvSpPr/>
          <p:nvPr/>
        </p:nvSpPr>
        <p:spPr>
          <a:xfrm>
            <a:off x="10926372" y="601152"/>
            <a:ext cx="554428" cy="579421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A56A357-B8FC-446D-975D-D1A24A9BCC33}"/>
              </a:ext>
            </a:extLst>
          </p:cNvPr>
          <p:cNvSpPr/>
          <p:nvPr/>
        </p:nvSpPr>
        <p:spPr>
          <a:xfrm>
            <a:off x="1168092" y="5179928"/>
            <a:ext cx="103127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3D3B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Оценка клиентов о качестве связи </a:t>
            </a:r>
            <a:r>
              <a:rPr lang="ru-RU" b="1" u="sng" dirty="0">
                <a:solidFill>
                  <a:srgbClr val="3D3B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зависит</a:t>
            </a:r>
            <a:r>
              <a:rPr lang="ru-RU" b="1" dirty="0">
                <a:solidFill>
                  <a:srgbClr val="3D3B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от технических показателей сети. </a:t>
            </a:r>
            <a:r>
              <a:rPr lang="ru-RU" b="1" dirty="0">
                <a:solidFill>
                  <a:srgbClr val="5C5C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Наибольшее влияние оказывает скорость загрузки и время до начала воспроизведения онлайн-видео </a:t>
            </a:r>
            <a:r>
              <a:rPr lang="ru-RU" b="1" dirty="0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b="1" dirty="0" err="1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</a:t>
            </a:r>
            <a:r>
              <a:rPr lang="ru-RU" b="1" dirty="0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 err="1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Streaming</a:t>
            </a:r>
            <a:r>
              <a:rPr lang="ru-RU" b="1" dirty="0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 err="1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</a:t>
            </a:r>
            <a:r>
              <a:rPr lang="ru-RU" b="1" dirty="0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 err="1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Throughput</a:t>
            </a:r>
            <a:r>
              <a:rPr lang="ru-RU" b="1" dirty="0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b="1" dirty="0" err="1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Kbps</a:t>
            </a:r>
            <a:r>
              <a:rPr lang="ru-RU" b="1" dirty="0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ru-RU" b="1" dirty="0" err="1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</a:t>
            </a:r>
            <a:r>
              <a:rPr lang="ru-RU" b="1" dirty="0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 err="1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Streaming</a:t>
            </a:r>
            <a:r>
              <a:rPr lang="ru-RU" b="1" dirty="0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 err="1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xKB</a:t>
            </a:r>
            <a:r>
              <a:rPr lang="ru-RU" b="1" dirty="0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 err="1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ru-RU" b="1" dirty="0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 err="1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Delay</a:t>
            </a:r>
            <a:r>
              <a:rPr lang="ru-RU" b="1" dirty="0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b="1" dirty="0" err="1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lang="ru-RU" b="1" dirty="0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  <a:endParaRPr lang="ru-RU" b="1" i="0" dirty="0">
              <a:solidFill>
                <a:srgbClr val="B0B0B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3780857B-D0F7-4C63-980E-F29AD040C9D8}"/>
              </a:ext>
            </a:extLst>
          </p:cNvPr>
          <p:cNvSpPr txBox="1">
            <a:spLocks/>
          </p:cNvSpPr>
          <p:nvPr/>
        </p:nvSpPr>
        <p:spPr>
          <a:xfrm>
            <a:off x="3566969" y="348273"/>
            <a:ext cx="5030640" cy="400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dirty="0">
                <a:solidFill>
                  <a:srgbClr val="3D3BFE"/>
                </a:solidFill>
                <a:latin typeface="Arial Black" panose="020B0A04020102020204" pitchFamily="34" charset="0"/>
              </a:rPr>
              <a:t>3</a:t>
            </a:r>
            <a:r>
              <a:rPr lang="en-US" sz="1600" dirty="0">
                <a:solidFill>
                  <a:srgbClr val="3D3BFE"/>
                </a:solidFill>
                <a:latin typeface="Arial Black" panose="020B0A04020102020204" pitchFamily="34" charset="0"/>
              </a:rPr>
              <a:t>. </a:t>
            </a:r>
            <a:r>
              <a:rPr lang="ru-RU" sz="1600" dirty="0">
                <a:solidFill>
                  <a:srgbClr val="3D3BFE"/>
                </a:solidFill>
                <a:latin typeface="Arial Black" panose="020B0A04020102020204" pitchFamily="34" charset="0"/>
              </a:rPr>
              <a:t>Формулирование и проверка гипотез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326C2489-D1D7-47FC-A894-8DEE750E258A}"/>
              </a:ext>
            </a:extLst>
          </p:cNvPr>
          <p:cNvSpPr/>
          <p:nvPr/>
        </p:nvSpPr>
        <p:spPr>
          <a:xfrm>
            <a:off x="0" y="1168026"/>
            <a:ext cx="12192000" cy="3467100"/>
          </a:xfrm>
          <a:prstGeom prst="rect">
            <a:avLst/>
          </a:prstGeom>
          <a:solidFill>
            <a:srgbClr val="5C5C5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95108B-6308-498E-89FC-3A7CC1F79E2C}"/>
              </a:ext>
            </a:extLst>
          </p:cNvPr>
          <p:cNvSpPr txBox="1"/>
          <p:nvPr/>
        </p:nvSpPr>
        <p:spPr>
          <a:xfrm>
            <a:off x="170393" y="1496194"/>
            <a:ext cx="1184977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 Гипотеза 1.</a:t>
            </a:r>
          </a:p>
          <a:p>
            <a:endParaRPr lang="ru-RU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ru-RU" sz="20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H0: Отвергаем 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на 0.05 уровне значимости на имеющихся данных </a:t>
            </a:r>
          </a:p>
          <a:p>
            <a:endParaRPr lang="ru-RU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ru-RU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H1: Не отвергаем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 на 0.05 уровне значимости на имеющихся данных</a:t>
            </a:r>
          </a:p>
        </p:txBody>
      </p:sp>
      <p:pic>
        <p:nvPicPr>
          <p:cNvPr id="12" name="Picture 2" descr="Репрезентативная выборка в контексте: определяем эффективность кампании на  этапе тестирования">
            <a:extLst>
              <a:ext uri="{FF2B5EF4-FFF2-40B4-BE49-F238E27FC236}">
                <a16:creationId xmlns:a16="http://schemas.microsoft.com/office/drawing/2014/main" id="{847E6DEC-612A-4FD8-895D-57B74EC175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E4E7E9"/>
              </a:clrFrom>
              <a:clrTo>
                <a:srgbClr val="E4E7E9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011" t="8310" r="15015" b="11241"/>
          <a:stretch/>
        </p:blipFill>
        <p:spPr bwMode="auto">
          <a:xfrm>
            <a:off x="8802867" y="3429000"/>
            <a:ext cx="3051047" cy="18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0587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6436041-C959-4C4E-8BBB-AF9AA0A6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6E8A-F1F0-44A8-BA46-128B6B93635C}" type="slidenum">
              <a:rPr lang="ru-RU" smtClean="0"/>
              <a:t>22</a:t>
            </a:fld>
            <a:endParaRPr lang="ru-RU"/>
          </a:p>
        </p:txBody>
      </p:sp>
      <p:pic>
        <p:nvPicPr>
          <p:cNvPr id="6" name="Picture 6" descr="Skillbox: курсы, тренинги, отзывы, мероприятия">
            <a:extLst>
              <a:ext uri="{FF2B5EF4-FFF2-40B4-BE49-F238E27FC236}">
                <a16:creationId xmlns:a16="http://schemas.microsoft.com/office/drawing/2014/main" id="{66491769-1AD1-431A-A392-49A48CD40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86" y="29298"/>
            <a:ext cx="1524000" cy="86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5962B25-20F0-42DA-B96C-340FD046EDB4}"/>
              </a:ext>
            </a:extLst>
          </p:cNvPr>
          <p:cNvSpPr/>
          <p:nvPr/>
        </p:nvSpPr>
        <p:spPr>
          <a:xfrm>
            <a:off x="11299486" y="317049"/>
            <a:ext cx="554428" cy="579421"/>
          </a:xfrm>
          <a:prstGeom prst="rect">
            <a:avLst/>
          </a:prstGeom>
          <a:solidFill>
            <a:srgbClr val="3D3B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73F00AE-2F0E-465D-8001-CA24294C64CF}"/>
              </a:ext>
            </a:extLst>
          </p:cNvPr>
          <p:cNvSpPr/>
          <p:nvPr/>
        </p:nvSpPr>
        <p:spPr>
          <a:xfrm>
            <a:off x="10926372" y="601152"/>
            <a:ext cx="554428" cy="579421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8BCA3E95-6D00-464C-BAEB-31020C955B59}"/>
              </a:ext>
            </a:extLst>
          </p:cNvPr>
          <p:cNvSpPr txBox="1">
            <a:spLocks/>
          </p:cNvSpPr>
          <p:nvPr/>
        </p:nvSpPr>
        <p:spPr>
          <a:xfrm>
            <a:off x="3579960" y="29299"/>
            <a:ext cx="5030640" cy="400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dirty="0">
                <a:solidFill>
                  <a:srgbClr val="3D3BFE"/>
                </a:solidFill>
                <a:latin typeface="Arial Black" panose="020B0A04020102020204" pitchFamily="34" charset="0"/>
              </a:rPr>
              <a:t>3</a:t>
            </a:r>
            <a:r>
              <a:rPr lang="en-US" sz="1600" dirty="0">
                <a:solidFill>
                  <a:srgbClr val="3D3BFE"/>
                </a:solidFill>
                <a:latin typeface="Arial Black" panose="020B0A04020102020204" pitchFamily="34" charset="0"/>
              </a:rPr>
              <a:t>. </a:t>
            </a:r>
            <a:r>
              <a:rPr lang="ru-RU" sz="1600" dirty="0">
                <a:solidFill>
                  <a:srgbClr val="3D3BFE"/>
                </a:solidFill>
                <a:latin typeface="Arial Black" panose="020B0A04020102020204" pitchFamily="34" charset="0"/>
              </a:rPr>
              <a:t>Формулирование и проверка гипотез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5D60617-9F4D-4C63-89E0-2CA271B648B9}"/>
              </a:ext>
            </a:extLst>
          </p:cNvPr>
          <p:cNvSpPr/>
          <p:nvPr/>
        </p:nvSpPr>
        <p:spPr>
          <a:xfrm>
            <a:off x="0" y="1750024"/>
            <a:ext cx="12192000" cy="3467100"/>
          </a:xfrm>
          <a:prstGeom prst="rect">
            <a:avLst/>
          </a:prstGeom>
          <a:solidFill>
            <a:srgbClr val="5C5C5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753DD7-DC0E-469E-8C28-684E9F1EDD5B}"/>
              </a:ext>
            </a:extLst>
          </p:cNvPr>
          <p:cNvSpPr txBox="1"/>
          <p:nvPr/>
        </p:nvSpPr>
        <p:spPr>
          <a:xfrm>
            <a:off x="295485" y="2216301"/>
            <a:ext cx="111853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 Гипотеза 2.</a:t>
            </a:r>
          </a:p>
          <a:p>
            <a:endParaRPr lang="ru-RU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H0: Ответы клиентов о причине низкой оценки не зависят от технических параметров</a:t>
            </a:r>
            <a:b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endParaRPr lang="ru-RU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H1: Ответы клиентов о причине низкой оценки зависят от технических параметров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C8EA65-3D1C-4A56-A922-2C7C83F66F66}"/>
              </a:ext>
            </a:extLst>
          </p:cNvPr>
          <p:cNvSpPr txBox="1"/>
          <p:nvPr/>
        </p:nvSpPr>
        <p:spPr>
          <a:xfrm>
            <a:off x="4453580" y="457282"/>
            <a:ext cx="3279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5C5C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Ответы на второй вопрос</a:t>
            </a:r>
          </a:p>
          <a:p>
            <a:r>
              <a:rPr lang="ru-RU" sz="2000" dirty="0">
                <a:solidFill>
                  <a:srgbClr val="5C5C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 причинах низкой оценки</a:t>
            </a:r>
          </a:p>
        </p:txBody>
      </p:sp>
    </p:spTree>
    <p:extLst>
      <p:ext uri="{BB962C8B-B14F-4D97-AF65-F5344CB8AC3E}">
        <p14:creationId xmlns:p14="http://schemas.microsoft.com/office/powerpoint/2010/main" val="31300543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8E87CAB-3A86-4EEB-8E6C-AEDD47996989}"/>
              </a:ext>
            </a:extLst>
          </p:cNvPr>
          <p:cNvSpPr/>
          <p:nvPr/>
        </p:nvSpPr>
        <p:spPr>
          <a:xfrm>
            <a:off x="455400" y="2103763"/>
            <a:ext cx="11184150" cy="18535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6436041-C959-4C4E-8BBB-AF9AA0A6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6E8A-F1F0-44A8-BA46-128B6B93635C}" type="slidenum">
              <a:rPr lang="ru-RU" smtClean="0"/>
              <a:t>23</a:t>
            </a:fld>
            <a:endParaRPr lang="ru-RU"/>
          </a:p>
        </p:txBody>
      </p:sp>
      <p:pic>
        <p:nvPicPr>
          <p:cNvPr id="6" name="Picture 6" descr="Skillbox: курсы, тренинги, отзывы, мероприятия">
            <a:extLst>
              <a:ext uri="{FF2B5EF4-FFF2-40B4-BE49-F238E27FC236}">
                <a16:creationId xmlns:a16="http://schemas.microsoft.com/office/drawing/2014/main" id="{66491769-1AD1-431A-A392-49A48CD40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86" y="29298"/>
            <a:ext cx="1524000" cy="86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5962B25-20F0-42DA-B96C-340FD046EDB4}"/>
              </a:ext>
            </a:extLst>
          </p:cNvPr>
          <p:cNvSpPr/>
          <p:nvPr/>
        </p:nvSpPr>
        <p:spPr>
          <a:xfrm>
            <a:off x="11299486" y="317049"/>
            <a:ext cx="554428" cy="579421"/>
          </a:xfrm>
          <a:prstGeom prst="rect">
            <a:avLst/>
          </a:prstGeom>
          <a:solidFill>
            <a:srgbClr val="3D3B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73F00AE-2F0E-465D-8001-CA24294C64CF}"/>
              </a:ext>
            </a:extLst>
          </p:cNvPr>
          <p:cNvSpPr/>
          <p:nvPr/>
        </p:nvSpPr>
        <p:spPr>
          <a:xfrm>
            <a:off x="10926372" y="601152"/>
            <a:ext cx="554428" cy="579421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B08771A5-3902-4A69-88C1-CAB7CEDBBD83}"/>
              </a:ext>
            </a:extLst>
          </p:cNvPr>
          <p:cNvSpPr txBox="1">
            <a:spLocks/>
          </p:cNvSpPr>
          <p:nvPr/>
        </p:nvSpPr>
        <p:spPr>
          <a:xfrm>
            <a:off x="3579960" y="29299"/>
            <a:ext cx="5030640" cy="400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dirty="0">
                <a:solidFill>
                  <a:srgbClr val="3D3BFE"/>
                </a:solidFill>
                <a:latin typeface="Arial Black" panose="020B0A04020102020204" pitchFamily="34" charset="0"/>
              </a:rPr>
              <a:t>3</a:t>
            </a:r>
            <a:r>
              <a:rPr lang="en-US" sz="1600" dirty="0">
                <a:solidFill>
                  <a:srgbClr val="3D3BFE"/>
                </a:solidFill>
                <a:latin typeface="Arial Black" panose="020B0A04020102020204" pitchFamily="34" charset="0"/>
              </a:rPr>
              <a:t>. </a:t>
            </a:r>
            <a:r>
              <a:rPr lang="ru-RU" sz="1600" dirty="0">
                <a:solidFill>
                  <a:srgbClr val="3D3BFE"/>
                </a:solidFill>
                <a:latin typeface="Arial Black" panose="020B0A04020102020204" pitchFamily="34" charset="0"/>
              </a:rPr>
              <a:t>Формулирование и проверка гипотез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72DC57-AC00-46D6-984D-C1FB54609274}"/>
              </a:ext>
            </a:extLst>
          </p:cNvPr>
          <p:cNvSpPr txBox="1"/>
          <p:nvPr/>
        </p:nvSpPr>
        <p:spPr>
          <a:xfrm>
            <a:off x="4453580" y="457282"/>
            <a:ext cx="3279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5C5C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Ответы на второй вопрос</a:t>
            </a:r>
          </a:p>
          <a:p>
            <a:r>
              <a:rPr lang="ru-RU" sz="2000" dirty="0">
                <a:solidFill>
                  <a:srgbClr val="5C5C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 причинах низкой оценки</a:t>
            </a:r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631C4CD6-AE9E-4A66-9864-ECEED18505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29846"/>
              </p:ext>
            </p:extLst>
          </p:nvPr>
        </p:nvGraphicFramePr>
        <p:xfrm>
          <a:off x="5377830" y="4244982"/>
          <a:ext cx="2007840" cy="215573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003920">
                  <a:extLst>
                    <a:ext uri="{9D8B030D-6E8A-4147-A177-3AD203B41FA5}">
                      <a16:colId xmlns:a16="http://schemas.microsoft.com/office/drawing/2014/main" val="4211181427"/>
                    </a:ext>
                  </a:extLst>
                </a:gridCol>
                <a:gridCol w="1003920">
                  <a:extLst>
                    <a:ext uri="{9D8B030D-6E8A-4147-A177-3AD203B41FA5}">
                      <a16:colId xmlns:a16="http://schemas.microsoft.com/office/drawing/2014/main" val="2435857962"/>
                    </a:ext>
                  </a:extLst>
                </a:gridCol>
              </a:tblGrid>
              <a:tr h="23261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Ответ №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20058499"/>
                  </a:ext>
                </a:extLst>
              </a:tr>
              <a:tr h="26946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solidFill>
                            <a:srgbClr val="3D3BF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Группа</a:t>
                      </a:r>
                      <a:r>
                        <a:rPr lang="en-US" sz="1400" u="none" strike="noStrike" dirty="0">
                          <a:solidFill>
                            <a:srgbClr val="3D3BF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400" u="none" strike="noStrike" dirty="0">
                          <a:solidFill>
                            <a:srgbClr val="3D3BF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1400" b="0" i="0" u="none" strike="noStrike" dirty="0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solidFill>
                            <a:srgbClr val="3D3BF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503</a:t>
                      </a:r>
                      <a:endParaRPr lang="ru-RU" sz="1400" b="0" i="0" u="none" strike="noStrike" dirty="0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60832050"/>
                  </a:ext>
                </a:extLst>
              </a:tr>
              <a:tr h="26946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Группа</a:t>
                      </a:r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154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72567969"/>
                  </a:ext>
                </a:extLst>
              </a:tr>
              <a:tr h="26946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solidFill>
                            <a:srgbClr val="3D3BF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Группа</a:t>
                      </a:r>
                      <a:r>
                        <a:rPr lang="en-US" sz="1400" u="none" strike="noStrike" dirty="0">
                          <a:solidFill>
                            <a:srgbClr val="3D3BF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400" u="none" strike="noStrike" dirty="0">
                          <a:solidFill>
                            <a:srgbClr val="3D3BF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ru-RU" sz="1400" b="0" i="0" u="none" strike="noStrike" dirty="0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solidFill>
                            <a:srgbClr val="3D3BF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585</a:t>
                      </a:r>
                      <a:endParaRPr lang="ru-RU" sz="1400" b="0" i="0" u="none" strike="noStrike" dirty="0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00988599"/>
                  </a:ext>
                </a:extLst>
              </a:tr>
              <a:tr h="26946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solidFill>
                            <a:srgbClr val="3D3BF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Группа</a:t>
                      </a:r>
                      <a:r>
                        <a:rPr lang="en-US" sz="1400" u="none" strike="noStrike" dirty="0">
                          <a:solidFill>
                            <a:srgbClr val="3D3BF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400" u="none" strike="noStrike" dirty="0">
                          <a:solidFill>
                            <a:srgbClr val="3D3BF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ru-RU" sz="1400" b="0" i="0" u="none" strike="noStrike" dirty="0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solidFill>
                            <a:srgbClr val="3D3BF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474</a:t>
                      </a:r>
                      <a:endParaRPr lang="ru-RU" sz="1400" b="0" i="0" u="none" strike="noStrike" dirty="0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2776260"/>
                  </a:ext>
                </a:extLst>
              </a:tr>
              <a:tr h="26946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Группа</a:t>
                      </a:r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177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525801"/>
                  </a:ext>
                </a:extLst>
              </a:tr>
              <a:tr h="30631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Группа</a:t>
                      </a:r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ru-RU" sz="16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67550619"/>
                  </a:ext>
                </a:extLst>
              </a:tr>
              <a:tr h="26946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Группа</a:t>
                      </a:r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33042387"/>
                  </a:ext>
                </a:extLst>
              </a:tr>
            </a:tbl>
          </a:graphicData>
        </a:graphic>
      </p:graphicFrame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329A8F2-7E51-4ACF-AA75-4240F8CB01BC}"/>
              </a:ext>
            </a:extLst>
          </p:cNvPr>
          <p:cNvSpPr/>
          <p:nvPr/>
        </p:nvSpPr>
        <p:spPr>
          <a:xfrm>
            <a:off x="970131" y="2443808"/>
            <a:ext cx="995624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Проверим на нормальность распределения с помощью критерия Шапиро-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Уилка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ru-RU" sz="16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Почти все выборки имеют несимметричное распределение кроме группы 6 (пользователи с ответом "Затрудняюсь ответить") из-за малого количества таких ответов (всего 9 ответов).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47C7BC-CB53-44E1-A3F5-DB5D979AF4D4}"/>
              </a:ext>
            </a:extLst>
          </p:cNvPr>
          <p:cNvSpPr txBox="1"/>
          <p:nvPr/>
        </p:nvSpPr>
        <p:spPr>
          <a:xfrm>
            <a:off x="455400" y="5109122"/>
            <a:ext cx="255584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1 - </a:t>
            </a:r>
            <a:r>
              <a:rPr lang="ru-RU" sz="1000" dirty="0" err="1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Недозвоны</a:t>
            </a:r>
            <a:r>
              <a:rPr lang="ru-RU" sz="1000" dirty="0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обрывы при звонках</a:t>
            </a:r>
          </a:p>
          <a:p>
            <a:r>
              <a:rPr lang="ru-RU" sz="1000" dirty="0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2 - Время ожидания гудков при звонке</a:t>
            </a:r>
          </a:p>
          <a:p>
            <a:r>
              <a:rPr lang="ru-RU" sz="1000" dirty="0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3 - Плохое качество связи в зданиях</a:t>
            </a:r>
            <a:endParaRPr lang="en-US" sz="1000" dirty="0">
              <a:solidFill>
                <a:srgbClr val="B0B0B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000" dirty="0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4 - Медленный мобильный интернет</a:t>
            </a:r>
          </a:p>
          <a:p>
            <a:r>
              <a:rPr lang="ru-RU" sz="1000" dirty="0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5 - Медленная загрузка видео</a:t>
            </a:r>
          </a:p>
          <a:p>
            <a:r>
              <a:rPr lang="ru-RU" sz="1000" dirty="0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6 - Затрудняюсь ответить</a:t>
            </a:r>
          </a:p>
          <a:p>
            <a:r>
              <a:rPr lang="ru-RU" sz="1000" dirty="0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7 - Свой вариант</a:t>
            </a:r>
          </a:p>
        </p:txBody>
      </p:sp>
    </p:spTree>
    <p:extLst>
      <p:ext uri="{BB962C8B-B14F-4D97-AF65-F5344CB8AC3E}">
        <p14:creationId xmlns:p14="http://schemas.microsoft.com/office/powerpoint/2010/main" val="27847181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E4FFEF10-7E7C-4675-B376-EAC0CFA3D104}"/>
              </a:ext>
            </a:extLst>
          </p:cNvPr>
          <p:cNvSpPr/>
          <p:nvPr/>
        </p:nvSpPr>
        <p:spPr>
          <a:xfrm>
            <a:off x="282245" y="1456004"/>
            <a:ext cx="8342669" cy="1752600"/>
          </a:xfrm>
          <a:prstGeom prst="rect">
            <a:avLst/>
          </a:prstGeom>
          <a:solidFill>
            <a:srgbClr val="5C5C5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6436041-C959-4C4E-8BBB-AF9AA0A6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6E8A-F1F0-44A8-BA46-128B6B93635C}" type="slidenum">
              <a:rPr lang="ru-RU" smtClean="0"/>
              <a:t>24</a:t>
            </a:fld>
            <a:endParaRPr lang="ru-RU"/>
          </a:p>
        </p:txBody>
      </p:sp>
      <p:pic>
        <p:nvPicPr>
          <p:cNvPr id="6" name="Picture 6" descr="Skillbox: курсы, тренинги, отзывы, мероприятия">
            <a:extLst>
              <a:ext uri="{FF2B5EF4-FFF2-40B4-BE49-F238E27FC236}">
                <a16:creationId xmlns:a16="http://schemas.microsoft.com/office/drawing/2014/main" id="{66491769-1AD1-431A-A392-49A48CD40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86" y="29298"/>
            <a:ext cx="1524000" cy="86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5962B25-20F0-42DA-B96C-340FD046EDB4}"/>
              </a:ext>
            </a:extLst>
          </p:cNvPr>
          <p:cNvSpPr/>
          <p:nvPr/>
        </p:nvSpPr>
        <p:spPr>
          <a:xfrm>
            <a:off x="11299486" y="317049"/>
            <a:ext cx="554428" cy="579421"/>
          </a:xfrm>
          <a:prstGeom prst="rect">
            <a:avLst/>
          </a:prstGeom>
          <a:solidFill>
            <a:srgbClr val="3D3B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73F00AE-2F0E-465D-8001-CA24294C64CF}"/>
              </a:ext>
            </a:extLst>
          </p:cNvPr>
          <p:cNvSpPr/>
          <p:nvPr/>
        </p:nvSpPr>
        <p:spPr>
          <a:xfrm>
            <a:off x="10926372" y="601152"/>
            <a:ext cx="554428" cy="579421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B08771A5-3902-4A69-88C1-CAB7CEDBBD83}"/>
              </a:ext>
            </a:extLst>
          </p:cNvPr>
          <p:cNvSpPr txBox="1">
            <a:spLocks/>
          </p:cNvSpPr>
          <p:nvPr/>
        </p:nvSpPr>
        <p:spPr>
          <a:xfrm>
            <a:off x="3579960" y="29299"/>
            <a:ext cx="5030640" cy="400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dirty="0">
                <a:solidFill>
                  <a:srgbClr val="3D3BFE"/>
                </a:solidFill>
                <a:latin typeface="Arial Black" panose="020B0A04020102020204" pitchFamily="34" charset="0"/>
              </a:rPr>
              <a:t>3</a:t>
            </a:r>
            <a:r>
              <a:rPr lang="en-US" sz="1600" dirty="0">
                <a:solidFill>
                  <a:srgbClr val="3D3BFE"/>
                </a:solidFill>
                <a:latin typeface="Arial Black" panose="020B0A04020102020204" pitchFamily="34" charset="0"/>
              </a:rPr>
              <a:t>. </a:t>
            </a:r>
            <a:r>
              <a:rPr lang="ru-RU" sz="1600" dirty="0">
                <a:solidFill>
                  <a:srgbClr val="3D3BFE"/>
                </a:solidFill>
                <a:latin typeface="Arial Black" panose="020B0A04020102020204" pitchFamily="34" charset="0"/>
              </a:rPr>
              <a:t>Формулирование и проверка гипотез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72DC57-AC00-46D6-984D-C1FB54609274}"/>
              </a:ext>
            </a:extLst>
          </p:cNvPr>
          <p:cNvSpPr txBox="1"/>
          <p:nvPr/>
        </p:nvSpPr>
        <p:spPr>
          <a:xfrm>
            <a:off x="4453580" y="457282"/>
            <a:ext cx="3279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5C5C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Ответы на второй вопрос</a:t>
            </a:r>
          </a:p>
          <a:p>
            <a:r>
              <a:rPr lang="ru-RU" sz="2000" dirty="0">
                <a:solidFill>
                  <a:srgbClr val="5C5C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 причинах низкой оценки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58D09DD-404F-4034-A5F3-BE2D893FA2C0}"/>
              </a:ext>
            </a:extLst>
          </p:cNvPr>
          <p:cNvSpPr/>
          <p:nvPr/>
        </p:nvSpPr>
        <p:spPr>
          <a:xfrm>
            <a:off x="871486" y="1749516"/>
            <a:ext cx="698059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Более двух независимых выборок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Распределение отличное от нормального</a:t>
            </a:r>
          </a:p>
          <a:p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Применим критерий </a:t>
            </a:r>
            <a:r>
              <a:rPr lang="ru-RU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Краскела-Уоллиса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Считаем статистически значимые различия при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≤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0.05.</a:t>
            </a:r>
          </a:p>
        </p:txBody>
      </p:sp>
      <p:graphicFrame>
        <p:nvGraphicFramePr>
          <p:cNvPr id="15" name="Таблица 14">
            <a:extLst>
              <a:ext uri="{FF2B5EF4-FFF2-40B4-BE49-F238E27FC236}">
                <a16:creationId xmlns:a16="http://schemas.microsoft.com/office/drawing/2014/main" id="{33A49E30-3DF7-4DA2-A21A-AF8B056A91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625384"/>
              </p:ext>
            </p:extLst>
          </p:nvPr>
        </p:nvGraphicFramePr>
        <p:xfrm>
          <a:off x="871486" y="3414303"/>
          <a:ext cx="5991225" cy="312460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494014">
                  <a:extLst>
                    <a:ext uri="{9D8B030D-6E8A-4147-A177-3AD203B41FA5}">
                      <a16:colId xmlns:a16="http://schemas.microsoft.com/office/drawing/2014/main" val="3238567160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4087145794"/>
                    </a:ext>
                  </a:extLst>
                </a:gridCol>
                <a:gridCol w="2497086">
                  <a:extLst>
                    <a:ext uri="{9D8B030D-6E8A-4147-A177-3AD203B41FA5}">
                      <a16:colId xmlns:a16="http://schemas.microsoft.com/office/drawing/2014/main" val="1431699206"/>
                    </a:ext>
                  </a:extLst>
                </a:gridCol>
              </a:tblGrid>
              <a:tr h="3676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Feature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P_value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Conclusion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extLst>
                  <a:ext uri="{0D108BD9-81ED-4DB2-BD59-A6C34878D82A}">
                    <a16:rowId xmlns:a16="http://schemas.microsoft.com/office/drawing/2014/main" val="295144173"/>
                  </a:ext>
                </a:extLst>
              </a:tr>
              <a:tr h="3446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Traffic(MB)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0.222229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Статистически незначимые различия</a:t>
                      </a:r>
                      <a:endParaRPr lang="ru-RU" sz="105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extLst>
                  <a:ext uri="{0D108BD9-81ED-4DB2-BD59-A6C34878D82A}">
                    <a16:rowId xmlns:a16="http://schemas.microsoft.com/office/drawing/2014/main" val="2184526187"/>
                  </a:ext>
                </a:extLst>
              </a:tr>
              <a:tr h="3446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Downlink Throughput(Kbps)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0.002952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solidFill>
                            <a:srgbClr val="3D3BF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Статистически значимые различия</a:t>
                      </a:r>
                      <a:endParaRPr lang="ru-RU" sz="1050" b="1" i="0" u="none" strike="noStrike" dirty="0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extLst>
                  <a:ext uri="{0D108BD9-81ED-4DB2-BD59-A6C34878D82A}">
                    <a16:rowId xmlns:a16="http://schemas.microsoft.com/office/drawing/2014/main" val="1940009163"/>
                  </a:ext>
                </a:extLst>
              </a:tr>
              <a:tr h="3446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Uplink Throughput(Kbps)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0.151256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Статистически незначимые различия</a:t>
                      </a:r>
                      <a:endParaRPr lang="ru-RU" sz="105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extLst>
                  <a:ext uri="{0D108BD9-81ED-4DB2-BD59-A6C34878D82A}">
                    <a16:rowId xmlns:a16="http://schemas.microsoft.com/office/drawing/2014/main" val="601047740"/>
                  </a:ext>
                </a:extLst>
              </a:tr>
              <a:tr h="3446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Downlink TCP Retransmission Rate(%)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0.077603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Статистически незначимые различия</a:t>
                      </a:r>
                      <a:endParaRPr lang="ru-RU" sz="105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extLst>
                  <a:ext uri="{0D108BD9-81ED-4DB2-BD59-A6C34878D82A}">
                    <a16:rowId xmlns:a16="http://schemas.microsoft.com/office/drawing/2014/main" val="2767515546"/>
                  </a:ext>
                </a:extLst>
              </a:tr>
              <a:tr h="3446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Video Streaming Download Throughput(Kbps)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0.000033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solidFill>
                            <a:srgbClr val="3D3BF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Статистически значимые различия</a:t>
                      </a:r>
                      <a:endParaRPr lang="ru-RU" sz="1050" b="1" i="0" u="none" strike="noStrike" dirty="0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extLst>
                  <a:ext uri="{0D108BD9-81ED-4DB2-BD59-A6C34878D82A}">
                    <a16:rowId xmlns:a16="http://schemas.microsoft.com/office/drawing/2014/main" val="3186033298"/>
                  </a:ext>
                </a:extLst>
              </a:tr>
              <a:tr h="3446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Video Streaming </a:t>
                      </a:r>
                      <a:r>
                        <a:rPr lang="en-US" sz="105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xKB</a:t>
                      </a:r>
                      <a:r>
                        <a:rPr lang="en-US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Start Delay(</a:t>
                      </a:r>
                      <a:r>
                        <a:rPr lang="en-US" sz="105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</a:t>
                      </a:r>
                      <a:r>
                        <a:rPr lang="en-US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0.010237</a:t>
                      </a:r>
                      <a:endParaRPr lang="ru-RU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solidFill>
                            <a:srgbClr val="3D3BF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Статистически значимые различия</a:t>
                      </a:r>
                      <a:endParaRPr lang="ru-RU" sz="1050" b="1" i="0" u="none" strike="noStrike" dirty="0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extLst>
                  <a:ext uri="{0D108BD9-81ED-4DB2-BD59-A6C34878D82A}">
                    <a16:rowId xmlns:a16="http://schemas.microsoft.com/office/drawing/2014/main" val="3363415448"/>
                  </a:ext>
                </a:extLst>
              </a:tr>
              <a:tr h="3446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Web Page Download Throughput(Kbps)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0.001933</a:t>
                      </a:r>
                      <a:endParaRPr lang="ru-RU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solidFill>
                            <a:srgbClr val="3D3BF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Статистически значимые различия</a:t>
                      </a:r>
                      <a:endParaRPr lang="ru-RU" sz="1050" b="1" i="0" u="none" strike="noStrike" dirty="0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extLst>
                  <a:ext uri="{0D108BD9-81ED-4DB2-BD59-A6C34878D82A}">
                    <a16:rowId xmlns:a16="http://schemas.microsoft.com/office/drawing/2014/main" val="1965077550"/>
                  </a:ext>
                </a:extLst>
              </a:tr>
              <a:tr h="3446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Web Average TCP RTT(</a:t>
                      </a:r>
                      <a:r>
                        <a:rPr lang="en-US" sz="105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</a:t>
                      </a:r>
                      <a:r>
                        <a:rPr lang="en-US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0.015113</a:t>
                      </a:r>
                      <a:endParaRPr lang="ru-RU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solidFill>
                            <a:srgbClr val="3D3BF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Статистически значимые различия</a:t>
                      </a:r>
                      <a:endParaRPr lang="ru-RU" sz="1050" b="1" i="0" u="none" strike="noStrike" dirty="0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extLst>
                  <a:ext uri="{0D108BD9-81ED-4DB2-BD59-A6C34878D82A}">
                    <a16:rowId xmlns:a16="http://schemas.microsoft.com/office/drawing/2014/main" val="483658658"/>
                  </a:ext>
                </a:extLst>
              </a:tr>
            </a:tbl>
          </a:graphicData>
        </a:graphic>
      </p:graphicFrame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A9288C8-E7CD-474E-A8DE-D4A1FE19888B}"/>
              </a:ext>
            </a:extLst>
          </p:cNvPr>
          <p:cNvSpPr/>
          <p:nvPr/>
        </p:nvSpPr>
        <p:spPr>
          <a:xfrm>
            <a:off x="7211961" y="4618593"/>
            <a:ext cx="47620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 сожалению, </a:t>
            </a:r>
            <a:r>
              <a:rPr lang="ru-RU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коттерий</a:t>
            </a:r>
            <a:r>
              <a:rPr lang="ru-RU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Краскела-Уоллиса</a:t>
            </a:r>
            <a:r>
              <a:rPr lang="ru-RU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не говорит между какими конкретно группами есть различия.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47C7BC-CB53-44E1-A3F5-DB5D979AF4D4}"/>
              </a:ext>
            </a:extLst>
          </p:cNvPr>
          <p:cNvSpPr txBox="1"/>
          <p:nvPr/>
        </p:nvSpPr>
        <p:spPr>
          <a:xfrm>
            <a:off x="9298065" y="1464676"/>
            <a:ext cx="255584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1 - </a:t>
            </a:r>
            <a:r>
              <a:rPr lang="ru-RU" sz="1000" dirty="0" err="1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Недозвоны</a:t>
            </a:r>
            <a:r>
              <a:rPr lang="ru-RU" sz="1000" dirty="0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обрывы при звонках</a:t>
            </a:r>
          </a:p>
          <a:p>
            <a:r>
              <a:rPr lang="ru-RU" sz="1000" dirty="0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2 - Время ожидания гудков при звонке</a:t>
            </a:r>
          </a:p>
          <a:p>
            <a:r>
              <a:rPr lang="ru-RU" sz="1000" dirty="0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3 - Плохое качество связи в зданиях</a:t>
            </a:r>
            <a:endParaRPr lang="en-US" sz="1000" dirty="0">
              <a:solidFill>
                <a:srgbClr val="B0B0B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000" dirty="0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4 - Медленный мобильный интернет</a:t>
            </a:r>
          </a:p>
          <a:p>
            <a:r>
              <a:rPr lang="ru-RU" sz="1000" dirty="0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5 - Медленная загрузка видео</a:t>
            </a:r>
          </a:p>
          <a:p>
            <a:r>
              <a:rPr lang="ru-RU" sz="1000" dirty="0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6 - Затрудняюсь ответить</a:t>
            </a:r>
          </a:p>
          <a:p>
            <a:r>
              <a:rPr lang="ru-RU" sz="1000" dirty="0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7 - Свой вариант</a:t>
            </a:r>
          </a:p>
        </p:txBody>
      </p:sp>
    </p:spTree>
    <p:extLst>
      <p:ext uri="{BB962C8B-B14F-4D97-AF65-F5344CB8AC3E}">
        <p14:creationId xmlns:p14="http://schemas.microsoft.com/office/powerpoint/2010/main" val="14979866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8AE447-60AE-4982-9FE4-882DF6D0BFBF}"/>
              </a:ext>
            </a:extLst>
          </p:cNvPr>
          <p:cNvSpPr/>
          <p:nvPr/>
        </p:nvSpPr>
        <p:spPr>
          <a:xfrm>
            <a:off x="147586" y="1425660"/>
            <a:ext cx="9463139" cy="668921"/>
          </a:xfrm>
          <a:prstGeom prst="rect">
            <a:avLst/>
          </a:prstGeom>
          <a:solidFill>
            <a:srgbClr val="5C5C5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1A39FF74-94C8-42DA-BE30-5995960BED70}"/>
              </a:ext>
            </a:extLst>
          </p:cNvPr>
          <p:cNvSpPr/>
          <p:nvPr/>
        </p:nvSpPr>
        <p:spPr>
          <a:xfrm>
            <a:off x="727124" y="4425781"/>
            <a:ext cx="10199247" cy="1790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6436041-C959-4C4E-8BBB-AF9AA0A6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6E8A-F1F0-44A8-BA46-128B6B93635C}" type="slidenum">
              <a:rPr lang="ru-RU" smtClean="0"/>
              <a:t>25</a:t>
            </a:fld>
            <a:endParaRPr lang="ru-RU"/>
          </a:p>
        </p:txBody>
      </p:sp>
      <p:pic>
        <p:nvPicPr>
          <p:cNvPr id="6" name="Picture 6" descr="Skillbox: курсы, тренинги, отзывы, мероприятия">
            <a:extLst>
              <a:ext uri="{FF2B5EF4-FFF2-40B4-BE49-F238E27FC236}">
                <a16:creationId xmlns:a16="http://schemas.microsoft.com/office/drawing/2014/main" id="{66491769-1AD1-431A-A392-49A48CD40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86" y="29298"/>
            <a:ext cx="1524000" cy="86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5962B25-20F0-42DA-B96C-340FD046EDB4}"/>
              </a:ext>
            </a:extLst>
          </p:cNvPr>
          <p:cNvSpPr/>
          <p:nvPr/>
        </p:nvSpPr>
        <p:spPr>
          <a:xfrm>
            <a:off x="11299486" y="317049"/>
            <a:ext cx="554428" cy="579421"/>
          </a:xfrm>
          <a:prstGeom prst="rect">
            <a:avLst/>
          </a:prstGeom>
          <a:solidFill>
            <a:srgbClr val="3D3B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73F00AE-2F0E-465D-8001-CA24294C64CF}"/>
              </a:ext>
            </a:extLst>
          </p:cNvPr>
          <p:cNvSpPr/>
          <p:nvPr/>
        </p:nvSpPr>
        <p:spPr>
          <a:xfrm>
            <a:off x="10926372" y="601152"/>
            <a:ext cx="554428" cy="579421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E567D66F-9E5A-49CC-9A66-43E70273CFDE}"/>
              </a:ext>
            </a:extLst>
          </p:cNvPr>
          <p:cNvSpPr txBox="1">
            <a:spLocks/>
          </p:cNvSpPr>
          <p:nvPr/>
        </p:nvSpPr>
        <p:spPr>
          <a:xfrm>
            <a:off x="3579960" y="29299"/>
            <a:ext cx="5030640" cy="400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dirty="0">
                <a:solidFill>
                  <a:srgbClr val="3D3BFE"/>
                </a:solidFill>
                <a:latin typeface="Arial Black" panose="020B0A04020102020204" pitchFamily="34" charset="0"/>
              </a:rPr>
              <a:t>3</a:t>
            </a:r>
            <a:r>
              <a:rPr lang="en-US" sz="1600" dirty="0">
                <a:solidFill>
                  <a:srgbClr val="3D3BFE"/>
                </a:solidFill>
                <a:latin typeface="Arial Black" panose="020B0A04020102020204" pitchFamily="34" charset="0"/>
              </a:rPr>
              <a:t>. </a:t>
            </a:r>
            <a:r>
              <a:rPr lang="ru-RU" sz="1600" dirty="0">
                <a:solidFill>
                  <a:srgbClr val="3D3BFE"/>
                </a:solidFill>
                <a:latin typeface="Arial Black" panose="020B0A04020102020204" pitchFamily="34" charset="0"/>
              </a:rPr>
              <a:t>Формулирование и проверка гипотез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D0D797-9542-45B1-BDA0-C44E0D3A8D6A}"/>
              </a:ext>
            </a:extLst>
          </p:cNvPr>
          <p:cNvSpPr txBox="1"/>
          <p:nvPr/>
        </p:nvSpPr>
        <p:spPr>
          <a:xfrm>
            <a:off x="4453580" y="457282"/>
            <a:ext cx="3279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5C5C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Ответы на второй вопрос</a:t>
            </a:r>
          </a:p>
          <a:p>
            <a:r>
              <a:rPr lang="ru-RU" sz="2000" dirty="0">
                <a:solidFill>
                  <a:srgbClr val="5C5C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 причинах низкой оценки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85EBCFC-B52F-414B-94C2-7A3F01124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86" y="2161419"/>
            <a:ext cx="5110019" cy="214438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336E047-55EF-44F6-B244-A1D8FCFB3704}"/>
              </a:ext>
            </a:extLst>
          </p:cNvPr>
          <p:cNvSpPr/>
          <p:nvPr/>
        </p:nvSpPr>
        <p:spPr>
          <a:xfrm>
            <a:off x="206921" y="1472608"/>
            <a:ext cx="91656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определения различий между группами применим попарно тест Манна-Уитни. (кроме 6)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Различия будем считать статистически значимыми при p ≤ 0.05/7 (пересчет на число групп).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82CD500E-30D9-49E9-8C7B-05B55CD5F4C6}"/>
              </a:ext>
            </a:extLst>
          </p:cNvPr>
          <p:cNvSpPr/>
          <p:nvPr/>
        </p:nvSpPr>
        <p:spPr>
          <a:xfrm>
            <a:off x="5219505" y="2297019"/>
            <a:ext cx="663440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основном получили статистически значимые различия при сравнении с группами </a:t>
            </a:r>
            <a:r>
              <a:rPr lang="ru-RU" dirty="0">
                <a:solidFill>
                  <a:srgbClr val="3D3B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и 5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Заметим, что только ответы "4-Медленный мобильный интернет" и "5-Медленная загрузка видео" относятся к проблемам с интернетом. Другие ответы считаем, что проблемы клиентов с качеством связи.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864A74-42D1-4630-A36F-5C7EC253D87F}"/>
              </a:ext>
            </a:extLst>
          </p:cNvPr>
          <p:cNvSpPr txBox="1"/>
          <p:nvPr/>
        </p:nvSpPr>
        <p:spPr>
          <a:xfrm>
            <a:off x="7909811" y="4639386"/>
            <a:ext cx="2782053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1 - </a:t>
            </a:r>
            <a:r>
              <a:rPr lang="ru-RU" sz="1050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Недозвоны</a:t>
            </a:r>
            <a:r>
              <a:rPr lang="ru-RU" sz="105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обрывы при звонках</a:t>
            </a:r>
          </a:p>
          <a:p>
            <a:r>
              <a:rPr lang="ru-RU" sz="105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2 - Время ожидания гудков при звонке</a:t>
            </a:r>
          </a:p>
          <a:p>
            <a:r>
              <a:rPr lang="ru-RU" sz="105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3 - Плохое качество связи в зданиях</a:t>
            </a:r>
            <a:endParaRPr lang="en-US" sz="105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05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4 - Медленный мобильный интернет</a:t>
            </a:r>
          </a:p>
          <a:p>
            <a:r>
              <a:rPr lang="ru-RU" sz="105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5 - Медленная загрузка видео</a:t>
            </a:r>
          </a:p>
          <a:p>
            <a:r>
              <a:rPr lang="ru-RU" sz="105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6 - Затрудняюсь ответить</a:t>
            </a:r>
          </a:p>
          <a:p>
            <a:r>
              <a:rPr lang="ru-RU" sz="105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7 - Свой вариант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08E7B02-4D81-4EF8-BF01-95C21061B0BB}"/>
              </a:ext>
            </a:extLst>
          </p:cNvPr>
          <p:cNvSpPr/>
          <p:nvPr/>
        </p:nvSpPr>
        <p:spPr>
          <a:xfrm>
            <a:off x="727124" y="4623066"/>
            <a:ext cx="64452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000000"/>
                </a:solidFill>
                <a:latin typeface="Helvetica Neue"/>
              </a:rPr>
              <a:t>Сгруппируем ответы на второй вопрос на две группы. Ответы </a:t>
            </a:r>
            <a:r>
              <a:rPr lang="ru-RU" b="1" dirty="0">
                <a:solidFill>
                  <a:srgbClr val="3D3BFE"/>
                </a:solidFill>
                <a:latin typeface="Helvetica Neue"/>
              </a:rPr>
              <a:t>1,2,3,6,7</a:t>
            </a:r>
            <a:r>
              <a:rPr lang="ru-RU" b="1" dirty="0">
                <a:solidFill>
                  <a:srgbClr val="000000"/>
                </a:solidFill>
                <a:latin typeface="Helvetica Neue"/>
              </a:rPr>
              <a:t> относятся к проблемам с </a:t>
            </a:r>
            <a:r>
              <a:rPr lang="ru-RU" b="1" dirty="0">
                <a:solidFill>
                  <a:srgbClr val="3D3BFE"/>
                </a:solidFill>
                <a:latin typeface="Helvetica Neue"/>
              </a:rPr>
              <a:t>мобильной связью</a:t>
            </a:r>
            <a:r>
              <a:rPr lang="ru-RU" b="1" dirty="0">
                <a:solidFill>
                  <a:srgbClr val="000000"/>
                </a:solidFill>
                <a:latin typeface="Helvetica Neue"/>
              </a:rPr>
              <a:t>, а ответы </a:t>
            </a:r>
            <a:r>
              <a:rPr lang="ru-RU" b="1" dirty="0">
                <a:solidFill>
                  <a:schemeClr val="accent6">
                    <a:lumMod val="75000"/>
                  </a:schemeClr>
                </a:solidFill>
                <a:latin typeface="Helvetica Neue"/>
              </a:rPr>
              <a:t>4, 5 </a:t>
            </a:r>
            <a:r>
              <a:rPr lang="ru-RU" b="1" dirty="0">
                <a:solidFill>
                  <a:srgbClr val="000000"/>
                </a:solidFill>
                <a:latin typeface="Helvetica Neue"/>
              </a:rPr>
              <a:t>относятся к проблемам с </a:t>
            </a:r>
            <a:r>
              <a:rPr lang="ru-RU" b="1" dirty="0">
                <a:solidFill>
                  <a:schemeClr val="accent6">
                    <a:lumMod val="75000"/>
                  </a:schemeClr>
                </a:solidFill>
                <a:latin typeface="Helvetica Neue"/>
              </a:rPr>
              <a:t>загрузкой интернета</a:t>
            </a:r>
            <a:r>
              <a:rPr lang="ru-RU" b="1" dirty="0">
                <a:solidFill>
                  <a:srgbClr val="000000"/>
                </a:solidFill>
                <a:latin typeface="Helvetica Neue"/>
              </a:rPr>
              <a:t>.</a:t>
            </a:r>
            <a:endParaRPr lang="ru-RU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B9F7D7F2-641B-4635-9D41-DAB0AF91B0F5}"/>
              </a:ext>
            </a:extLst>
          </p:cNvPr>
          <p:cNvSpPr/>
          <p:nvPr/>
        </p:nvSpPr>
        <p:spPr>
          <a:xfrm>
            <a:off x="10510550" y="5683034"/>
            <a:ext cx="554428" cy="579421"/>
          </a:xfrm>
          <a:prstGeom prst="rect">
            <a:avLst/>
          </a:prstGeom>
          <a:solidFill>
            <a:srgbClr val="3D3B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CA960F58-1163-4DBC-8DBD-AA83AF3E73D3}"/>
              </a:ext>
            </a:extLst>
          </p:cNvPr>
          <p:cNvSpPr/>
          <p:nvPr/>
        </p:nvSpPr>
        <p:spPr>
          <a:xfrm>
            <a:off x="10137436" y="5967137"/>
            <a:ext cx="554428" cy="579421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65122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6436041-C959-4C4E-8BBB-AF9AA0A6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6E8A-F1F0-44A8-BA46-128B6B93635C}" type="slidenum">
              <a:rPr lang="ru-RU" smtClean="0"/>
              <a:t>26</a:t>
            </a:fld>
            <a:endParaRPr lang="ru-RU"/>
          </a:p>
        </p:txBody>
      </p:sp>
      <p:pic>
        <p:nvPicPr>
          <p:cNvPr id="6" name="Picture 6" descr="Skillbox: курсы, тренинги, отзывы, мероприятия">
            <a:extLst>
              <a:ext uri="{FF2B5EF4-FFF2-40B4-BE49-F238E27FC236}">
                <a16:creationId xmlns:a16="http://schemas.microsoft.com/office/drawing/2014/main" id="{66491769-1AD1-431A-A392-49A48CD40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86" y="29298"/>
            <a:ext cx="1524000" cy="86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5962B25-20F0-42DA-B96C-340FD046EDB4}"/>
              </a:ext>
            </a:extLst>
          </p:cNvPr>
          <p:cNvSpPr/>
          <p:nvPr/>
        </p:nvSpPr>
        <p:spPr>
          <a:xfrm>
            <a:off x="11299486" y="317049"/>
            <a:ext cx="554428" cy="579421"/>
          </a:xfrm>
          <a:prstGeom prst="rect">
            <a:avLst/>
          </a:prstGeom>
          <a:solidFill>
            <a:srgbClr val="3D3B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73F00AE-2F0E-465D-8001-CA24294C64CF}"/>
              </a:ext>
            </a:extLst>
          </p:cNvPr>
          <p:cNvSpPr/>
          <p:nvPr/>
        </p:nvSpPr>
        <p:spPr>
          <a:xfrm>
            <a:off x="10926372" y="601152"/>
            <a:ext cx="554428" cy="579421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38FFE3BE-E9A6-4AF1-8763-A94AB9D16CC9}"/>
              </a:ext>
            </a:extLst>
          </p:cNvPr>
          <p:cNvSpPr txBox="1">
            <a:spLocks/>
          </p:cNvSpPr>
          <p:nvPr/>
        </p:nvSpPr>
        <p:spPr>
          <a:xfrm>
            <a:off x="3579960" y="29299"/>
            <a:ext cx="5030640" cy="400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dirty="0">
                <a:solidFill>
                  <a:srgbClr val="3D3BFE"/>
                </a:solidFill>
                <a:latin typeface="Arial Black" panose="020B0A04020102020204" pitchFamily="34" charset="0"/>
              </a:rPr>
              <a:t>3</a:t>
            </a:r>
            <a:r>
              <a:rPr lang="en-US" sz="1600" dirty="0">
                <a:solidFill>
                  <a:srgbClr val="3D3BFE"/>
                </a:solidFill>
                <a:latin typeface="Arial Black" panose="020B0A04020102020204" pitchFamily="34" charset="0"/>
              </a:rPr>
              <a:t>. </a:t>
            </a:r>
            <a:r>
              <a:rPr lang="ru-RU" sz="1600" dirty="0">
                <a:solidFill>
                  <a:srgbClr val="3D3BFE"/>
                </a:solidFill>
                <a:latin typeface="Arial Black" panose="020B0A04020102020204" pitchFamily="34" charset="0"/>
              </a:rPr>
              <a:t>Формулирование и проверка гипотез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4C3EF9-34B5-4C09-A0CF-D5B5CA9E08BB}"/>
              </a:ext>
            </a:extLst>
          </p:cNvPr>
          <p:cNvSpPr txBox="1"/>
          <p:nvPr/>
        </p:nvSpPr>
        <p:spPr>
          <a:xfrm>
            <a:off x="4453580" y="457282"/>
            <a:ext cx="3279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5C5C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Ответы на второй вопрос</a:t>
            </a:r>
          </a:p>
          <a:p>
            <a:r>
              <a:rPr lang="ru-RU" sz="2000" dirty="0">
                <a:solidFill>
                  <a:srgbClr val="5C5C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 причинах низкой оценки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36AFBD2-4F29-407E-8114-EEE658259E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2" t="6667" r="5312" b="4167"/>
          <a:stretch/>
        </p:blipFill>
        <p:spPr>
          <a:xfrm>
            <a:off x="8083213" y="1189365"/>
            <a:ext cx="3871271" cy="5188564"/>
          </a:xfrm>
          <a:prstGeom prst="rect">
            <a:avLst/>
          </a:prstGeom>
        </p:spPr>
      </p:pic>
      <p:graphicFrame>
        <p:nvGraphicFramePr>
          <p:cNvPr id="14" name="Таблица 13">
            <a:extLst>
              <a:ext uri="{FF2B5EF4-FFF2-40B4-BE49-F238E27FC236}">
                <a16:creationId xmlns:a16="http://schemas.microsoft.com/office/drawing/2014/main" id="{BC50420D-9435-4FBA-815A-30E43FCC1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95739"/>
              </p:ext>
            </p:extLst>
          </p:nvPr>
        </p:nvGraphicFramePr>
        <p:xfrm>
          <a:off x="3831618" y="3857112"/>
          <a:ext cx="4178298" cy="249923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206625">
                  <a:extLst>
                    <a:ext uri="{9D8B030D-6E8A-4147-A177-3AD203B41FA5}">
                      <a16:colId xmlns:a16="http://schemas.microsoft.com/office/drawing/2014/main" val="3721201351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311720474"/>
                    </a:ext>
                  </a:extLst>
                </a:gridCol>
                <a:gridCol w="1028698">
                  <a:extLst>
                    <a:ext uri="{9D8B030D-6E8A-4147-A177-3AD203B41FA5}">
                      <a16:colId xmlns:a16="http://schemas.microsoft.com/office/drawing/2014/main" val="1799051968"/>
                    </a:ext>
                  </a:extLst>
                </a:gridCol>
              </a:tblGrid>
              <a:tr h="2364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  <a:latin typeface="Arial Black" panose="020B0A04020102020204" pitchFamily="34" charset="0"/>
                        </a:rPr>
                        <a:t>Group_q2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172" marR="9172" marT="91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  <a:latin typeface="Arial Black" panose="020B0A04020102020204" pitchFamily="34" charset="0"/>
                        </a:rPr>
                        <a:t>Интернет</a:t>
                      </a:r>
                      <a:endParaRPr lang="ru-RU" sz="1050" b="1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172" marR="9172" marT="91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  <a:latin typeface="Arial Black" panose="020B0A04020102020204" pitchFamily="34" charset="0"/>
                        </a:rPr>
                        <a:t>Моб. связь</a:t>
                      </a:r>
                      <a:endParaRPr lang="ru-RU" sz="1050" b="1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172" marR="9172" marT="9172" marB="0" anchor="ctr"/>
                </a:tc>
                <a:extLst>
                  <a:ext uri="{0D108BD9-81ED-4DB2-BD59-A6C34878D82A}">
                    <a16:rowId xmlns:a16="http://schemas.microsoft.com/office/drawing/2014/main" val="3952976525"/>
                  </a:ext>
                </a:extLst>
              </a:tr>
              <a:tr h="2364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Traffic(MB)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72" marR="9172" marT="91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u="none" strike="noStrike" dirty="0">
                          <a:solidFill>
                            <a:srgbClr val="3D3BF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404,1</a:t>
                      </a:r>
                      <a:endParaRPr lang="ru-RU" sz="1100" b="1" i="0" u="none" strike="noStrike" dirty="0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72" marR="9172" marT="91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369,0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72" marR="9172" marT="9172" marB="0" anchor="ctr"/>
                </a:tc>
                <a:extLst>
                  <a:ext uri="{0D108BD9-81ED-4DB2-BD59-A6C34878D82A}">
                    <a16:rowId xmlns:a16="http://schemas.microsoft.com/office/drawing/2014/main" val="3611924020"/>
                  </a:ext>
                </a:extLst>
              </a:tr>
              <a:tr h="2364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Downlink Throughput(Kbps)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72" marR="9172" marT="91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1110,0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72" marR="9172" marT="91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1276,1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72" marR="9172" marT="9172" marB="0" anchor="ctr"/>
                </a:tc>
                <a:extLst>
                  <a:ext uri="{0D108BD9-81ED-4DB2-BD59-A6C34878D82A}">
                    <a16:rowId xmlns:a16="http://schemas.microsoft.com/office/drawing/2014/main" val="240075089"/>
                  </a:ext>
                </a:extLst>
              </a:tr>
              <a:tr h="2364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Uplink Throughput(Kbps)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72" marR="9172" marT="91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107,6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72" marR="9172" marT="91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118,7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72" marR="9172" marT="9172" marB="0" anchor="ctr"/>
                </a:tc>
                <a:extLst>
                  <a:ext uri="{0D108BD9-81ED-4DB2-BD59-A6C34878D82A}">
                    <a16:rowId xmlns:a16="http://schemas.microsoft.com/office/drawing/2014/main" val="469604762"/>
                  </a:ext>
                </a:extLst>
              </a:tr>
              <a:tr h="282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Downlink TCP Retransmission Rate(%)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72" marR="9172" marT="91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1,4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72" marR="9172" marT="91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72" marR="9172" marT="9172" marB="0" anchor="ctr"/>
                </a:tc>
                <a:extLst>
                  <a:ext uri="{0D108BD9-81ED-4DB2-BD59-A6C34878D82A}">
                    <a16:rowId xmlns:a16="http://schemas.microsoft.com/office/drawing/2014/main" val="2814200671"/>
                  </a:ext>
                </a:extLst>
              </a:tr>
              <a:tr h="282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Video Streaming Download Throughput(Kbps)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72" marR="9172" marT="91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u="none" strike="noStrike" dirty="0">
                          <a:solidFill>
                            <a:srgbClr val="3D3BF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3363,1</a:t>
                      </a:r>
                      <a:endParaRPr lang="ru-RU" sz="1100" b="1" i="0" u="none" strike="noStrike" dirty="0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72" marR="9172" marT="91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4113,1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72" marR="9172" marT="9172" marB="0" anchor="ctr"/>
                </a:tc>
                <a:extLst>
                  <a:ext uri="{0D108BD9-81ED-4DB2-BD59-A6C34878D82A}">
                    <a16:rowId xmlns:a16="http://schemas.microsoft.com/office/drawing/2014/main" val="589014306"/>
                  </a:ext>
                </a:extLst>
              </a:tr>
              <a:tr h="282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Video Streaming </a:t>
                      </a:r>
                      <a:r>
                        <a:rPr lang="en-US" sz="105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xKB</a:t>
                      </a:r>
                      <a:r>
                        <a:rPr lang="en-US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Start Delay(</a:t>
                      </a:r>
                      <a:r>
                        <a:rPr lang="en-US" sz="105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</a:t>
                      </a:r>
                      <a:r>
                        <a:rPr lang="en-US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72" marR="9172" marT="91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1839,0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72" marR="9172" marT="91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1713,0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72" marR="9172" marT="9172" marB="0" anchor="ctr"/>
                </a:tc>
                <a:extLst>
                  <a:ext uri="{0D108BD9-81ED-4DB2-BD59-A6C34878D82A}">
                    <a16:rowId xmlns:a16="http://schemas.microsoft.com/office/drawing/2014/main" val="1919751857"/>
                  </a:ext>
                </a:extLst>
              </a:tr>
              <a:tr h="282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Web Page Download Throughput(Kbps)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72" marR="9172" marT="91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1363,5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72" marR="9172" marT="91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1582,8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72" marR="9172" marT="9172" marB="0" anchor="ctr"/>
                </a:tc>
                <a:extLst>
                  <a:ext uri="{0D108BD9-81ED-4DB2-BD59-A6C34878D82A}">
                    <a16:rowId xmlns:a16="http://schemas.microsoft.com/office/drawing/2014/main" val="2849079564"/>
                  </a:ext>
                </a:extLst>
              </a:tr>
              <a:tr h="2364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Web Average TCP RTT(</a:t>
                      </a:r>
                      <a:r>
                        <a:rPr lang="en-US" sz="105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</a:t>
                      </a:r>
                      <a:r>
                        <a:rPr lang="en-US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72" marR="9172" marT="91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140,0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72" marR="9172" marT="91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127,0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72" marR="9172" marT="9172" marB="0" anchor="ctr"/>
                </a:tc>
                <a:extLst>
                  <a:ext uri="{0D108BD9-81ED-4DB2-BD59-A6C34878D82A}">
                    <a16:rowId xmlns:a16="http://schemas.microsoft.com/office/drawing/2014/main" val="2678733714"/>
                  </a:ext>
                </a:extLst>
              </a:tr>
            </a:tbl>
          </a:graphicData>
        </a:graphic>
      </p:graphicFrame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E87C3C59-ACA7-481A-B0A1-8DD7372E575D}"/>
              </a:ext>
            </a:extLst>
          </p:cNvPr>
          <p:cNvSpPr/>
          <p:nvPr/>
        </p:nvSpPr>
        <p:spPr>
          <a:xfrm>
            <a:off x="657226" y="1180575"/>
            <a:ext cx="7389338" cy="1988824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Равнобедренный треугольник 17">
            <a:extLst>
              <a:ext uri="{FF2B5EF4-FFF2-40B4-BE49-F238E27FC236}">
                <a16:creationId xmlns:a16="http://schemas.microsoft.com/office/drawing/2014/main" id="{1CD59F27-1DD9-46F9-9F77-09949AD17839}"/>
              </a:ext>
            </a:extLst>
          </p:cNvPr>
          <p:cNvSpPr/>
          <p:nvPr/>
        </p:nvSpPr>
        <p:spPr>
          <a:xfrm>
            <a:off x="4171363" y="2975059"/>
            <a:ext cx="282217" cy="26172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DEEE0922-F69B-4D16-A380-6414333EE793}"/>
              </a:ext>
            </a:extLst>
          </p:cNvPr>
          <p:cNvSpPr/>
          <p:nvPr/>
        </p:nvSpPr>
        <p:spPr>
          <a:xfrm>
            <a:off x="1156132" y="1307723"/>
            <a:ext cx="651844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 клиентов, которые ответили о проблеме с интернетом почти все медианные показатели по загрузке видео и </a:t>
            </a:r>
            <a:r>
              <a:rPr lang="ru-RU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интренет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-страниц ниже, чем у клиентов, которые говорят о проблемах с качеством телефонных звонков. При этом пользователи группы "Интернет" в медианном значении </a:t>
            </a: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больше пользуются связью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(выше медиана по параметру </a:t>
            </a:r>
            <a:r>
              <a:rPr lang="ru-RU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Traffic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(MB)).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B457E1-62DA-4D68-8750-B86AC0312EB8}"/>
              </a:ext>
            </a:extLst>
          </p:cNvPr>
          <p:cNvSpPr txBox="1"/>
          <p:nvPr/>
        </p:nvSpPr>
        <p:spPr>
          <a:xfrm>
            <a:off x="1116350" y="3346638"/>
            <a:ext cx="1208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3D3BFE"/>
                </a:solidFill>
                <a:latin typeface="Arial Black" panose="020B0A04020102020204" pitchFamily="34" charset="0"/>
              </a:rPr>
              <a:t>651</a:t>
            </a:r>
            <a:endParaRPr lang="ru-RU" sz="4000" dirty="0">
              <a:solidFill>
                <a:srgbClr val="3D3BFE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F11D8D-17A6-40BB-82D3-0D39086E8D7A}"/>
              </a:ext>
            </a:extLst>
          </p:cNvPr>
          <p:cNvSpPr txBox="1"/>
          <p:nvPr/>
        </p:nvSpPr>
        <p:spPr>
          <a:xfrm>
            <a:off x="956746" y="3883502"/>
            <a:ext cx="2120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5C5C5C"/>
                </a:solidFill>
              </a:rPr>
              <a:t>Ответ о проблемах с интернетом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98E3B1-A180-4BCF-ADE3-F63ACE36923F}"/>
              </a:ext>
            </a:extLst>
          </p:cNvPr>
          <p:cNvSpPr txBox="1"/>
          <p:nvPr/>
        </p:nvSpPr>
        <p:spPr>
          <a:xfrm>
            <a:off x="1038311" y="4731885"/>
            <a:ext cx="15504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solidFill>
                  <a:srgbClr val="3D3BFE"/>
                </a:solidFill>
                <a:latin typeface="Arial Black" panose="020B0A04020102020204" pitchFamily="34" charset="0"/>
              </a:rPr>
              <a:t>1319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22572C-7250-4C44-8D0F-23ED5421F279}"/>
              </a:ext>
            </a:extLst>
          </p:cNvPr>
          <p:cNvSpPr txBox="1"/>
          <p:nvPr/>
        </p:nvSpPr>
        <p:spPr>
          <a:xfrm>
            <a:off x="764253" y="5354259"/>
            <a:ext cx="2314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5C5C5C"/>
                </a:solidFill>
              </a:rPr>
              <a:t>Ответов о проблемах со связью</a:t>
            </a:r>
          </a:p>
        </p:txBody>
      </p:sp>
    </p:spTree>
    <p:extLst>
      <p:ext uri="{BB962C8B-B14F-4D97-AF65-F5344CB8AC3E}">
        <p14:creationId xmlns:p14="http://schemas.microsoft.com/office/powerpoint/2010/main" val="26102343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6436041-C959-4C4E-8BBB-AF9AA0A6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6E8A-F1F0-44A8-BA46-128B6B93635C}" type="slidenum">
              <a:rPr lang="ru-RU" smtClean="0"/>
              <a:t>27</a:t>
            </a:fld>
            <a:endParaRPr lang="ru-RU"/>
          </a:p>
        </p:txBody>
      </p:sp>
      <p:pic>
        <p:nvPicPr>
          <p:cNvPr id="6" name="Picture 6" descr="Skillbox: курсы, тренинги, отзывы, мероприятия">
            <a:extLst>
              <a:ext uri="{FF2B5EF4-FFF2-40B4-BE49-F238E27FC236}">
                <a16:creationId xmlns:a16="http://schemas.microsoft.com/office/drawing/2014/main" id="{66491769-1AD1-431A-A392-49A48CD40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86" y="29298"/>
            <a:ext cx="1524000" cy="86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5962B25-20F0-42DA-B96C-340FD046EDB4}"/>
              </a:ext>
            </a:extLst>
          </p:cNvPr>
          <p:cNvSpPr/>
          <p:nvPr/>
        </p:nvSpPr>
        <p:spPr>
          <a:xfrm>
            <a:off x="11299486" y="317049"/>
            <a:ext cx="554428" cy="579421"/>
          </a:xfrm>
          <a:prstGeom prst="rect">
            <a:avLst/>
          </a:prstGeom>
          <a:solidFill>
            <a:srgbClr val="3D3B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73F00AE-2F0E-465D-8001-CA24294C64CF}"/>
              </a:ext>
            </a:extLst>
          </p:cNvPr>
          <p:cNvSpPr/>
          <p:nvPr/>
        </p:nvSpPr>
        <p:spPr>
          <a:xfrm>
            <a:off x="10926372" y="601152"/>
            <a:ext cx="554428" cy="579421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38FFE3BE-E9A6-4AF1-8763-A94AB9D16CC9}"/>
              </a:ext>
            </a:extLst>
          </p:cNvPr>
          <p:cNvSpPr txBox="1">
            <a:spLocks/>
          </p:cNvSpPr>
          <p:nvPr/>
        </p:nvSpPr>
        <p:spPr>
          <a:xfrm>
            <a:off x="3579960" y="29299"/>
            <a:ext cx="5030640" cy="400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dirty="0">
                <a:solidFill>
                  <a:srgbClr val="3D3BFE"/>
                </a:solidFill>
                <a:latin typeface="Arial Black" panose="020B0A04020102020204" pitchFamily="34" charset="0"/>
              </a:rPr>
              <a:t>3</a:t>
            </a:r>
            <a:r>
              <a:rPr lang="en-US" sz="1600" dirty="0">
                <a:solidFill>
                  <a:srgbClr val="3D3BFE"/>
                </a:solidFill>
                <a:latin typeface="Arial Black" panose="020B0A04020102020204" pitchFamily="34" charset="0"/>
              </a:rPr>
              <a:t>. </a:t>
            </a:r>
            <a:r>
              <a:rPr lang="ru-RU" sz="1600" dirty="0">
                <a:solidFill>
                  <a:srgbClr val="3D3BFE"/>
                </a:solidFill>
                <a:latin typeface="Arial Black" panose="020B0A04020102020204" pitchFamily="34" charset="0"/>
              </a:rPr>
              <a:t>Формулирование и проверка гипотез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4C3EF9-34B5-4C09-A0CF-D5B5CA9E08BB}"/>
              </a:ext>
            </a:extLst>
          </p:cNvPr>
          <p:cNvSpPr txBox="1"/>
          <p:nvPr/>
        </p:nvSpPr>
        <p:spPr>
          <a:xfrm>
            <a:off x="4453580" y="457282"/>
            <a:ext cx="3279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5C5C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Ответы на второй вопрос</a:t>
            </a:r>
          </a:p>
          <a:p>
            <a:r>
              <a:rPr lang="ru-RU" sz="2000" dirty="0">
                <a:solidFill>
                  <a:srgbClr val="5C5C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 причинах низкой оценки</a:t>
            </a:r>
          </a:p>
        </p:txBody>
      </p:sp>
      <p:graphicFrame>
        <p:nvGraphicFramePr>
          <p:cNvPr id="15" name="Таблица 14">
            <a:extLst>
              <a:ext uri="{FF2B5EF4-FFF2-40B4-BE49-F238E27FC236}">
                <a16:creationId xmlns:a16="http://schemas.microsoft.com/office/drawing/2014/main" id="{1BADCCBB-14D8-481E-A9EB-0E79251DAC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658967"/>
              </p:ext>
            </p:extLst>
          </p:nvPr>
        </p:nvGraphicFramePr>
        <p:xfrm>
          <a:off x="3071759" y="2198238"/>
          <a:ext cx="5670549" cy="292944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195985">
                  <a:extLst>
                    <a:ext uri="{9D8B030D-6E8A-4147-A177-3AD203B41FA5}">
                      <a16:colId xmlns:a16="http://schemas.microsoft.com/office/drawing/2014/main" val="390626221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val="1211494202"/>
                    </a:ext>
                  </a:extLst>
                </a:gridCol>
                <a:gridCol w="2436339">
                  <a:extLst>
                    <a:ext uri="{9D8B030D-6E8A-4147-A177-3AD203B41FA5}">
                      <a16:colId xmlns:a16="http://schemas.microsoft.com/office/drawing/2014/main" val="4181098369"/>
                    </a:ext>
                  </a:extLst>
                </a:gridCol>
              </a:tblGrid>
              <a:tr h="3211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>Feature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902" marR="8902" marT="8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  <a:latin typeface="Arial Black" panose="020B0A04020102020204" pitchFamily="34" charset="0"/>
                        </a:rPr>
                        <a:t>P_value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902" marR="8902" marT="8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>Conclusion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902" marR="8902" marT="8902" marB="0" anchor="ctr"/>
                </a:tc>
                <a:extLst>
                  <a:ext uri="{0D108BD9-81ED-4DB2-BD59-A6C34878D82A}">
                    <a16:rowId xmlns:a16="http://schemas.microsoft.com/office/drawing/2014/main" val="2723319071"/>
                  </a:ext>
                </a:extLst>
              </a:tr>
              <a:tr h="3211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Traffic(MB)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902" marR="8902" marT="8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0.059107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902" marR="8902" marT="8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solidFill>
                            <a:srgbClr val="3D3BF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Статистически незначимые различия</a:t>
                      </a:r>
                      <a:endParaRPr lang="ru-RU" sz="1050" b="1" i="0" u="none" strike="noStrike" dirty="0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902" marR="8902" marT="8902" marB="0" anchor="ctr"/>
                </a:tc>
                <a:extLst>
                  <a:ext uri="{0D108BD9-81ED-4DB2-BD59-A6C34878D82A}">
                    <a16:rowId xmlns:a16="http://schemas.microsoft.com/office/drawing/2014/main" val="2561799660"/>
                  </a:ext>
                </a:extLst>
              </a:tr>
              <a:tr h="3211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Downlink Throughput(Kbps)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902" marR="8902" marT="8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0.003031</a:t>
                      </a:r>
                      <a:endParaRPr lang="ru-RU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902" marR="8902" marT="8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solidFill>
                            <a:srgbClr val="3D3BF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Статистически значимые различия</a:t>
                      </a:r>
                      <a:endParaRPr lang="ru-RU" sz="1050" b="1" i="0" u="none" strike="noStrike" dirty="0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902" marR="8902" marT="8902" marB="0" anchor="ctr"/>
                </a:tc>
                <a:extLst>
                  <a:ext uri="{0D108BD9-81ED-4DB2-BD59-A6C34878D82A}">
                    <a16:rowId xmlns:a16="http://schemas.microsoft.com/office/drawing/2014/main" val="3862948954"/>
                  </a:ext>
                </a:extLst>
              </a:tr>
              <a:tr h="3211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Uplink Throughput(Kbps)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902" marR="8902" marT="8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0.009347</a:t>
                      </a:r>
                      <a:endParaRPr lang="ru-RU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902" marR="8902" marT="8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solidFill>
                            <a:srgbClr val="3D3BF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Статистически значимые различия</a:t>
                      </a:r>
                      <a:endParaRPr lang="ru-RU" sz="1050" b="1" i="0" u="none" strike="noStrike" dirty="0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902" marR="8902" marT="8902" marB="0" anchor="ctr"/>
                </a:tc>
                <a:extLst>
                  <a:ext uri="{0D108BD9-81ED-4DB2-BD59-A6C34878D82A}">
                    <a16:rowId xmlns:a16="http://schemas.microsoft.com/office/drawing/2014/main" val="2142905184"/>
                  </a:ext>
                </a:extLst>
              </a:tr>
              <a:tr h="3211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Downlink TCP Retransmission Rate(%)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902" marR="8902" marT="8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0.477327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902" marR="8902" marT="8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solidFill>
                            <a:srgbClr val="3D3BF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Статистически незначимые различия</a:t>
                      </a:r>
                      <a:endParaRPr lang="ru-RU" sz="1050" b="1" i="0" u="none" strike="noStrike" dirty="0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902" marR="8902" marT="8902" marB="0" anchor="ctr"/>
                </a:tc>
                <a:extLst>
                  <a:ext uri="{0D108BD9-81ED-4DB2-BD59-A6C34878D82A}">
                    <a16:rowId xmlns:a16="http://schemas.microsoft.com/office/drawing/2014/main" val="1132532666"/>
                  </a:ext>
                </a:extLst>
              </a:tr>
              <a:tr h="3211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Video Streaming Download Throughput(Kbps)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902" marR="8902" marT="8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solidFill>
                            <a:srgbClr val="3D3BFE"/>
                          </a:solidFill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0.000003</a:t>
                      </a:r>
                      <a:endParaRPr lang="ru-RU" sz="1200" b="0" i="0" u="none" strike="noStrike" dirty="0">
                        <a:solidFill>
                          <a:srgbClr val="3D3BFE"/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8902" marR="8902" marT="8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solidFill>
                            <a:srgbClr val="3D3BF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Статистически значимые различия</a:t>
                      </a:r>
                      <a:endParaRPr lang="ru-RU" sz="1050" b="1" i="0" u="none" strike="noStrike" dirty="0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902" marR="8902" marT="8902" marB="0" anchor="ctr"/>
                </a:tc>
                <a:extLst>
                  <a:ext uri="{0D108BD9-81ED-4DB2-BD59-A6C34878D82A}">
                    <a16:rowId xmlns:a16="http://schemas.microsoft.com/office/drawing/2014/main" val="2567092916"/>
                  </a:ext>
                </a:extLst>
              </a:tr>
              <a:tr h="3211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Video Streaming </a:t>
                      </a:r>
                      <a:r>
                        <a:rPr lang="en-US" sz="105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xKB</a:t>
                      </a:r>
                      <a:r>
                        <a:rPr lang="en-US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Start Delay(</a:t>
                      </a:r>
                      <a:r>
                        <a:rPr lang="en-US" sz="105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</a:t>
                      </a:r>
                      <a:r>
                        <a:rPr lang="en-US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902" marR="8902" marT="8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solidFill>
                            <a:srgbClr val="3D3BFE"/>
                          </a:solidFill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0.000185</a:t>
                      </a:r>
                      <a:endParaRPr lang="ru-RU" sz="1200" b="0" i="0" u="none" strike="noStrike" dirty="0">
                        <a:solidFill>
                          <a:srgbClr val="3D3BFE"/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8902" marR="8902" marT="8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solidFill>
                            <a:srgbClr val="3D3BF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Статистически значимые различия</a:t>
                      </a:r>
                      <a:endParaRPr lang="ru-RU" sz="1050" b="1" i="0" u="none" strike="noStrike" dirty="0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902" marR="8902" marT="8902" marB="0" anchor="ctr"/>
                </a:tc>
                <a:extLst>
                  <a:ext uri="{0D108BD9-81ED-4DB2-BD59-A6C34878D82A}">
                    <a16:rowId xmlns:a16="http://schemas.microsoft.com/office/drawing/2014/main" val="3691480532"/>
                  </a:ext>
                </a:extLst>
              </a:tr>
              <a:tr h="3211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Web Page Download Throughput(Kbps)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902" marR="8902" marT="8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u="none" strike="noStrike" dirty="0">
                          <a:solidFill>
                            <a:srgbClr val="3D3BFE"/>
                          </a:solidFill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0.000013</a:t>
                      </a:r>
                      <a:endParaRPr lang="ru-RU" sz="1200" b="1" i="0" u="none" strike="noStrike" dirty="0">
                        <a:solidFill>
                          <a:srgbClr val="3D3BFE"/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8902" marR="8902" marT="8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solidFill>
                            <a:srgbClr val="3D3BF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Статистически значимые различия</a:t>
                      </a:r>
                      <a:endParaRPr lang="ru-RU" sz="1050" b="1" i="0" u="none" strike="noStrike" dirty="0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902" marR="8902" marT="8902" marB="0" anchor="ctr"/>
                </a:tc>
                <a:extLst>
                  <a:ext uri="{0D108BD9-81ED-4DB2-BD59-A6C34878D82A}">
                    <a16:rowId xmlns:a16="http://schemas.microsoft.com/office/drawing/2014/main" val="3999343776"/>
                  </a:ext>
                </a:extLst>
              </a:tr>
              <a:tr h="3211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Web Average TCP RTT(</a:t>
                      </a:r>
                      <a:r>
                        <a:rPr lang="en-US" sz="105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</a:t>
                      </a:r>
                      <a:r>
                        <a:rPr lang="en-US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902" marR="8902" marT="8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0.001526</a:t>
                      </a:r>
                      <a:endParaRPr lang="ru-RU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902" marR="8902" marT="8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solidFill>
                            <a:srgbClr val="3D3BF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Статистически значимые различия</a:t>
                      </a:r>
                      <a:endParaRPr lang="ru-RU" sz="1050" b="1" i="0" u="none" strike="noStrike" dirty="0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902" marR="8902" marT="8902" marB="0" anchor="ctr"/>
                </a:tc>
                <a:extLst>
                  <a:ext uri="{0D108BD9-81ED-4DB2-BD59-A6C34878D82A}">
                    <a16:rowId xmlns:a16="http://schemas.microsoft.com/office/drawing/2014/main" val="1655351849"/>
                  </a:ext>
                </a:extLst>
              </a:tr>
            </a:tbl>
          </a:graphicData>
        </a:graphic>
      </p:graphicFrame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E6166E87-718B-4B8B-A06E-B0C840517BD4}"/>
              </a:ext>
            </a:extLst>
          </p:cNvPr>
          <p:cNvSpPr/>
          <p:nvPr/>
        </p:nvSpPr>
        <p:spPr>
          <a:xfrm>
            <a:off x="838201" y="5591121"/>
            <a:ext cx="9972674" cy="809597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Равнобедренный треугольник 19">
            <a:extLst>
              <a:ext uri="{FF2B5EF4-FFF2-40B4-BE49-F238E27FC236}">
                <a16:creationId xmlns:a16="http://schemas.microsoft.com/office/drawing/2014/main" id="{266E673D-E38D-4F42-A3AD-239601371578}"/>
              </a:ext>
            </a:extLst>
          </p:cNvPr>
          <p:cNvSpPr/>
          <p:nvPr/>
        </p:nvSpPr>
        <p:spPr>
          <a:xfrm rot="10800000">
            <a:off x="5501935" y="5585676"/>
            <a:ext cx="322603" cy="18401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E80CC55E-6015-4FD0-84E9-66BB2FC2EA52}"/>
              </a:ext>
            </a:extLst>
          </p:cNvPr>
          <p:cNvSpPr/>
          <p:nvPr/>
        </p:nvSpPr>
        <p:spPr>
          <a:xfrm>
            <a:off x="1981201" y="5817725"/>
            <a:ext cx="88296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Arial Black" panose="020B0A04020102020204" pitchFamily="34" charset="0"/>
              </a:rPr>
              <a:t>Наибольшее влияние оказывает скорость загрузки и время до начала воспроизведения онлайн-видео и загрузка интернет-страницы.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AA244B1-36D1-4958-85C6-90D63508C8F1}"/>
              </a:ext>
            </a:extLst>
          </p:cNvPr>
          <p:cNvSpPr/>
          <p:nvPr/>
        </p:nvSpPr>
        <p:spPr>
          <a:xfrm>
            <a:off x="574570" y="1198036"/>
            <a:ext cx="10779229" cy="523220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64491868-0762-4120-ACD9-60241BF5B5A6}"/>
              </a:ext>
            </a:extLst>
          </p:cNvPr>
          <p:cNvSpPr/>
          <p:nvPr/>
        </p:nvSpPr>
        <p:spPr>
          <a:xfrm>
            <a:off x="1919782" y="1266879"/>
            <a:ext cx="92838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Arial Black" panose="020B0A04020102020204" pitchFamily="34" charset="0"/>
              </a:rPr>
              <a:t>Проверим значимость различий между группами при помощи критерия Манна-Уитни.</a:t>
            </a:r>
          </a:p>
        </p:txBody>
      </p:sp>
    </p:spTree>
    <p:extLst>
      <p:ext uri="{BB962C8B-B14F-4D97-AF65-F5344CB8AC3E}">
        <p14:creationId xmlns:p14="http://schemas.microsoft.com/office/powerpoint/2010/main" val="41656439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6436041-C959-4C4E-8BBB-AF9AA0A6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6E8A-F1F0-44A8-BA46-128B6B93635C}" type="slidenum">
              <a:rPr lang="ru-RU" smtClean="0"/>
              <a:t>28</a:t>
            </a:fld>
            <a:endParaRPr lang="ru-RU"/>
          </a:p>
        </p:txBody>
      </p:sp>
      <p:pic>
        <p:nvPicPr>
          <p:cNvPr id="6" name="Picture 6" descr="Skillbox: курсы, тренинги, отзывы, мероприятия">
            <a:extLst>
              <a:ext uri="{FF2B5EF4-FFF2-40B4-BE49-F238E27FC236}">
                <a16:creationId xmlns:a16="http://schemas.microsoft.com/office/drawing/2014/main" id="{66491769-1AD1-431A-A392-49A48CD40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86" y="29298"/>
            <a:ext cx="1524000" cy="86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5962B25-20F0-42DA-B96C-340FD046EDB4}"/>
              </a:ext>
            </a:extLst>
          </p:cNvPr>
          <p:cNvSpPr/>
          <p:nvPr/>
        </p:nvSpPr>
        <p:spPr>
          <a:xfrm>
            <a:off x="11299486" y="317049"/>
            <a:ext cx="554428" cy="579421"/>
          </a:xfrm>
          <a:prstGeom prst="rect">
            <a:avLst/>
          </a:prstGeom>
          <a:solidFill>
            <a:srgbClr val="3D3B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73F00AE-2F0E-465D-8001-CA24294C64CF}"/>
              </a:ext>
            </a:extLst>
          </p:cNvPr>
          <p:cNvSpPr/>
          <p:nvPr/>
        </p:nvSpPr>
        <p:spPr>
          <a:xfrm>
            <a:off x="10926372" y="601152"/>
            <a:ext cx="554428" cy="579421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38FFE3BE-E9A6-4AF1-8763-A94AB9D16CC9}"/>
              </a:ext>
            </a:extLst>
          </p:cNvPr>
          <p:cNvSpPr txBox="1">
            <a:spLocks/>
          </p:cNvSpPr>
          <p:nvPr/>
        </p:nvSpPr>
        <p:spPr>
          <a:xfrm>
            <a:off x="3579960" y="29299"/>
            <a:ext cx="5030640" cy="400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dirty="0">
                <a:solidFill>
                  <a:srgbClr val="3D3BFE"/>
                </a:solidFill>
                <a:latin typeface="Arial Black" panose="020B0A04020102020204" pitchFamily="34" charset="0"/>
              </a:rPr>
              <a:t>3</a:t>
            </a:r>
            <a:r>
              <a:rPr lang="en-US" sz="1600" dirty="0">
                <a:solidFill>
                  <a:srgbClr val="3D3BFE"/>
                </a:solidFill>
                <a:latin typeface="Arial Black" panose="020B0A04020102020204" pitchFamily="34" charset="0"/>
              </a:rPr>
              <a:t>. </a:t>
            </a:r>
            <a:r>
              <a:rPr lang="ru-RU" sz="1600" dirty="0">
                <a:solidFill>
                  <a:srgbClr val="3D3BFE"/>
                </a:solidFill>
                <a:latin typeface="Arial Black" panose="020B0A04020102020204" pitchFamily="34" charset="0"/>
              </a:rPr>
              <a:t>Формулирование и проверка гипотез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4C3EF9-34B5-4C09-A0CF-D5B5CA9E08BB}"/>
              </a:ext>
            </a:extLst>
          </p:cNvPr>
          <p:cNvSpPr txBox="1"/>
          <p:nvPr/>
        </p:nvSpPr>
        <p:spPr>
          <a:xfrm>
            <a:off x="4453580" y="457282"/>
            <a:ext cx="3279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5C5C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Ответы на второй вопрос</a:t>
            </a:r>
          </a:p>
          <a:p>
            <a:r>
              <a:rPr lang="ru-RU" sz="2000" dirty="0">
                <a:solidFill>
                  <a:srgbClr val="5C5C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 причинах низкой оценки</a:t>
            </a:r>
          </a:p>
        </p:txBody>
      </p:sp>
      <p:sp>
        <p:nvSpPr>
          <p:cNvPr id="20" name="Равнобедренный треугольник 19">
            <a:extLst>
              <a:ext uri="{FF2B5EF4-FFF2-40B4-BE49-F238E27FC236}">
                <a16:creationId xmlns:a16="http://schemas.microsoft.com/office/drawing/2014/main" id="{266E673D-E38D-4F42-A3AD-239601371578}"/>
              </a:ext>
            </a:extLst>
          </p:cNvPr>
          <p:cNvSpPr/>
          <p:nvPr/>
        </p:nvSpPr>
        <p:spPr>
          <a:xfrm rot="10800000">
            <a:off x="5501935" y="5585676"/>
            <a:ext cx="322603" cy="18401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AA244B1-36D1-4958-85C6-90D63508C8F1}"/>
              </a:ext>
            </a:extLst>
          </p:cNvPr>
          <p:cNvSpPr/>
          <p:nvPr/>
        </p:nvSpPr>
        <p:spPr>
          <a:xfrm>
            <a:off x="39634" y="1213197"/>
            <a:ext cx="5561065" cy="1068254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64491868-0762-4120-ACD9-60241BF5B5A6}"/>
              </a:ext>
            </a:extLst>
          </p:cNvPr>
          <p:cNvSpPr/>
          <p:nvPr/>
        </p:nvSpPr>
        <p:spPr>
          <a:xfrm>
            <a:off x="376732" y="1371696"/>
            <a:ext cx="44714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Arial Black" panose="020B0A04020102020204" pitchFamily="34" charset="0"/>
              </a:rPr>
              <a:t>Проверим значимость различий между группами при помощи 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Bootstrap</a:t>
            </a:r>
            <a:endParaRPr lang="ru-RU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64CDC8D-C45D-4F11-9805-9F9811A3BD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5" t="4624" r="5710" b="4166"/>
          <a:stretch/>
        </p:blipFill>
        <p:spPr>
          <a:xfrm>
            <a:off x="7048010" y="1065388"/>
            <a:ext cx="4592093" cy="5181601"/>
          </a:xfrm>
          <a:prstGeom prst="rect">
            <a:avLst/>
          </a:prstGeom>
        </p:spPr>
      </p:pic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4C5DF206-1CCE-4DEF-99B6-57E5A610E8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687009"/>
              </p:ext>
            </p:extLst>
          </p:nvPr>
        </p:nvGraphicFramePr>
        <p:xfrm>
          <a:off x="262659" y="2992861"/>
          <a:ext cx="5830713" cy="2892744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943571">
                  <a:extLst>
                    <a:ext uri="{9D8B030D-6E8A-4147-A177-3AD203B41FA5}">
                      <a16:colId xmlns:a16="http://schemas.microsoft.com/office/drawing/2014/main" val="2379256850"/>
                    </a:ext>
                  </a:extLst>
                </a:gridCol>
                <a:gridCol w="1943571">
                  <a:extLst>
                    <a:ext uri="{9D8B030D-6E8A-4147-A177-3AD203B41FA5}">
                      <a16:colId xmlns:a16="http://schemas.microsoft.com/office/drawing/2014/main" val="3602993720"/>
                    </a:ext>
                  </a:extLst>
                </a:gridCol>
                <a:gridCol w="1943571">
                  <a:extLst>
                    <a:ext uri="{9D8B030D-6E8A-4147-A177-3AD203B41FA5}">
                      <a16:colId xmlns:a16="http://schemas.microsoft.com/office/drawing/2014/main" val="711561635"/>
                    </a:ext>
                  </a:extLst>
                </a:gridCol>
              </a:tblGrid>
              <a:tr h="2060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Feature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P_value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Conclusion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extLst>
                  <a:ext uri="{0D108BD9-81ED-4DB2-BD59-A6C34878D82A}">
                    <a16:rowId xmlns:a16="http://schemas.microsoft.com/office/drawing/2014/main" val="3553739087"/>
                  </a:ext>
                </a:extLst>
              </a:tr>
              <a:tr h="2694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Total Traffic(MB)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0.082625</a:t>
                      </a:r>
                      <a:endParaRPr lang="ru-RU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Статистически незначимые различия</a:t>
                      </a:r>
                      <a:endParaRPr lang="ru-RU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extLst>
                  <a:ext uri="{0D108BD9-81ED-4DB2-BD59-A6C34878D82A}">
                    <a16:rowId xmlns:a16="http://schemas.microsoft.com/office/drawing/2014/main" val="2761679149"/>
                  </a:ext>
                </a:extLst>
              </a:tr>
              <a:tr h="2694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solidFill>
                            <a:srgbClr val="3D3BFE"/>
                          </a:solidFill>
                          <a:effectLst/>
                        </a:rPr>
                        <a:t>Downlink Throughput(Kbps)</a:t>
                      </a:r>
                      <a:endParaRPr lang="en-US" sz="1050" b="0" i="0" u="none" strike="noStrike" dirty="0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solidFill>
                            <a:srgbClr val="3D3BFE"/>
                          </a:solidFill>
                          <a:effectLst/>
                        </a:rPr>
                        <a:t>0.003357</a:t>
                      </a:r>
                      <a:endParaRPr lang="ru-RU" sz="1050" b="0" i="0" u="none" strike="noStrike" dirty="0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solidFill>
                            <a:srgbClr val="3D3BFE"/>
                          </a:solidFill>
                          <a:effectLst/>
                        </a:rPr>
                        <a:t>Статистически значимые различия</a:t>
                      </a:r>
                      <a:endParaRPr lang="ru-RU" sz="1050" b="0" i="0" u="none" strike="noStrike" dirty="0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extLst>
                  <a:ext uri="{0D108BD9-81ED-4DB2-BD59-A6C34878D82A}">
                    <a16:rowId xmlns:a16="http://schemas.microsoft.com/office/drawing/2014/main" val="3191607806"/>
                  </a:ext>
                </a:extLst>
              </a:tr>
              <a:tr h="2694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solidFill>
                            <a:srgbClr val="3D3BFE"/>
                          </a:solidFill>
                          <a:effectLst/>
                        </a:rPr>
                        <a:t>Uplink Throughput(Kbps)</a:t>
                      </a:r>
                      <a:endParaRPr lang="en-US" sz="1050" b="0" i="0" u="none" strike="noStrike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solidFill>
                            <a:srgbClr val="3D3BFE"/>
                          </a:solidFill>
                          <a:effectLst/>
                        </a:rPr>
                        <a:t>0.021179</a:t>
                      </a:r>
                      <a:endParaRPr lang="ru-RU" sz="1050" b="0" i="0" u="none" strike="noStrike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solidFill>
                            <a:srgbClr val="3D3BFE"/>
                          </a:solidFill>
                          <a:effectLst/>
                        </a:rPr>
                        <a:t>Статистически значимые различия</a:t>
                      </a:r>
                      <a:endParaRPr lang="ru-RU" sz="1050" b="0" i="0" u="none" strike="noStrike" dirty="0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extLst>
                  <a:ext uri="{0D108BD9-81ED-4DB2-BD59-A6C34878D82A}">
                    <a16:rowId xmlns:a16="http://schemas.microsoft.com/office/drawing/2014/main" val="3153573030"/>
                  </a:ext>
                </a:extLst>
              </a:tr>
              <a:tr h="2694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Downlink TCP Retransmission Rate(%)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0.698734</a:t>
                      </a:r>
                      <a:endParaRPr lang="ru-RU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Статистически незначимые различия</a:t>
                      </a:r>
                      <a:endParaRPr lang="ru-RU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extLst>
                  <a:ext uri="{0D108BD9-81ED-4DB2-BD59-A6C34878D82A}">
                    <a16:rowId xmlns:a16="http://schemas.microsoft.com/office/drawing/2014/main" val="2495243447"/>
                  </a:ext>
                </a:extLst>
              </a:tr>
              <a:tr h="4011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solidFill>
                            <a:srgbClr val="3D3BFE"/>
                          </a:solidFill>
                          <a:effectLst/>
                        </a:rPr>
                        <a:t>Video Streaming Download Throughput(Kbps)</a:t>
                      </a:r>
                      <a:endParaRPr lang="en-US" sz="1050" b="0" i="0" u="none" strike="noStrike" dirty="0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solidFill>
                            <a:srgbClr val="3D3BFE"/>
                          </a:solidFill>
                          <a:effectLst/>
                        </a:rPr>
                        <a:t>0.000054</a:t>
                      </a:r>
                      <a:endParaRPr lang="ru-RU" sz="1050" b="0" i="0" u="none" strike="noStrike" dirty="0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solidFill>
                            <a:srgbClr val="3D3BFE"/>
                          </a:solidFill>
                          <a:effectLst/>
                        </a:rPr>
                        <a:t>Статистически значимые различия</a:t>
                      </a:r>
                      <a:endParaRPr lang="ru-RU" sz="1050" b="0" i="0" u="none" strike="noStrike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extLst>
                  <a:ext uri="{0D108BD9-81ED-4DB2-BD59-A6C34878D82A}">
                    <a16:rowId xmlns:a16="http://schemas.microsoft.com/office/drawing/2014/main" val="2339952868"/>
                  </a:ext>
                </a:extLst>
              </a:tr>
              <a:tr h="2694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solidFill>
                            <a:srgbClr val="3D3BFE"/>
                          </a:solidFill>
                          <a:effectLst/>
                        </a:rPr>
                        <a:t>Video Streaming xKB Start Delay(ms)</a:t>
                      </a:r>
                      <a:endParaRPr lang="en-US" sz="1050" b="0" i="0" u="none" strike="noStrike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solidFill>
                            <a:srgbClr val="3D3BFE"/>
                          </a:solidFill>
                          <a:effectLst/>
                        </a:rPr>
                        <a:t>0.000707</a:t>
                      </a:r>
                      <a:endParaRPr lang="ru-RU" sz="1050" b="0" i="0" u="none" strike="noStrike" dirty="0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solidFill>
                            <a:srgbClr val="3D3BFE"/>
                          </a:solidFill>
                          <a:effectLst/>
                        </a:rPr>
                        <a:t>Статистически значимые различия</a:t>
                      </a:r>
                      <a:endParaRPr lang="ru-RU" sz="1050" b="0" i="0" u="none" strike="noStrike" dirty="0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extLst>
                  <a:ext uri="{0D108BD9-81ED-4DB2-BD59-A6C34878D82A}">
                    <a16:rowId xmlns:a16="http://schemas.microsoft.com/office/drawing/2014/main" val="4255799156"/>
                  </a:ext>
                </a:extLst>
              </a:tr>
              <a:tr h="2694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solidFill>
                            <a:srgbClr val="3D3BFE"/>
                          </a:solidFill>
                          <a:effectLst/>
                        </a:rPr>
                        <a:t>Web Page Download Throughput(Kbps)</a:t>
                      </a:r>
                      <a:endParaRPr lang="en-US" sz="1050" b="0" i="0" u="none" strike="noStrike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solidFill>
                            <a:srgbClr val="3D3BFE"/>
                          </a:solidFill>
                          <a:effectLst/>
                        </a:rPr>
                        <a:t>0.000005</a:t>
                      </a:r>
                      <a:endParaRPr lang="ru-RU" sz="1050" b="0" i="0" u="none" strike="noStrike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solidFill>
                            <a:srgbClr val="3D3BFE"/>
                          </a:solidFill>
                          <a:effectLst/>
                        </a:rPr>
                        <a:t>Статистически значимые различия</a:t>
                      </a:r>
                      <a:endParaRPr lang="ru-RU" sz="1050" b="0" i="0" u="none" strike="noStrike" dirty="0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extLst>
                  <a:ext uri="{0D108BD9-81ED-4DB2-BD59-A6C34878D82A}">
                    <a16:rowId xmlns:a16="http://schemas.microsoft.com/office/drawing/2014/main" val="2554167685"/>
                  </a:ext>
                </a:extLst>
              </a:tr>
              <a:tr h="2694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solidFill>
                            <a:srgbClr val="3D3BFE"/>
                          </a:solidFill>
                          <a:effectLst/>
                        </a:rPr>
                        <a:t>Web Average TCP RTT(ms)</a:t>
                      </a:r>
                      <a:endParaRPr lang="en-US" sz="1050" b="0" i="0" u="none" strike="noStrike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solidFill>
                            <a:srgbClr val="3D3BFE"/>
                          </a:solidFill>
                          <a:effectLst/>
                        </a:rPr>
                        <a:t>0.012671</a:t>
                      </a:r>
                      <a:endParaRPr lang="ru-RU" sz="1050" b="0" i="0" u="none" strike="noStrike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solidFill>
                            <a:srgbClr val="3D3BFE"/>
                          </a:solidFill>
                          <a:effectLst/>
                        </a:rPr>
                        <a:t>Статистически значимые различия</a:t>
                      </a:r>
                      <a:endParaRPr lang="ru-RU" sz="1050" b="0" i="0" u="none" strike="noStrike" dirty="0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extLst>
                  <a:ext uri="{0D108BD9-81ED-4DB2-BD59-A6C34878D82A}">
                    <a16:rowId xmlns:a16="http://schemas.microsoft.com/office/drawing/2014/main" val="3150968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72593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6436041-C959-4C4E-8BBB-AF9AA0A6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6E8A-F1F0-44A8-BA46-128B6B93635C}" type="slidenum">
              <a:rPr lang="ru-RU" smtClean="0"/>
              <a:t>29</a:t>
            </a:fld>
            <a:endParaRPr lang="ru-RU"/>
          </a:p>
        </p:txBody>
      </p:sp>
      <p:pic>
        <p:nvPicPr>
          <p:cNvPr id="6" name="Picture 6" descr="Skillbox: курсы, тренинги, отзывы, мероприятия">
            <a:extLst>
              <a:ext uri="{FF2B5EF4-FFF2-40B4-BE49-F238E27FC236}">
                <a16:creationId xmlns:a16="http://schemas.microsoft.com/office/drawing/2014/main" id="{66491769-1AD1-431A-A392-49A48CD40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86" y="29298"/>
            <a:ext cx="1524000" cy="86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5962B25-20F0-42DA-B96C-340FD046EDB4}"/>
              </a:ext>
            </a:extLst>
          </p:cNvPr>
          <p:cNvSpPr/>
          <p:nvPr/>
        </p:nvSpPr>
        <p:spPr>
          <a:xfrm>
            <a:off x="11299486" y="317049"/>
            <a:ext cx="554428" cy="579421"/>
          </a:xfrm>
          <a:prstGeom prst="rect">
            <a:avLst/>
          </a:prstGeom>
          <a:solidFill>
            <a:srgbClr val="3D3B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73F00AE-2F0E-465D-8001-CA24294C64CF}"/>
              </a:ext>
            </a:extLst>
          </p:cNvPr>
          <p:cNvSpPr/>
          <p:nvPr/>
        </p:nvSpPr>
        <p:spPr>
          <a:xfrm>
            <a:off x="10926372" y="601152"/>
            <a:ext cx="554428" cy="579421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38FFE3BE-E9A6-4AF1-8763-A94AB9D16CC9}"/>
              </a:ext>
            </a:extLst>
          </p:cNvPr>
          <p:cNvSpPr txBox="1">
            <a:spLocks/>
          </p:cNvSpPr>
          <p:nvPr/>
        </p:nvSpPr>
        <p:spPr>
          <a:xfrm>
            <a:off x="3579960" y="29299"/>
            <a:ext cx="5030640" cy="400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dirty="0">
                <a:solidFill>
                  <a:srgbClr val="3D3BFE"/>
                </a:solidFill>
                <a:latin typeface="Arial Black" panose="020B0A04020102020204" pitchFamily="34" charset="0"/>
              </a:rPr>
              <a:t>3</a:t>
            </a:r>
            <a:r>
              <a:rPr lang="en-US" sz="1600" dirty="0">
                <a:solidFill>
                  <a:srgbClr val="3D3BFE"/>
                </a:solidFill>
                <a:latin typeface="Arial Black" panose="020B0A04020102020204" pitchFamily="34" charset="0"/>
              </a:rPr>
              <a:t>. </a:t>
            </a:r>
            <a:r>
              <a:rPr lang="ru-RU" sz="1600" dirty="0">
                <a:solidFill>
                  <a:srgbClr val="3D3BFE"/>
                </a:solidFill>
                <a:latin typeface="Arial Black" panose="020B0A04020102020204" pitchFamily="34" charset="0"/>
              </a:rPr>
              <a:t>Формулирование и проверка гипотез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4C3EF9-34B5-4C09-A0CF-D5B5CA9E08BB}"/>
              </a:ext>
            </a:extLst>
          </p:cNvPr>
          <p:cNvSpPr txBox="1"/>
          <p:nvPr/>
        </p:nvSpPr>
        <p:spPr>
          <a:xfrm>
            <a:off x="4453580" y="457282"/>
            <a:ext cx="3279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5C5C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Ответы на второй вопрос</a:t>
            </a:r>
          </a:p>
          <a:p>
            <a:r>
              <a:rPr lang="ru-RU" sz="2000" dirty="0">
                <a:solidFill>
                  <a:srgbClr val="5C5C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 причинах низкой оценки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E6166E87-718B-4B8B-A06E-B0C840517BD4}"/>
              </a:ext>
            </a:extLst>
          </p:cNvPr>
          <p:cNvSpPr/>
          <p:nvPr/>
        </p:nvSpPr>
        <p:spPr>
          <a:xfrm>
            <a:off x="611627" y="5591121"/>
            <a:ext cx="10742171" cy="809597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Равнобедренный треугольник 19">
            <a:extLst>
              <a:ext uri="{FF2B5EF4-FFF2-40B4-BE49-F238E27FC236}">
                <a16:creationId xmlns:a16="http://schemas.microsoft.com/office/drawing/2014/main" id="{266E673D-E38D-4F42-A3AD-239601371578}"/>
              </a:ext>
            </a:extLst>
          </p:cNvPr>
          <p:cNvSpPr/>
          <p:nvPr/>
        </p:nvSpPr>
        <p:spPr>
          <a:xfrm rot="10800000">
            <a:off x="5501935" y="5585676"/>
            <a:ext cx="322603" cy="18401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E80CC55E-6015-4FD0-84E9-66BB2FC2EA52}"/>
              </a:ext>
            </a:extLst>
          </p:cNvPr>
          <p:cNvSpPr/>
          <p:nvPr/>
        </p:nvSpPr>
        <p:spPr>
          <a:xfrm>
            <a:off x="2388614" y="5764288"/>
            <a:ext cx="71511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Arial Black" panose="020B0A04020102020204" pitchFamily="34" charset="0"/>
              </a:rPr>
              <a:t>Наибольшее влияние оказывает скорость загрузки онлайн-видео </a:t>
            </a:r>
          </a:p>
          <a:p>
            <a:r>
              <a:rPr lang="ru-RU" sz="1400" dirty="0">
                <a:solidFill>
                  <a:schemeClr val="bg1"/>
                </a:solidFill>
                <a:latin typeface="Arial Black" panose="020B0A04020102020204" pitchFamily="34" charset="0"/>
              </a:rPr>
              <a:t>и загрузка интернет-страницы.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AA244B1-36D1-4958-85C6-90D63508C8F1}"/>
              </a:ext>
            </a:extLst>
          </p:cNvPr>
          <p:cNvSpPr/>
          <p:nvPr/>
        </p:nvSpPr>
        <p:spPr>
          <a:xfrm>
            <a:off x="574570" y="1198036"/>
            <a:ext cx="10779229" cy="747766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64491868-0762-4120-ACD9-60241BF5B5A6}"/>
              </a:ext>
            </a:extLst>
          </p:cNvPr>
          <p:cNvSpPr/>
          <p:nvPr/>
        </p:nvSpPr>
        <p:spPr>
          <a:xfrm>
            <a:off x="1919782" y="1266879"/>
            <a:ext cx="92838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Arial Black" panose="020B0A04020102020204" pitchFamily="34" charset="0"/>
              </a:rPr>
              <a:t>Так как критерий Манна-Уитни </a:t>
            </a:r>
            <a:r>
              <a:rPr lang="ru-RU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неробострастен</a:t>
            </a:r>
            <a:r>
              <a:rPr lang="ru-RU" sz="1400" dirty="0">
                <a:solidFill>
                  <a:schemeClr val="bg1"/>
                </a:solidFill>
                <a:latin typeface="Arial Black" panose="020B0A04020102020204" pitchFamily="34" charset="0"/>
              </a:rPr>
              <a:t> к повторяющимся значениям, то применим критерий Фридмана для зависимых выборок.</a:t>
            </a: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656F2D86-B0E6-4231-8A8A-31D5FFF65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309358"/>
              </p:ext>
            </p:extLst>
          </p:nvPr>
        </p:nvGraphicFramePr>
        <p:xfrm>
          <a:off x="3141190" y="2259140"/>
          <a:ext cx="5904363" cy="3007753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760308">
                  <a:extLst>
                    <a:ext uri="{9D8B030D-6E8A-4147-A177-3AD203B41FA5}">
                      <a16:colId xmlns:a16="http://schemas.microsoft.com/office/drawing/2014/main" val="1438838354"/>
                    </a:ext>
                  </a:extLst>
                </a:gridCol>
                <a:gridCol w="1943672">
                  <a:extLst>
                    <a:ext uri="{9D8B030D-6E8A-4147-A177-3AD203B41FA5}">
                      <a16:colId xmlns:a16="http://schemas.microsoft.com/office/drawing/2014/main" val="2925203394"/>
                    </a:ext>
                  </a:extLst>
                </a:gridCol>
                <a:gridCol w="2200383">
                  <a:extLst>
                    <a:ext uri="{9D8B030D-6E8A-4147-A177-3AD203B41FA5}">
                      <a16:colId xmlns:a16="http://schemas.microsoft.com/office/drawing/2014/main" val="859572336"/>
                    </a:ext>
                  </a:extLst>
                </a:gridCol>
              </a:tblGrid>
              <a:tr h="964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P_value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Conclusion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extLst>
                  <a:ext uri="{0D108BD9-81ED-4DB2-BD59-A6C34878D82A}">
                    <a16:rowId xmlns:a16="http://schemas.microsoft.com/office/drawing/2014/main" val="2706841102"/>
                  </a:ext>
                </a:extLst>
              </a:tr>
              <a:tr h="3085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Traffic(MB)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0.159626</a:t>
                      </a:r>
                      <a:endParaRPr lang="ru-RU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Статистически незначимые различия</a:t>
                      </a:r>
                      <a:endParaRPr lang="ru-RU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extLst>
                  <a:ext uri="{0D108BD9-81ED-4DB2-BD59-A6C34878D82A}">
                    <a16:rowId xmlns:a16="http://schemas.microsoft.com/office/drawing/2014/main" val="1990008640"/>
                  </a:ext>
                </a:extLst>
              </a:tr>
              <a:tr h="3085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Downlink Throughput(Kbps)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0.578019</a:t>
                      </a:r>
                      <a:endParaRPr lang="ru-RU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Статистически незначимые различия</a:t>
                      </a:r>
                      <a:endParaRPr lang="ru-RU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extLst>
                  <a:ext uri="{0D108BD9-81ED-4DB2-BD59-A6C34878D82A}">
                    <a16:rowId xmlns:a16="http://schemas.microsoft.com/office/drawing/2014/main" val="2272107035"/>
                  </a:ext>
                </a:extLst>
              </a:tr>
              <a:tr h="3085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Uplink Throughput(Kbps)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0.605569</a:t>
                      </a:r>
                      <a:endParaRPr lang="ru-RU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Статистически незначимые различия</a:t>
                      </a:r>
                      <a:endParaRPr lang="ru-RU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extLst>
                  <a:ext uri="{0D108BD9-81ED-4DB2-BD59-A6C34878D82A}">
                    <a16:rowId xmlns:a16="http://schemas.microsoft.com/office/drawing/2014/main" val="3725621670"/>
                  </a:ext>
                </a:extLst>
              </a:tr>
              <a:tr h="3857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Downlink TCP Retransmission Rate(%)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0.647749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Статистически незначимые различия</a:t>
                      </a:r>
                      <a:endParaRPr lang="ru-RU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extLst>
                  <a:ext uri="{0D108BD9-81ED-4DB2-BD59-A6C34878D82A}">
                    <a16:rowId xmlns:a16="http://schemas.microsoft.com/office/drawing/2014/main" val="3759256120"/>
                  </a:ext>
                </a:extLst>
              </a:tr>
              <a:tr h="3857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solidFill>
                            <a:srgbClr val="3D3BFE"/>
                          </a:solidFill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Video Streaming Download Throughput(Kbps)</a:t>
                      </a:r>
                      <a:endParaRPr lang="en-US" sz="1050" b="0" i="0" u="none" strike="noStrike" dirty="0">
                        <a:solidFill>
                          <a:srgbClr val="3D3BFE"/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solidFill>
                            <a:srgbClr val="3D3BFE"/>
                          </a:solidFill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0.040419</a:t>
                      </a:r>
                      <a:endParaRPr lang="ru-RU" sz="1050" b="0" i="0" u="none" strike="noStrike" dirty="0">
                        <a:solidFill>
                          <a:srgbClr val="3D3BFE"/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solidFill>
                            <a:srgbClr val="3D3BFE"/>
                          </a:solidFill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Статистически значимые различия</a:t>
                      </a:r>
                      <a:endParaRPr lang="ru-RU" sz="1050" b="0" i="0" u="none" strike="noStrike" dirty="0">
                        <a:solidFill>
                          <a:srgbClr val="3D3BFE"/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extLst>
                  <a:ext uri="{0D108BD9-81ED-4DB2-BD59-A6C34878D82A}">
                    <a16:rowId xmlns:a16="http://schemas.microsoft.com/office/drawing/2014/main" val="3426300634"/>
                  </a:ext>
                </a:extLst>
              </a:tr>
              <a:tr h="3085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Video Streaming xKB Start Delay(ms)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0.113293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Статистически незначимые различия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extLst>
                  <a:ext uri="{0D108BD9-81ED-4DB2-BD59-A6C34878D82A}">
                    <a16:rowId xmlns:a16="http://schemas.microsoft.com/office/drawing/2014/main" val="2112247508"/>
                  </a:ext>
                </a:extLst>
              </a:tr>
              <a:tr h="3085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solidFill>
                            <a:srgbClr val="3D3BFE"/>
                          </a:solidFill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Web Page Download Throughput(Kbps)</a:t>
                      </a:r>
                      <a:endParaRPr lang="en-US" sz="1050" b="0" i="0" u="none" strike="noStrike" dirty="0">
                        <a:solidFill>
                          <a:srgbClr val="3D3BFE"/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solidFill>
                            <a:srgbClr val="3D3BFE"/>
                          </a:solidFill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0.001217</a:t>
                      </a:r>
                      <a:endParaRPr lang="ru-RU" sz="1050" b="0" i="0" u="none" strike="noStrike" dirty="0">
                        <a:solidFill>
                          <a:srgbClr val="3D3BFE"/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solidFill>
                            <a:srgbClr val="3D3BFE"/>
                          </a:solidFill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Статистически значимые различия</a:t>
                      </a:r>
                      <a:endParaRPr lang="ru-RU" sz="1050" b="0" i="0" u="none" strike="noStrike" dirty="0">
                        <a:solidFill>
                          <a:srgbClr val="3D3BFE"/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extLst>
                  <a:ext uri="{0D108BD9-81ED-4DB2-BD59-A6C34878D82A}">
                    <a16:rowId xmlns:a16="http://schemas.microsoft.com/office/drawing/2014/main" val="1447971278"/>
                  </a:ext>
                </a:extLst>
              </a:tr>
              <a:tr h="3085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solidFill>
                            <a:srgbClr val="3D3BFE"/>
                          </a:solidFill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Web Average TCP RTT(ms)</a:t>
                      </a:r>
                      <a:endParaRPr lang="en-US" sz="1050" b="0" i="0" u="none" strike="noStrike">
                        <a:solidFill>
                          <a:srgbClr val="3D3BFE"/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solidFill>
                            <a:srgbClr val="3D3BFE"/>
                          </a:solidFill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0.024220</a:t>
                      </a:r>
                      <a:endParaRPr lang="ru-RU" sz="1050" b="0" i="0" u="none" strike="noStrike" dirty="0">
                        <a:solidFill>
                          <a:srgbClr val="3D3BFE"/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solidFill>
                            <a:srgbClr val="3D3BFE"/>
                          </a:solidFill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Статистически значимые различия</a:t>
                      </a:r>
                      <a:endParaRPr lang="ru-RU" sz="1050" b="0" i="0" u="none" strike="noStrike" dirty="0">
                        <a:solidFill>
                          <a:srgbClr val="3D3BFE"/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extLst>
                  <a:ext uri="{0D108BD9-81ED-4DB2-BD59-A6C34878D82A}">
                    <a16:rowId xmlns:a16="http://schemas.microsoft.com/office/drawing/2014/main" val="4262111170"/>
                  </a:ext>
                </a:extLst>
              </a:tr>
            </a:tbl>
          </a:graphicData>
        </a:graphic>
      </p:graphicFrame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AA29E861-142E-4464-94A0-1A1572A83FCB}"/>
              </a:ext>
            </a:extLst>
          </p:cNvPr>
          <p:cNvSpPr/>
          <p:nvPr/>
        </p:nvSpPr>
        <p:spPr>
          <a:xfrm>
            <a:off x="611628" y="2144141"/>
            <a:ext cx="2331597" cy="1551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Сравнения между группами ответов</a:t>
            </a:r>
          </a:p>
          <a:p>
            <a:pPr algn="ctr"/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1, 3, 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4.</a:t>
            </a:r>
          </a:p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Выборки из 474 ответов.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15579C-4003-4E5C-B9A1-CD65FDC41ACF}"/>
              </a:ext>
            </a:extLst>
          </p:cNvPr>
          <p:cNvSpPr txBox="1"/>
          <p:nvPr/>
        </p:nvSpPr>
        <p:spPr>
          <a:xfrm>
            <a:off x="387376" y="3956229"/>
            <a:ext cx="255584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1 - </a:t>
            </a:r>
            <a:r>
              <a:rPr lang="ru-RU" sz="1000" dirty="0" err="1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Недозвоны</a:t>
            </a:r>
            <a:r>
              <a:rPr lang="ru-RU" sz="1000" dirty="0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обрывы при звонках</a:t>
            </a:r>
          </a:p>
          <a:p>
            <a:r>
              <a:rPr lang="ru-RU" sz="1000" dirty="0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2 - Время ожидания гудков при звонке</a:t>
            </a:r>
          </a:p>
          <a:p>
            <a:r>
              <a:rPr lang="ru-RU" sz="1000" dirty="0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3 - Плохое качество связи в зданиях</a:t>
            </a:r>
            <a:endParaRPr lang="en-US" sz="1000" dirty="0">
              <a:solidFill>
                <a:srgbClr val="B0B0B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000" dirty="0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4 - Медленный мобильный интернет</a:t>
            </a:r>
          </a:p>
          <a:p>
            <a:r>
              <a:rPr lang="ru-RU" sz="1000" dirty="0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5 - Медленная загрузка видео</a:t>
            </a:r>
          </a:p>
          <a:p>
            <a:r>
              <a:rPr lang="ru-RU" sz="1000" dirty="0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6 - Затрудняюсь ответить</a:t>
            </a:r>
          </a:p>
          <a:p>
            <a:r>
              <a:rPr lang="ru-RU" sz="1000" dirty="0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7 - Свой вариант</a:t>
            </a:r>
          </a:p>
        </p:txBody>
      </p:sp>
    </p:spTree>
    <p:extLst>
      <p:ext uri="{BB962C8B-B14F-4D97-AF65-F5344CB8AC3E}">
        <p14:creationId xmlns:p14="http://schemas.microsoft.com/office/powerpoint/2010/main" val="734052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CE1AB763-15D4-4752-8733-B0BE7997765A}"/>
              </a:ext>
            </a:extLst>
          </p:cNvPr>
          <p:cNvSpPr/>
          <p:nvPr/>
        </p:nvSpPr>
        <p:spPr>
          <a:xfrm>
            <a:off x="673472" y="608804"/>
            <a:ext cx="10841985" cy="5640392"/>
          </a:xfrm>
          <a:prstGeom prst="rect">
            <a:avLst/>
          </a:prstGeom>
          <a:blipFill dpi="0" rotWithShape="1">
            <a:blip r:embed="rId2">
              <a:alphaModFix amt="19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1" name="Прямоугольник 70">
            <a:extLst>
              <a:ext uri="{FF2B5EF4-FFF2-40B4-BE49-F238E27FC236}">
                <a16:creationId xmlns:a16="http://schemas.microsoft.com/office/drawing/2014/main" id="{E851EE71-06AA-4A43-AC66-4A698F4B8A68}"/>
              </a:ext>
            </a:extLst>
          </p:cNvPr>
          <p:cNvSpPr/>
          <p:nvPr/>
        </p:nvSpPr>
        <p:spPr>
          <a:xfrm>
            <a:off x="-3072" y="1205445"/>
            <a:ext cx="9629672" cy="4927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2" name="Прямоугольник 71">
            <a:extLst>
              <a:ext uri="{FF2B5EF4-FFF2-40B4-BE49-F238E27FC236}">
                <a16:creationId xmlns:a16="http://schemas.microsoft.com/office/drawing/2014/main" id="{E54F3E3C-AEA5-4DA7-A767-FBFE38A01266}"/>
              </a:ext>
            </a:extLst>
          </p:cNvPr>
          <p:cNvSpPr/>
          <p:nvPr/>
        </p:nvSpPr>
        <p:spPr>
          <a:xfrm>
            <a:off x="7001946" y="3201109"/>
            <a:ext cx="5190054" cy="32331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CA5B54-9A98-46BB-ABA6-A9BC50EC8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161" y="502530"/>
            <a:ext cx="7357678" cy="63590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ru-RU" b="1" dirty="0">
                <a:solidFill>
                  <a:srgbClr val="3D3B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Опрос клиентов «Мегафон»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B5B88F-3B04-4689-97D1-4A98D8F6F854}"/>
              </a:ext>
            </a:extLst>
          </p:cNvPr>
          <p:cNvSpPr txBox="1"/>
          <p:nvPr/>
        </p:nvSpPr>
        <p:spPr>
          <a:xfrm>
            <a:off x="7094352" y="3325727"/>
            <a:ext cx="5064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000">
                <a:ln w="0"/>
                <a:solidFill>
                  <a:srgbClr val="5C5C5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Какая причина низкой оценки?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C2F4C3-3B96-4333-AD32-AE6FEBDB7F84}"/>
              </a:ext>
            </a:extLst>
          </p:cNvPr>
          <p:cNvSpPr txBox="1"/>
          <p:nvPr/>
        </p:nvSpPr>
        <p:spPr>
          <a:xfrm>
            <a:off x="7001946" y="3910942"/>
            <a:ext cx="41637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1 -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Недозвоны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обрывы при звонках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2 - Время ожидания гудков при звонке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3 - Плохое качество связи в зданиях, торговых центрах и т. п.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4 - Медленный мобильный интернет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5 - Медленная загрузка видео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6 - Затрудняюсь ответить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7 - Свой вариант</a:t>
            </a:r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23C52212-0ABD-4E0F-9FF2-FB08B30AB3DC}"/>
              </a:ext>
            </a:extLst>
          </p:cNvPr>
          <p:cNvCxnSpPr>
            <a:cxnSpLocks/>
          </p:cNvCxnSpPr>
          <p:nvPr/>
        </p:nvCxnSpPr>
        <p:spPr>
          <a:xfrm>
            <a:off x="350044" y="2431656"/>
            <a:ext cx="2155398" cy="0"/>
          </a:xfrm>
          <a:prstGeom prst="line">
            <a:avLst/>
          </a:prstGeom>
          <a:ln w="889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30B75B1-3379-4DA4-9047-9D1F3E573B1A}"/>
              </a:ext>
            </a:extLst>
          </p:cNvPr>
          <p:cNvSpPr txBox="1"/>
          <p:nvPr/>
        </p:nvSpPr>
        <p:spPr>
          <a:xfrm>
            <a:off x="258208" y="1248136"/>
            <a:ext cx="9438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n w="0"/>
                <a:solidFill>
                  <a:srgbClr val="5C5C5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Оцените насколько вы удовлетворены качеством связи за последний месяц.</a:t>
            </a:r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59C6BAEB-6319-4E10-8A8E-B06BC78A18CC}"/>
              </a:ext>
            </a:extLst>
          </p:cNvPr>
          <p:cNvCxnSpPr>
            <a:cxnSpLocks/>
          </p:cNvCxnSpPr>
          <p:nvPr/>
        </p:nvCxnSpPr>
        <p:spPr>
          <a:xfrm>
            <a:off x="395873" y="2183194"/>
            <a:ext cx="0" cy="252000"/>
          </a:xfrm>
          <a:prstGeom prst="line">
            <a:avLst/>
          </a:prstGeom>
          <a:ln w="889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E1DD32DD-64B7-4B57-AE6C-505B9046C1BF}"/>
              </a:ext>
            </a:extLst>
          </p:cNvPr>
          <p:cNvCxnSpPr>
            <a:cxnSpLocks/>
          </p:cNvCxnSpPr>
          <p:nvPr/>
        </p:nvCxnSpPr>
        <p:spPr>
          <a:xfrm>
            <a:off x="676543" y="2179656"/>
            <a:ext cx="0" cy="252000"/>
          </a:xfrm>
          <a:prstGeom prst="line">
            <a:avLst/>
          </a:prstGeom>
          <a:ln w="889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F61AE2BB-F38C-4EA5-89F7-286A841D7205}"/>
              </a:ext>
            </a:extLst>
          </p:cNvPr>
          <p:cNvCxnSpPr>
            <a:cxnSpLocks/>
          </p:cNvCxnSpPr>
          <p:nvPr/>
        </p:nvCxnSpPr>
        <p:spPr>
          <a:xfrm>
            <a:off x="963362" y="2164957"/>
            <a:ext cx="0" cy="252000"/>
          </a:xfrm>
          <a:prstGeom prst="line">
            <a:avLst/>
          </a:prstGeom>
          <a:ln w="889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A29BABD8-F888-454B-A017-3DA61AA42714}"/>
              </a:ext>
            </a:extLst>
          </p:cNvPr>
          <p:cNvCxnSpPr>
            <a:cxnSpLocks/>
          </p:cNvCxnSpPr>
          <p:nvPr/>
        </p:nvCxnSpPr>
        <p:spPr>
          <a:xfrm>
            <a:off x="1271972" y="2179656"/>
            <a:ext cx="0" cy="252000"/>
          </a:xfrm>
          <a:prstGeom prst="line">
            <a:avLst/>
          </a:prstGeom>
          <a:ln w="889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C10C2083-F721-4F1C-B686-FBF436D016C9}"/>
              </a:ext>
            </a:extLst>
          </p:cNvPr>
          <p:cNvCxnSpPr>
            <a:cxnSpLocks/>
          </p:cNvCxnSpPr>
          <p:nvPr/>
        </p:nvCxnSpPr>
        <p:spPr>
          <a:xfrm>
            <a:off x="1559092" y="2179656"/>
            <a:ext cx="0" cy="252000"/>
          </a:xfrm>
          <a:prstGeom prst="line">
            <a:avLst/>
          </a:prstGeom>
          <a:ln w="889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0DE5C865-BDF1-430E-8F08-79A43657CF9F}"/>
              </a:ext>
            </a:extLst>
          </p:cNvPr>
          <p:cNvCxnSpPr>
            <a:cxnSpLocks/>
          </p:cNvCxnSpPr>
          <p:nvPr/>
        </p:nvCxnSpPr>
        <p:spPr>
          <a:xfrm>
            <a:off x="1876693" y="2179656"/>
            <a:ext cx="0" cy="252000"/>
          </a:xfrm>
          <a:prstGeom prst="line">
            <a:avLst/>
          </a:prstGeom>
          <a:ln w="889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BA8AC523-1C6A-4C97-BB01-0EE1523E8028}"/>
              </a:ext>
            </a:extLst>
          </p:cNvPr>
          <p:cNvCxnSpPr>
            <a:cxnSpLocks/>
          </p:cNvCxnSpPr>
          <p:nvPr/>
        </p:nvCxnSpPr>
        <p:spPr>
          <a:xfrm>
            <a:off x="2172402" y="2179656"/>
            <a:ext cx="0" cy="252000"/>
          </a:xfrm>
          <a:prstGeom prst="line">
            <a:avLst/>
          </a:prstGeom>
          <a:ln w="889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4DC1E6C1-E0FF-461E-B150-3D66DA9B2AD1}"/>
              </a:ext>
            </a:extLst>
          </p:cNvPr>
          <p:cNvCxnSpPr>
            <a:cxnSpLocks/>
          </p:cNvCxnSpPr>
          <p:nvPr/>
        </p:nvCxnSpPr>
        <p:spPr>
          <a:xfrm>
            <a:off x="2459422" y="2179656"/>
            <a:ext cx="0" cy="252000"/>
          </a:xfrm>
          <a:prstGeom prst="line">
            <a:avLst/>
          </a:prstGeom>
          <a:ln w="889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F5F8320-C04B-4981-90ED-B8C79D788222}"/>
              </a:ext>
            </a:extLst>
          </p:cNvPr>
          <p:cNvSpPr txBox="1"/>
          <p:nvPr/>
        </p:nvSpPr>
        <p:spPr>
          <a:xfrm>
            <a:off x="258208" y="1897039"/>
            <a:ext cx="2371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1    2    3    4    5    6    7    8</a:t>
            </a:r>
          </a:p>
        </p:txBody>
      </p: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A5F9038A-B5A2-4BA6-915F-83986043A896}"/>
              </a:ext>
            </a:extLst>
          </p:cNvPr>
          <p:cNvCxnSpPr>
            <a:cxnSpLocks/>
          </p:cNvCxnSpPr>
          <p:nvPr/>
        </p:nvCxnSpPr>
        <p:spPr>
          <a:xfrm>
            <a:off x="2506519" y="2431656"/>
            <a:ext cx="627206" cy="0"/>
          </a:xfrm>
          <a:prstGeom prst="line">
            <a:avLst/>
          </a:prstGeom>
          <a:ln w="889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8235D6B6-D388-4557-8E24-190466A1E473}"/>
              </a:ext>
            </a:extLst>
          </p:cNvPr>
          <p:cNvCxnSpPr>
            <a:cxnSpLocks/>
          </p:cNvCxnSpPr>
          <p:nvPr/>
        </p:nvCxnSpPr>
        <p:spPr>
          <a:xfrm>
            <a:off x="2739657" y="2070100"/>
            <a:ext cx="0" cy="371973"/>
          </a:xfrm>
          <a:prstGeom prst="line">
            <a:avLst/>
          </a:prstGeom>
          <a:ln w="889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E1265F0A-379D-491C-9173-BC117538EC43}"/>
              </a:ext>
            </a:extLst>
          </p:cNvPr>
          <p:cNvCxnSpPr>
            <a:cxnSpLocks/>
          </p:cNvCxnSpPr>
          <p:nvPr/>
        </p:nvCxnSpPr>
        <p:spPr>
          <a:xfrm>
            <a:off x="3090177" y="2070100"/>
            <a:ext cx="0" cy="386716"/>
          </a:xfrm>
          <a:prstGeom prst="line">
            <a:avLst/>
          </a:prstGeom>
          <a:ln w="889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6D7CC71-62FC-4020-A49D-046498662A07}"/>
              </a:ext>
            </a:extLst>
          </p:cNvPr>
          <p:cNvSpPr txBox="1"/>
          <p:nvPr/>
        </p:nvSpPr>
        <p:spPr>
          <a:xfrm>
            <a:off x="2574140" y="176683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3D3B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9   10</a:t>
            </a:r>
          </a:p>
        </p:txBody>
      </p:sp>
      <p:cxnSp>
        <p:nvCxnSpPr>
          <p:cNvPr id="79" name="Соединитель: уступ 78">
            <a:extLst>
              <a:ext uri="{FF2B5EF4-FFF2-40B4-BE49-F238E27FC236}">
                <a16:creationId xmlns:a16="http://schemas.microsoft.com/office/drawing/2014/main" id="{050CB752-EC39-4DC7-8D19-ECEFB49DD130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1687807" y="2445006"/>
            <a:ext cx="5406545" cy="1080776"/>
          </a:xfrm>
          <a:prstGeom prst="bentConnector3">
            <a:avLst>
              <a:gd name="adj1" fmla="val -504"/>
            </a:avLst>
          </a:prstGeom>
          <a:ln w="571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Picture 6" descr="Skillbox: курсы, тренинги, отзывы, мероприятия">
            <a:extLst>
              <a:ext uri="{FF2B5EF4-FFF2-40B4-BE49-F238E27FC236}">
                <a16:creationId xmlns:a16="http://schemas.microsoft.com/office/drawing/2014/main" id="{818247DA-6D9C-4F49-B206-26B22F4C7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86" y="29298"/>
            <a:ext cx="1524000" cy="86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Номер слайда 85">
            <a:extLst>
              <a:ext uri="{FF2B5EF4-FFF2-40B4-BE49-F238E27FC236}">
                <a16:creationId xmlns:a16="http://schemas.microsoft.com/office/drawing/2014/main" id="{EB3E8879-222A-474B-B794-06E210F6C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6E8A-F1F0-44A8-BA46-128B6B93635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87633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6436041-C959-4C4E-8BBB-AF9AA0A6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6E8A-F1F0-44A8-BA46-128B6B93635C}" type="slidenum">
              <a:rPr lang="ru-RU" smtClean="0"/>
              <a:t>30</a:t>
            </a:fld>
            <a:endParaRPr lang="ru-RU"/>
          </a:p>
        </p:txBody>
      </p:sp>
      <p:pic>
        <p:nvPicPr>
          <p:cNvPr id="6" name="Picture 6" descr="Skillbox: курсы, тренинги, отзывы, мероприятия">
            <a:extLst>
              <a:ext uri="{FF2B5EF4-FFF2-40B4-BE49-F238E27FC236}">
                <a16:creationId xmlns:a16="http://schemas.microsoft.com/office/drawing/2014/main" id="{66491769-1AD1-431A-A392-49A48CD40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86" y="29298"/>
            <a:ext cx="1524000" cy="86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5962B25-20F0-42DA-B96C-340FD046EDB4}"/>
              </a:ext>
            </a:extLst>
          </p:cNvPr>
          <p:cNvSpPr/>
          <p:nvPr/>
        </p:nvSpPr>
        <p:spPr>
          <a:xfrm>
            <a:off x="11299486" y="317049"/>
            <a:ext cx="554428" cy="579421"/>
          </a:xfrm>
          <a:prstGeom prst="rect">
            <a:avLst/>
          </a:prstGeom>
          <a:solidFill>
            <a:srgbClr val="3D3B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73F00AE-2F0E-465D-8001-CA24294C64CF}"/>
              </a:ext>
            </a:extLst>
          </p:cNvPr>
          <p:cNvSpPr/>
          <p:nvPr/>
        </p:nvSpPr>
        <p:spPr>
          <a:xfrm>
            <a:off x="10926372" y="601152"/>
            <a:ext cx="554428" cy="579421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38FFE3BE-E9A6-4AF1-8763-A94AB9D16CC9}"/>
              </a:ext>
            </a:extLst>
          </p:cNvPr>
          <p:cNvSpPr txBox="1">
            <a:spLocks/>
          </p:cNvSpPr>
          <p:nvPr/>
        </p:nvSpPr>
        <p:spPr>
          <a:xfrm>
            <a:off x="3579960" y="29299"/>
            <a:ext cx="5030640" cy="400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dirty="0">
                <a:solidFill>
                  <a:srgbClr val="3D3BFE"/>
                </a:solidFill>
                <a:latin typeface="Arial Black" panose="020B0A04020102020204" pitchFamily="34" charset="0"/>
              </a:rPr>
              <a:t>3</a:t>
            </a:r>
            <a:r>
              <a:rPr lang="en-US" sz="1600" dirty="0">
                <a:solidFill>
                  <a:srgbClr val="3D3BFE"/>
                </a:solidFill>
                <a:latin typeface="Arial Black" panose="020B0A04020102020204" pitchFamily="34" charset="0"/>
              </a:rPr>
              <a:t>. </a:t>
            </a:r>
            <a:r>
              <a:rPr lang="ru-RU" sz="1600" dirty="0">
                <a:solidFill>
                  <a:srgbClr val="3D3BFE"/>
                </a:solidFill>
                <a:latin typeface="Arial Black" panose="020B0A04020102020204" pitchFamily="34" charset="0"/>
              </a:rPr>
              <a:t>Формулирование и проверка гипотез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4C3EF9-34B5-4C09-A0CF-D5B5CA9E08BB}"/>
              </a:ext>
            </a:extLst>
          </p:cNvPr>
          <p:cNvSpPr txBox="1"/>
          <p:nvPr/>
        </p:nvSpPr>
        <p:spPr>
          <a:xfrm>
            <a:off x="4453580" y="457282"/>
            <a:ext cx="3279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5C5C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Ответы на второй вопрос</a:t>
            </a:r>
          </a:p>
          <a:p>
            <a:r>
              <a:rPr lang="ru-RU" sz="2000" dirty="0">
                <a:solidFill>
                  <a:srgbClr val="5C5C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 причинах низкой оценки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E6166E87-718B-4B8B-A06E-B0C840517BD4}"/>
              </a:ext>
            </a:extLst>
          </p:cNvPr>
          <p:cNvSpPr/>
          <p:nvPr/>
        </p:nvSpPr>
        <p:spPr>
          <a:xfrm>
            <a:off x="611627" y="5591121"/>
            <a:ext cx="10742171" cy="809597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Равнобедренный треугольник 19">
            <a:extLst>
              <a:ext uri="{FF2B5EF4-FFF2-40B4-BE49-F238E27FC236}">
                <a16:creationId xmlns:a16="http://schemas.microsoft.com/office/drawing/2014/main" id="{266E673D-E38D-4F42-A3AD-239601371578}"/>
              </a:ext>
            </a:extLst>
          </p:cNvPr>
          <p:cNvSpPr/>
          <p:nvPr/>
        </p:nvSpPr>
        <p:spPr>
          <a:xfrm rot="10800000">
            <a:off x="5501935" y="5585676"/>
            <a:ext cx="322603" cy="18401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E80CC55E-6015-4FD0-84E9-66BB2FC2EA52}"/>
              </a:ext>
            </a:extLst>
          </p:cNvPr>
          <p:cNvSpPr/>
          <p:nvPr/>
        </p:nvSpPr>
        <p:spPr>
          <a:xfrm>
            <a:off x="2388614" y="5764288"/>
            <a:ext cx="71511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Arial Black" panose="020B0A04020102020204" pitchFamily="34" charset="0"/>
              </a:rPr>
              <a:t>По всем показателям выборки имеют статистически незначимые различия.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AA244B1-36D1-4958-85C6-90D63508C8F1}"/>
              </a:ext>
            </a:extLst>
          </p:cNvPr>
          <p:cNvSpPr/>
          <p:nvPr/>
        </p:nvSpPr>
        <p:spPr>
          <a:xfrm>
            <a:off x="574570" y="1198036"/>
            <a:ext cx="10779229" cy="747766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64491868-0762-4120-ACD9-60241BF5B5A6}"/>
              </a:ext>
            </a:extLst>
          </p:cNvPr>
          <p:cNvSpPr/>
          <p:nvPr/>
        </p:nvSpPr>
        <p:spPr>
          <a:xfrm>
            <a:off x="1919782" y="1266879"/>
            <a:ext cx="92838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Arial Black" panose="020B0A04020102020204" pitchFamily="34" charset="0"/>
              </a:rPr>
              <a:t>Проверим зависимости между группами с помощью критерия </a:t>
            </a:r>
            <a:r>
              <a:rPr lang="ru-RU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Уилкоксона</a:t>
            </a:r>
            <a:r>
              <a:rPr lang="ru-RU" sz="1400" dirty="0">
                <a:solidFill>
                  <a:schemeClr val="bg1"/>
                </a:solidFill>
                <a:latin typeface="Arial Black" panose="020B0A04020102020204" pitchFamily="34" charset="0"/>
              </a:rPr>
              <a:t> для зависимых выборок.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AA29E861-142E-4464-94A0-1A1572A83FCB}"/>
              </a:ext>
            </a:extLst>
          </p:cNvPr>
          <p:cNvSpPr/>
          <p:nvPr/>
        </p:nvSpPr>
        <p:spPr>
          <a:xfrm>
            <a:off x="611628" y="2144141"/>
            <a:ext cx="2331597" cy="1551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Сравнения между группами ответов</a:t>
            </a:r>
          </a:p>
          <a:p>
            <a:pPr algn="ctr"/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1, 3.</a:t>
            </a:r>
          </a:p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Выборки из 474 ответов.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15579C-4003-4E5C-B9A1-CD65FDC41ACF}"/>
              </a:ext>
            </a:extLst>
          </p:cNvPr>
          <p:cNvSpPr txBox="1"/>
          <p:nvPr/>
        </p:nvSpPr>
        <p:spPr>
          <a:xfrm>
            <a:off x="387376" y="3956229"/>
            <a:ext cx="255584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1 - </a:t>
            </a:r>
            <a:r>
              <a:rPr lang="ru-RU" sz="1000" dirty="0" err="1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Недозвоны</a:t>
            </a:r>
            <a:r>
              <a:rPr lang="ru-RU" sz="1000" dirty="0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обрывы при звонках</a:t>
            </a:r>
          </a:p>
          <a:p>
            <a:r>
              <a:rPr lang="ru-RU" sz="1000" dirty="0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2 - Время ожидания гудков при звонке</a:t>
            </a:r>
          </a:p>
          <a:p>
            <a:r>
              <a:rPr lang="ru-RU" sz="1000" dirty="0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3 - Плохое качество связи в зданиях</a:t>
            </a:r>
            <a:endParaRPr lang="en-US" sz="1000" dirty="0">
              <a:solidFill>
                <a:srgbClr val="B0B0B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000" dirty="0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4 - Медленный мобильный интернет</a:t>
            </a:r>
          </a:p>
          <a:p>
            <a:r>
              <a:rPr lang="ru-RU" sz="1000" dirty="0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5 - Медленная загрузка видео</a:t>
            </a:r>
          </a:p>
          <a:p>
            <a:r>
              <a:rPr lang="ru-RU" sz="1000" dirty="0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6 - Затрудняюсь ответить</a:t>
            </a:r>
          </a:p>
          <a:p>
            <a:r>
              <a:rPr lang="ru-RU" sz="1000" dirty="0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7 - Свой вариант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6E9D4EA3-37B7-4EC0-8334-037946D14A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69597"/>
              </p:ext>
            </p:extLst>
          </p:nvPr>
        </p:nvGraphicFramePr>
        <p:xfrm>
          <a:off x="3467074" y="2093584"/>
          <a:ext cx="6081069" cy="3338865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2027023">
                  <a:extLst>
                    <a:ext uri="{9D8B030D-6E8A-4147-A177-3AD203B41FA5}">
                      <a16:colId xmlns:a16="http://schemas.microsoft.com/office/drawing/2014/main" val="1386166405"/>
                    </a:ext>
                  </a:extLst>
                </a:gridCol>
                <a:gridCol w="2027023">
                  <a:extLst>
                    <a:ext uri="{9D8B030D-6E8A-4147-A177-3AD203B41FA5}">
                      <a16:colId xmlns:a16="http://schemas.microsoft.com/office/drawing/2014/main" val="1426881128"/>
                    </a:ext>
                  </a:extLst>
                </a:gridCol>
                <a:gridCol w="2027023">
                  <a:extLst>
                    <a:ext uri="{9D8B030D-6E8A-4147-A177-3AD203B41FA5}">
                      <a16:colId xmlns:a16="http://schemas.microsoft.com/office/drawing/2014/main" val="2002316721"/>
                    </a:ext>
                  </a:extLst>
                </a:gridCol>
              </a:tblGrid>
              <a:tr h="3709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P_value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Conclusion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extLst>
                  <a:ext uri="{0D108BD9-81ED-4DB2-BD59-A6C34878D82A}">
                    <a16:rowId xmlns:a16="http://schemas.microsoft.com/office/drawing/2014/main" val="1115801959"/>
                  </a:ext>
                </a:extLst>
              </a:tr>
              <a:tr h="3709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Traffic(MB)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0.820636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Статистически незначимые различия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extLst>
                  <a:ext uri="{0D108BD9-81ED-4DB2-BD59-A6C34878D82A}">
                    <a16:rowId xmlns:a16="http://schemas.microsoft.com/office/drawing/2014/main" val="1972153011"/>
                  </a:ext>
                </a:extLst>
              </a:tr>
              <a:tr h="3709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Downlink Throughput(Kbps)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0.749553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Статистически незначимые различия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extLst>
                  <a:ext uri="{0D108BD9-81ED-4DB2-BD59-A6C34878D82A}">
                    <a16:rowId xmlns:a16="http://schemas.microsoft.com/office/drawing/2014/main" val="3194495548"/>
                  </a:ext>
                </a:extLst>
              </a:tr>
              <a:tr h="3709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Uplink Throughput(Kbps)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0.381809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Статистически незначимые различия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extLst>
                  <a:ext uri="{0D108BD9-81ED-4DB2-BD59-A6C34878D82A}">
                    <a16:rowId xmlns:a16="http://schemas.microsoft.com/office/drawing/2014/main" val="3876452283"/>
                  </a:ext>
                </a:extLst>
              </a:tr>
              <a:tr h="3709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Downlink TCP Retransmission Rate(%)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0.599809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Статистически незначимые различия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extLst>
                  <a:ext uri="{0D108BD9-81ED-4DB2-BD59-A6C34878D82A}">
                    <a16:rowId xmlns:a16="http://schemas.microsoft.com/office/drawing/2014/main" val="3474325623"/>
                  </a:ext>
                </a:extLst>
              </a:tr>
              <a:tr h="3709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Video Streaming Download Throughput(Kbps)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0.405595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Статистически незначимые различия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extLst>
                  <a:ext uri="{0D108BD9-81ED-4DB2-BD59-A6C34878D82A}">
                    <a16:rowId xmlns:a16="http://schemas.microsoft.com/office/drawing/2014/main" val="1694211756"/>
                  </a:ext>
                </a:extLst>
              </a:tr>
              <a:tr h="3709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Video Streaming xKB Start Delay(ms)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0.660630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Статистически незначимые различия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extLst>
                  <a:ext uri="{0D108BD9-81ED-4DB2-BD59-A6C34878D82A}">
                    <a16:rowId xmlns:a16="http://schemas.microsoft.com/office/drawing/2014/main" val="764328143"/>
                  </a:ext>
                </a:extLst>
              </a:tr>
              <a:tr h="3709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Web Page Download Throughput(Kbps)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0.703529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Статистически незначимые различия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extLst>
                  <a:ext uri="{0D108BD9-81ED-4DB2-BD59-A6C34878D82A}">
                    <a16:rowId xmlns:a16="http://schemas.microsoft.com/office/drawing/2014/main" val="2680232531"/>
                  </a:ext>
                </a:extLst>
              </a:tr>
              <a:tr h="3709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Web Average TCP RTT(ms)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0.184340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Статистически незначимые различия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extLst>
                  <a:ext uri="{0D108BD9-81ED-4DB2-BD59-A6C34878D82A}">
                    <a16:rowId xmlns:a16="http://schemas.microsoft.com/office/drawing/2014/main" val="2908233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46100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6436041-C959-4C4E-8BBB-AF9AA0A6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6E8A-F1F0-44A8-BA46-128B6B93635C}" type="slidenum">
              <a:rPr lang="ru-RU" smtClean="0"/>
              <a:t>31</a:t>
            </a:fld>
            <a:endParaRPr lang="ru-RU"/>
          </a:p>
        </p:txBody>
      </p:sp>
      <p:pic>
        <p:nvPicPr>
          <p:cNvPr id="6" name="Picture 6" descr="Skillbox: курсы, тренинги, отзывы, мероприятия">
            <a:extLst>
              <a:ext uri="{FF2B5EF4-FFF2-40B4-BE49-F238E27FC236}">
                <a16:creationId xmlns:a16="http://schemas.microsoft.com/office/drawing/2014/main" id="{66491769-1AD1-431A-A392-49A48CD40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86" y="29298"/>
            <a:ext cx="1524000" cy="86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5962B25-20F0-42DA-B96C-340FD046EDB4}"/>
              </a:ext>
            </a:extLst>
          </p:cNvPr>
          <p:cNvSpPr/>
          <p:nvPr/>
        </p:nvSpPr>
        <p:spPr>
          <a:xfrm>
            <a:off x="11299486" y="317049"/>
            <a:ext cx="554428" cy="579421"/>
          </a:xfrm>
          <a:prstGeom prst="rect">
            <a:avLst/>
          </a:prstGeom>
          <a:solidFill>
            <a:srgbClr val="3D3B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73F00AE-2F0E-465D-8001-CA24294C64CF}"/>
              </a:ext>
            </a:extLst>
          </p:cNvPr>
          <p:cNvSpPr/>
          <p:nvPr/>
        </p:nvSpPr>
        <p:spPr>
          <a:xfrm>
            <a:off x="10926372" y="601152"/>
            <a:ext cx="554428" cy="579421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38FFE3BE-E9A6-4AF1-8763-A94AB9D16CC9}"/>
              </a:ext>
            </a:extLst>
          </p:cNvPr>
          <p:cNvSpPr txBox="1">
            <a:spLocks/>
          </p:cNvSpPr>
          <p:nvPr/>
        </p:nvSpPr>
        <p:spPr>
          <a:xfrm>
            <a:off x="3579960" y="29299"/>
            <a:ext cx="5030640" cy="400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dirty="0">
                <a:solidFill>
                  <a:srgbClr val="3D3BFE"/>
                </a:solidFill>
                <a:latin typeface="Arial Black" panose="020B0A04020102020204" pitchFamily="34" charset="0"/>
              </a:rPr>
              <a:t>3</a:t>
            </a:r>
            <a:r>
              <a:rPr lang="en-US" sz="1600" dirty="0">
                <a:solidFill>
                  <a:srgbClr val="3D3BFE"/>
                </a:solidFill>
                <a:latin typeface="Arial Black" panose="020B0A04020102020204" pitchFamily="34" charset="0"/>
              </a:rPr>
              <a:t>. </a:t>
            </a:r>
            <a:r>
              <a:rPr lang="ru-RU" sz="1600" dirty="0">
                <a:solidFill>
                  <a:srgbClr val="3D3BFE"/>
                </a:solidFill>
                <a:latin typeface="Arial Black" panose="020B0A04020102020204" pitchFamily="34" charset="0"/>
              </a:rPr>
              <a:t>Формулирование и проверка гипотез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4C3EF9-34B5-4C09-A0CF-D5B5CA9E08BB}"/>
              </a:ext>
            </a:extLst>
          </p:cNvPr>
          <p:cNvSpPr txBox="1"/>
          <p:nvPr/>
        </p:nvSpPr>
        <p:spPr>
          <a:xfrm>
            <a:off x="4453580" y="457282"/>
            <a:ext cx="3279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5C5C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Ответы на второй вопрос</a:t>
            </a:r>
          </a:p>
          <a:p>
            <a:r>
              <a:rPr lang="ru-RU" sz="2000" dirty="0">
                <a:solidFill>
                  <a:srgbClr val="5C5C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 причинах низкой оценки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E6166E87-718B-4B8B-A06E-B0C840517BD4}"/>
              </a:ext>
            </a:extLst>
          </p:cNvPr>
          <p:cNvSpPr/>
          <p:nvPr/>
        </p:nvSpPr>
        <p:spPr>
          <a:xfrm>
            <a:off x="611627" y="5591121"/>
            <a:ext cx="10742171" cy="809597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Равнобедренный треугольник 19">
            <a:extLst>
              <a:ext uri="{FF2B5EF4-FFF2-40B4-BE49-F238E27FC236}">
                <a16:creationId xmlns:a16="http://schemas.microsoft.com/office/drawing/2014/main" id="{266E673D-E38D-4F42-A3AD-239601371578}"/>
              </a:ext>
            </a:extLst>
          </p:cNvPr>
          <p:cNvSpPr/>
          <p:nvPr/>
        </p:nvSpPr>
        <p:spPr>
          <a:xfrm rot="10800000">
            <a:off x="5501935" y="5585676"/>
            <a:ext cx="322603" cy="18401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E80CC55E-6015-4FD0-84E9-66BB2FC2EA52}"/>
              </a:ext>
            </a:extLst>
          </p:cNvPr>
          <p:cNvSpPr/>
          <p:nvPr/>
        </p:nvSpPr>
        <p:spPr>
          <a:xfrm>
            <a:off x="2255262" y="5769696"/>
            <a:ext cx="80126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Arial Black" panose="020B0A04020102020204" pitchFamily="34" charset="0"/>
              </a:rPr>
              <a:t>Выборки имеют статистически </a:t>
            </a:r>
            <a:r>
              <a:rPr lang="ru-RU" sz="1400" dirty="0">
                <a:solidFill>
                  <a:srgbClr val="3D3BFE"/>
                </a:solidFill>
                <a:latin typeface="Arial Black" panose="020B0A04020102020204" pitchFamily="34" charset="0"/>
              </a:rPr>
              <a:t>значимые </a:t>
            </a:r>
            <a:r>
              <a:rPr lang="ru-RU" sz="1400" dirty="0">
                <a:solidFill>
                  <a:schemeClr val="bg1"/>
                </a:solidFill>
                <a:latin typeface="Arial Black" panose="020B0A04020102020204" pitchFamily="34" charset="0"/>
              </a:rPr>
              <a:t>различия по показателям скорости загрузки видео и интернет-страниц.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AA244B1-36D1-4958-85C6-90D63508C8F1}"/>
              </a:ext>
            </a:extLst>
          </p:cNvPr>
          <p:cNvSpPr/>
          <p:nvPr/>
        </p:nvSpPr>
        <p:spPr>
          <a:xfrm>
            <a:off x="574570" y="1198036"/>
            <a:ext cx="10779229" cy="747766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64491868-0762-4120-ACD9-60241BF5B5A6}"/>
              </a:ext>
            </a:extLst>
          </p:cNvPr>
          <p:cNvSpPr/>
          <p:nvPr/>
        </p:nvSpPr>
        <p:spPr>
          <a:xfrm>
            <a:off x="1919782" y="1266879"/>
            <a:ext cx="92838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Arial Black" panose="020B0A04020102020204" pitchFamily="34" charset="0"/>
              </a:rPr>
              <a:t>Проверим зависимости между группами с помощью критерия </a:t>
            </a:r>
            <a:r>
              <a:rPr lang="ru-RU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Уилкоксона</a:t>
            </a:r>
            <a:r>
              <a:rPr lang="ru-RU" sz="1400" dirty="0">
                <a:solidFill>
                  <a:schemeClr val="bg1"/>
                </a:solidFill>
                <a:latin typeface="Arial Black" panose="020B0A04020102020204" pitchFamily="34" charset="0"/>
              </a:rPr>
              <a:t> для зависимых выборок.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AA29E861-142E-4464-94A0-1A1572A83FCB}"/>
              </a:ext>
            </a:extLst>
          </p:cNvPr>
          <p:cNvSpPr/>
          <p:nvPr/>
        </p:nvSpPr>
        <p:spPr>
          <a:xfrm>
            <a:off x="611628" y="2144141"/>
            <a:ext cx="2331597" cy="1551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Сравнения между группами ответов</a:t>
            </a:r>
          </a:p>
          <a:p>
            <a:pPr algn="ctr"/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1, 4.</a:t>
            </a:r>
          </a:p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Выборки из 474 ответов.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15579C-4003-4E5C-B9A1-CD65FDC41ACF}"/>
              </a:ext>
            </a:extLst>
          </p:cNvPr>
          <p:cNvSpPr txBox="1"/>
          <p:nvPr/>
        </p:nvSpPr>
        <p:spPr>
          <a:xfrm>
            <a:off x="387376" y="3956229"/>
            <a:ext cx="255584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1 - </a:t>
            </a:r>
            <a:r>
              <a:rPr lang="ru-RU" sz="1000" dirty="0" err="1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Недозвоны</a:t>
            </a:r>
            <a:r>
              <a:rPr lang="ru-RU" sz="1000" dirty="0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обрывы при звонках</a:t>
            </a:r>
          </a:p>
          <a:p>
            <a:r>
              <a:rPr lang="ru-RU" sz="1000" dirty="0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2 - Время ожидания гудков при звонке</a:t>
            </a:r>
          </a:p>
          <a:p>
            <a:r>
              <a:rPr lang="ru-RU" sz="1000" dirty="0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3 - Плохое качество связи в зданиях</a:t>
            </a:r>
            <a:endParaRPr lang="en-US" sz="1000" dirty="0">
              <a:solidFill>
                <a:srgbClr val="B0B0B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000" dirty="0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4 - Медленный мобильный интернет</a:t>
            </a:r>
          </a:p>
          <a:p>
            <a:r>
              <a:rPr lang="ru-RU" sz="1000" dirty="0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5 - Медленная загрузка видео</a:t>
            </a:r>
          </a:p>
          <a:p>
            <a:r>
              <a:rPr lang="ru-RU" sz="1000" dirty="0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6 - Затрудняюсь ответить</a:t>
            </a:r>
          </a:p>
          <a:p>
            <a:r>
              <a:rPr lang="ru-RU" sz="1000" dirty="0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7 - Свой вариант</a:t>
            </a: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816D0869-728E-4894-AC1E-C05483BC8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168300"/>
              </p:ext>
            </p:extLst>
          </p:nvPr>
        </p:nvGraphicFramePr>
        <p:xfrm>
          <a:off x="3163312" y="2265636"/>
          <a:ext cx="5638800" cy="2954628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879600">
                  <a:extLst>
                    <a:ext uri="{9D8B030D-6E8A-4147-A177-3AD203B41FA5}">
                      <a16:colId xmlns:a16="http://schemas.microsoft.com/office/drawing/2014/main" val="1731592789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337785929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399315846"/>
                    </a:ext>
                  </a:extLst>
                </a:gridCol>
              </a:tblGrid>
              <a:tr h="3021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Feature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P_value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Conclusion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extLst>
                  <a:ext uri="{0D108BD9-81ED-4DB2-BD59-A6C34878D82A}">
                    <a16:rowId xmlns:a16="http://schemas.microsoft.com/office/drawing/2014/main" val="3524486934"/>
                  </a:ext>
                </a:extLst>
              </a:tr>
              <a:tr h="3021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Total Traffic(MB)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0.169068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Статистически незначимые различия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extLst>
                  <a:ext uri="{0D108BD9-81ED-4DB2-BD59-A6C34878D82A}">
                    <a16:rowId xmlns:a16="http://schemas.microsoft.com/office/drawing/2014/main" val="3472419074"/>
                  </a:ext>
                </a:extLst>
              </a:tr>
              <a:tr h="3021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Downlink Throughput(Kbps)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0.147946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Статистически незначимые различия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extLst>
                  <a:ext uri="{0D108BD9-81ED-4DB2-BD59-A6C34878D82A}">
                    <a16:rowId xmlns:a16="http://schemas.microsoft.com/office/drawing/2014/main" val="4120201106"/>
                  </a:ext>
                </a:extLst>
              </a:tr>
              <a:tr h="3021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Uplink Throughput(Kbps)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0.117476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Статистически незначимые различия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extLst>
                  <a:ext uri="{0D108BD9-81ED-4DB2-BD59-A6C34878D82A}">
                    <a16:rowId xmlns:a16="http://schemas.microsoft.com/office/drawing/2014/main" val="712960364"/>
                  </a:ext>
                </a:extLst>
              </a:tr>
              <a:tr h="3021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Downlink TCP Retransmission Rate(%)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0.683444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Статистически незначимые различия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extLst>
                  <a:ext uri="{0D108BD9-81ED-4DB2-BD59-A6C34878D82A}">
                    <a16:rowId xmlns:a16="http://schemas.microsoft.com/office/drawing/2014/main" val="3381055517"/>
                  </a:ext>
                </a:extLst>
              </a:tr>
              <a:tr h="2770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rgbClr val="3D3BFE"/>
                          </a:solidFill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Video Streaming Download Throughput(Kbps)</a:t>
                      </a:r>
                      <a:endParaRPr lang="en-US" sz="1000" b="0" i="0" u="none" strike="noStrike" dirty="0">
                        <a:solidFill>
                          <a:srgbClr val="3D3BFE"/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solidFill>
                            <a:srgbClr val="3D3BFE"/>
                          </a:solidFill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0.000868</a:t>
                      </a:r>
                      <a:endParaRPr lang="ru-RU" sz="1000" b="0" i="0" u="none" strike="noStrike" dirty="0">
                        <a:solidFill>
                          <a:srgbClr val="3D3BFE"/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solidFill>
                            <a:srgbClr val="3D3BFE"/>
                          </a:solidFill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Статистически значимые различия</a:t>
                      </a:r>
                      <a:endParaRPr lang="ru-RU" sz="1000" b="0" i="0" u="none" strike="noStrike" dirty="0">
                        <a:solidFill>
                          <a:srgbClr val="3D3BFE"/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extLst>
                  <a:ext uri="{0D108BD9-81ED-4DB2-BD59-A6C34878D82A}">
                    <a16:rowId xmlns:a16="http://schemas.microsoft.com/office/drawing/2014/main" val="3444342736"/>
                  </a:ext>
                </a:extLst>
              </a:tr>
              <a:tr h="3021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Video Streaming </a:t>
                      </a:r>
                      <a:r>
                        <a:rPr lang="en-US" sz="10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xKB</a:t>
                      </a:r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Start Delay(</a:t>
                      </a:r>
                      <a:r>
                        <a:rPr lang="en-US" sz="10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</a:t>
                      </a:r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0.037212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Статистически незначимые различия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extLst>
                  <a:ext uri="{0D108BD9-81ED-4DB2-BD59-A6C34878D82A}">
                    <a16:rowId xmlns:a16="http://schemas.microsoft.com/office/drawing/2014/main" val="2293705662"/>
                  </a:ext>
                </a:extLst>
              </a:tr>
              <a:tr h="3021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rgbClr val="3D3BFE"/>
                          </a:solidFill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Web Page Download Throughput(Kbps)</a:t>
                      </a:r>
                      <a:endParaRPr lang="en-US" sz="1000" b="0" i="0" u="none" strike="noStrike" dirty="0">
                        <a:solidFill>
                          <a:srgbClr val="3D3BFE"/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solidFill>
                            <a:srgbClr val="3D3BFE"/>
                          </a:solidFill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0.006421</a:t>
                      </a:r>
                      <a:endParaRPr lang="ru-RU" sz="1000" b="0" i="0" u="none" strike="noStrike" dirty="0">
                        <a:solidFill>
                          <a:srgbClr val="3D3BFE"/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solidFill>
                            <a:srgbClr val="3D3BFE"/>
                          </a:solidFill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Статистически значимые различия</a:t>
                      </a:r>
                      <a:endParaRPr lang="ru-RU" sz="1000" b="0" i="0" u="none" strike="noStrike" dirty="0">
                        <a:solidFill>
                          <a:srgbClr val="3D3BFE"/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extLst>
                  <a:ext uri="{0D108BD9-81ED-4DB2-BD59-A6C34878D82A}">
                    <a16:rowId xmlns:a16="http://schemas.microsoft.com/office/drawing/2014/main" val="2097849899"/>
                  </a:ext>
                </a:extLst>
              </a:tr>
              <a:tr h="3021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Web Average TCP RTT(ms)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0.187335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Статистически незначимые различия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extLst>
                  <a:ext uri="{0D108BD9-81ED-4DB2-BD59-A6C34878D82A}">
                    <a16:rowId xmlns:a16="http://schemas.microsoft.com/office/drawing/2014/main" val="495096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05095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6436041-C959-4C4E-8BBB-AF9AA0A6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6E8A-F1F0-44A8-BA46-128B6B93635C}" type="slidenum">
              <a:rPr lang="ru-RU" smtClean="0"/>
              <a:t>32</a:t>
            </a:fld>
            <a:endParaRPr lang="ru-RU"/>
          </a:p>
        </p:txBody>
      </p:sp>
      <p:pic>
        <p:nvPicPr>
          <p:cNvPr id="6" name="Picture 6" descr="Skillbox: курсы, тренинги, отзывы, мероприятия">
            <a:extLst>
              <a:ext uri="{FF2B5EF4-FFF2-40B4-BE49-F238E27FC236}">
                <a16:creationId xmlns:a16="http://schemas.microsoft.com/office/drawing/2014/main" id="{66491769-1AD1-431A-A392-49A48CD40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86" y="29298"/>
            <a:ext cx="1524000" cy="86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5962B25-20F0-42DA-B96C-340FD046EDB4}"/>
              </a:ext>
            </a:extLst>
          </p:cNvPr>
          <p:cNvSpPr/>
          <p:nvPr/>
        </p:nvSpPr>
        <p:spPr>
          <a:xfrm>
            <a:off x="11299486" y="317049"/>
            <a:ext cx="554428" cy="579421"/>
          </a:xfrm>
          <a:prstGeom prst="rect">
            <a:avLst/>
          </a:prstGeom>
          <a:solidFill>
            <a:srgbClr val="3D3B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73F00AE-2F0E-465D-8001-CA24294C64CF}"/>
              </a:ext>
            </a:extLst>
          </p:cNvPr>
          <p:cNvSpPr/>
          <p:nvPr/>
        </p:nvSpPr>
        <p:spPr>
          <a:xfrm>
            <a:off x="10926372" y="601152"/>
            <a:ext cx="554428" cy="579421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38FFE3BE-E9A6-4AF1-8763-A94AB9D16CC9}"/>
              </a:ext>
            </a:extLst>
          </p:cNvPr>
          <p:cNvSpPr txBox="1">
            <a:spLocks/>
          </p:cNvSpPr>
          <p:nvPr/>
        </p:nvSpPr>
        <p:spPr>
          <a:xfrm>
            <a:off x="3579960" y="29299"/>
            <a:ext cx="5030640" cy="400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dirty="0">
                <a:solidFill>
                  <a:srgbClr val="3D3BFE"/>
                </a:solidFill>
                <a:latin typeface="Arial Black" panose="020B0A04020102020204" pitchFamily="34" charset="0"/>
              </a:rPr>
              <a:t>3</a:t>
            </a:r>
            <a:r>
              <a:rPr lang="en-US" sz="1600" dirty="0">
                <a:solidFill>
                  <a:srgbClr val="3D3BFE"/>
                </a:solidFill>
                <a:latin typeface="Arial Black" panose="020B0A04020102020204" pitchFamily="34" charset="0"/>
              </a:rPr>
              <a:t>. </a:t>
            </a:r>
            <a:r>
              <a:rPr lang="ru-RU" sz="1600" dirty="0">
                <a:solidFill>
                  <a:srgbClr val="3D3BFE"/>
                </a:solidFill>
                <a:latin typeface="Arial Black" panose="020B0A04020102020204" pitchFamily="34" charset="0"/>
              </a:rPr>
              <a:t>Формулирование и проверка гипотез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4C3EF9-34B5-4C09-A0CF-D5B5CA9E08BB}"/>
              </a:ext>
            </a:extLst>
          </p:cNvPr>
          <p:cNvSpPr txBox="1"/>
          <p:nvPr/>
        </p:nvSpPr>
        <p:spPr>
          <a:xfrm>
            <a:off x="4453580" y="457282"/>
            <a:ext cx="3279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5C5C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Ответы на второй вопрос</a:t>
            </a:r>
          </a:p>
          <a:p>
            <a:r>
              <a:rPr lang="ru-RU" sz="2000" dirty="0">
                <a:solidFill>
                  <a:srgbClr val="5C5C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 причинах низкой оценки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E6166E87-718B-4B8B-A06E-B0C840517BD4}"/>
              </a:ext>
            </a:extLst>
          </p:cNvPr>
          <p:cNvSpPr/>
          <p:nvPr/>
        </p:nvSpPr>
        <p:spPr>
          <a:xfrm>
            <a:off x="611627" y="5591121"/>
            <a:ext cx="10742171" cy="809597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Равнобедренный треугольник 19">
            <a:extLst>
              <a:ext uri="{FF2B5EF4-FFF2-40B4-BE49-F238E27FC236}">
                <a16:creationId xmlns:a16="http://schemas.microsoft.com/office/drawing/2014/main" id="{266E673D-E38D-4F42-A3AD-239601371578}"/>
              </a:ext>
            </a:extLst>
          </p:cNvPr>
          <p:cNvSpPr/>
          <p:nvPr/>
        </p:nvSpPr>
        <p:spPr>
          <a:xfrm rot="10800000">
            <a:off x="5501935" y="5585676"/>
            <a:ext cx="322603" cy="18401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E80CC55E-6015-4FD0-84E9-66BB2FC2EA52}"/>
              </a:ext>
            </a:extLst>
          </p:cNvPr>
          <p:cNvSpPr/>
          <p:nvPr/>
        </p:nvSpPr>
        <p:spPr>
          <a:xfrm>
            <a:off x="2255262" y="5769696"/>
            <a:ext cx="80126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Arial Black" panose="020B0A04020102020204" pitchFamily="34" charset="0"/>
              </a:rPr>
              <a:t>Выборки имеют статистически </a:t>
            </a:r>
            <a:r>
              <a:rPr lang="ru-RU" sz="1400" dirty="0">
                <a:solidFill>
                  <a:srgbClr val="3D3BFE"/>
                </a:solidFill>
                <a:latin typeface="Arial Black" panose="020B0A04020102020204" pitchFamily="34" charset="0"/>
              </a:rPr>
              <a:t>значимые </a:t>
            </a:r>
            <a:r>
              <a:rPr lang="ru-RU" sz="1400" dirty="0">
                <a:solidFill>
                  <a:schemeClr val="bg1"/>
                </a:solidFill>
                <a:latin typeface="Arial Black" panose="020B0A04020102020204" pitchFamily="34" charset="0"/>
              </a:rPr>
              <a:t>различия по показателям скорости загрузки видео и интернет-страниц.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AA244B1-36D1-4958-85C6-90D63508C8F1}"/>
              </a:ext>
            </a:extLst>
          </p:cNvPr>
          <p:cNvSpPr/>
          <p:nvPr/>
        </p:nvSpPr>
        <p:spPr>
          <a:xfrm>
            <a:off x="574570" y="1198036"/>
            <a:ext cx="10779229" cy="747766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64491868-0762-4120-ACD9-60241BF5B5A6}"/>
              </a:ext>
            </a:extLst>
          </p:cNvPr>
          <p:cNvSpPr/>
          <p:nvPr/>
        </p:nvSpPr>
        <p:spPr>
          <a:xfrm>
            <a:off x="1919782" y="1266879"/>
            <a:ext cx="92838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Arial Black" panose="020B0A04020102020204" pitchFamily="34" charset="0"/>
              </a:rPr>
              <a:t>Проверим зависимости между группами с помощью критерия </a:t>
            </a:r>
            <a:r>
              <a:rPr lang="ru-RU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Уилкоксона</a:t>
            </a:r>
            <a:r>
              <a:rPr lang="ru-RU" sz="1400" dirty="0">
                <a:solidFill>
                  <a:schemeClr val="bg1"/>
                </a:solidFill>
                <a:latin typeface="Arial Black" panose="020B0A04020102020204" pitchFamily="34" charset="0"/>
              </a:rPr>
              <a:t> для зависимых выборок.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AA29E861-142E-4464-94A0-1A1572A83FCB}"/>
              </a:ext>
            </a:extLst>
          </p:cNvPr>
          <p:cNvSpPr/>
          <p:nvPr/>
        </p:nvSpPr>
        <p:spPr>
          <a:xfrm>
            <a:off x="611628" y="2144141"/>
            <a:ext cx="2331597" cy="1551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Сравнения между группами ответов</a:t>
            </a:r>
          </a:p>
          <a:p>
            <a:pPr algn="ctr"/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3, 4.</a:t>
            </a:r>
          </a:p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Выборки из 474 ответов.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15579C-4003-4E5C-B9A1-CD65FDC41ACF}"/>
              </a:ext>
            </a:extLst>
          </p:cNvPr>
          <p:cNvSpPr txBox="1"/>
          <p:nvPr/>
        </p:nvSpPr>
        <p:spPr>
          <a:xfrm>
            <a:off x="387376" y="3956229"/>
            <a:ext cx="255584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1 - </a:t>
            </a:r>
            <a:r>
              <a:rPr lang="ru-RU" sz="1000" dirty="0" err="1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Недозвоны</a:t>
            </a:r>
            <a:r>
              <a:rPr lang="ru-RU" sz="1000" dirty="0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обрывы при звонках</a:t>
            </a:r>
          </a:p>
          <a:p>
            <a:r>
              <a:rPr lang="ru-RU" sz="1000" dirty="0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2 - Время ожидания гудков при звонке</a:t>
            </a:r>
          </a:p>
          <a:p>
            <a:r>
              <a:rPr lang="ru-RU" sz="1000" dirty="0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3 - Плохое качество связи в зданиях</a:t>
            </a:r>
            <a:endParaRPr lang="en-US" sz="1000" dirty="0">
              <a:solidFill>
                <a:srgbClr val="B0B0B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000" dirty="0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4 - Медленный мобильный интернет</a:t>
            </a:r>
          </a:p>
          <a:p>
            <a:r>
              <a:rPr lang="ru-RU" sz="1000" dirty="0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5 - Медленная загрузка видео</a:t>
            </a:r>
          </a:p>
          <a:p>
            <a:r>
              <a:rPr lang="ru-RU" sz="1000" dirty="0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6 - Затрудняюсь ответить</a:t>
            </a:r>
          </a:p>
          <a:p>
            <a:r>
              <a:rPr lang="ru-RU" sz="1000" dirty="0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7 - Свой вариант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17530C8B-002F-4952-9218-6D4C60C6B2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798635"/>
              </p:ext>
            </p:extLst>
          </p:nvPr>
        </p:nvGraphicFramePr>
        <p:xfrm>
          <a:off x="3300487" y="2219808"/>
          <a:ext cx="5585769" cy="2951783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861923">
                  <a:extLst>
                    <a:ext uri="{9D8B030D-6E8A-4147-A177-3AD203B41FA5}">
                      <a16:colId xmlns:a16="http://schemas.microsoft.com/office/drawing/2014/main" val="2930093400"/>
                    </a:ext>
                  </a:extLst>
                </a:gridCol>
                <a:gridCol w="1861923">
                  <a:extLst>
                    <a:ext uri="{9D8B030D-6E8A-4147-A177-3AD203B41FA5}">
                      <a16:colId xmlns:a16="http://schemas.microsoft.com/office/drawing/2014/main" val="3903488427"/>
                    </a:ext>
                  </a:extLst>
                </a:gridCol>
                <a:gridCol w="1861923">
                  <a:extLst>
                    <a:ext uri="{9D8B030D-6E8A-4147-A177-3AD203B41FA5}">
                      <a16:colId xmlns:a16="http://schemas.microsoft.com/office/drawing/2014/main" val="1216980575"/>
                    </a:ext>
                  </a:extLst>
                </a:gridCol>
              </a:tblGrid>
              <a:tr h="3091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P_value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Conclusion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extLst>
                  <a:ext uri="{0D108BD9-81ED-4DB2-BD59-A6C34878D82A}">
                    <a16:rowId xmlns:a16="http://schemas.microsoft.com/office/drawing/2014/main" val="2264517160"/>
                  </a:ext>
                </a:extLst>
              </a:tr>
              <a:tr h="3091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Traffic(MB)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0.260950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Статистически незначимые различия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extLst>
                  <a:ext uri="{0D108BD9-81ED-4DB2-BD59-A6C34878D82A}">
                    <a16:rowId xmlns:a16="http://schemas.microsoft.com/office/drawing/2014/main" val="376162144"/>
                  </a:ext>
                </a:extLst>
              </a:tr>
              <a:tr h="3091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Downlink Throughput(Kbps)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0.404231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Статистически незначимые различия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extLst>
                  <a:ext uri="{0D108BD9-81ED-4DB2-BD59-A6C34878D82A}">
                    <a16:rowId xmlns:a16="http://schemas.microsoft.com/office/drawing/2014/main" val="506620874"/>
                  </a:ext>
                </a:extLst>
              </a:tr>
              <a:tr h="3091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Uplink Throughput(Kbps)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0.231044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Статистически незначимые различия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extLst>
                  <a:ext uri="{0D108BD9-81ED-4DB2-BD59-A6C34878D82A}">
                    <a16:rowId xmlns:a16="http://schemas.microsoft.com/office/drawing/2014/main" val="4165874163"/>
                  </a:ext>
                </a:extLst>
              </a:tr>
              <a:tr h="3091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Downlink TCP Retransmission Rate(%)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0.773157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Статистически незначимые различия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extLst>
                  <a:ext uri="{0D108BD9-81ED-4DB2-BD59-A6C34878D82A}">
                    <a16:rowId xmlns:a16="http://schemas.microsoft.com/office/drawing/2014/main" val="106401338"/>
                  </a:ext>
                </a:extLst>
              </a:tr>
              <a:tr h="3091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rgbClr val="3D3BFE"/>
                          </a:solidFill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Video Streaming Download Throughput(Kbps)</a:t>
                      </a:r>
                      <a:endParaRPr lang="en-US" sz="1000" b="0" i="0" u="none" strike="noStrike" dirty="0">
                        <a:solidFill>
                          <a:srgbClr val="3D3BFE"/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solidFill>
                            <a:srgbClr val="3D3BFE"/>
                          </a:solidFill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0.004556</a:t>
                      </a:r>
                      <a:endParaRPr lang="ru-RU" sz="1000" b="0" i="0" u="none" strike="noStrike" dirty="0">
                        <a:solidFill>
                          <a:srgbClr val="3D3BFE"/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solidFill>
                            <a:srgbClr val="3D3BFE"/>
                          </a:solidFill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Статистически значимые различия</a:t>
                      </a:r>
                      <a:endParaRPr lang="ru-RU" sz="1000" b="0" i="0" u="none" strike="noStrike" dirty="0">
                        <a:solidFill>
                          <a:srgbClr val="3D3BFE"/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extLst>
                  <a:ext uri="{0D108BD9-81ED-4DB2-BD59-A6C34878D82A}">
                    <a16:rowId xmlns:a16="http://schemas.microsoft.com/office/drawing/2014/main" val="1226844654"/>
                  </a:ext>
                </a:extLst>
              </a:tr>
              <a:tr h="3091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Video Streaming xKB Start Delay(ms)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0.090783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Статистически незначимые различия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extLst>
                  <a:ext uri="{0D108BD9-81ED-4DB2-BD59-A6C34878D82A}">
                    <a16:rowId xmlns:a16="http://schemas.microsoft.com/office/drawing/2014/main" val="2040879139"/>
                  </a:ext>
                </a:extLst>
              </a:tr>
              <a:tr h="3091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rgbClr val="3D3BFE"/>
                          </a:solidFill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Web Page Download Throughput(Kbps)</a:t>
                      </a:r>
                      <a:endParaRPr lang="en-US" sz="1000" b="0" i="0" u="none" strike="noStrike" dirty="0">
                        <a:solidFill>
                          <a:srgbClr val="3D3BFE"/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solidFill>
                            <a:srgbClr val="3D3BFE"/>
                          </a:solidFill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0.011675</a:t>
                      </a:r>
                      <a:endParaRPr lang="ru-RU" sz="1000" b="0" i="0" u="none" strike="noStrike" dirty="0">
                        <a:solidFill>
                          <a:srgbClr val="3D3BFE"/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solidFill>
                            <a:srgbClr val="3D3BFE"/>
                          </a:solidFill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Статистически значимые различия</a:t>
                      </a:r>
                      <a:endParaRPr lang="ru-RU" sz="1000" b="0" i="0" u="none" strike="noStrike" dirty="0">
                        <a:solidFill>
                          <a:srgbClr val="3D3BFE"/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extLst>
                  <a:ext uri="{0D108BD9-81ED-4DB2-BD59-A6C34878D82A}">
                    <a16:rowId xmlns:a16="http://schemas.microsoft.com/office/drawing/2014/main" val="2614664586"/>
                  </a:ext>
                </a:extLst>
              </a:tr>
              <a:tr h="3091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3D3BFE"/>
                          </a:solidFill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Web Average TCP RTT(ms)</a:t>
                      </a:r>
                      <a:endParaRPr lang="en-US" sz="1000" b="0" i="0" u="none" strike="noStrike">
                        <a:solidFill>
                          <a:srgbClr val="3D3BFE"/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solidFill>
                            <a:srgbClr val="3D3BFE"/>
                          </a:solidFill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0.002955</a:t>
                      </a:r>
                      <a:endParaRPr lang="ru-RU" sz="1000" b="0" i="0" u="none" strike="noStrike">
                        <a:solidFill>
                          <a:srgbClr val="3D3BFE"/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solidFill>
                            <a:srgbClr val="3D3BFE"/>
                          </a:solidFill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Статистически значимые различия</a:t>
                      </a:r>
                      <a:endParaRPr lang="ru-RU" sz="1000" b="0" i="0" u="none" strike="noStrike" dirty="0">
                        <a:solidFill>
                          <a:srgbClr val="3D3BFE"/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extLst>
                  <a:ext uri="{0D108BD9-81ED-4DB2-BD59-A6C34878D82A}">
                    <a16:rowId xmlns:a16="http://schemas.microsoft.com/office/drawing/2014/main" val="3135513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89260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6436041-C959-4C4E-8BBB-AF9AA0A6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6E8A-F1F0-44A8-BA46-128B6B93635C}" type="slidenum">
              <a:rPr lang="ru-RU" smtClean="0"/>
              <a:t>33</a:t>
            </a:fld>
            <a:endParaRPr lang="ru-RU"/>
          </a:p>
        </p:txBody>
      </p:sp>
      <p:pic>
        <p:nvPicPr>
          <p:cNvPr id="6" name="Picture 6" descr="Skillbox: курсы, тренинги, отзывы, мероприятия">
            <a:extLst>
              <a:ext uri="{FF2B5EF4-FFF2-40B4-BE49-F238E27FC236}">
                <a16:creationId xmlns:a16="http://schemas.microsoft.com/office/drawing/2014/main" id="{66491769-1AD1-431A-A392-49A48CD40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86" y="29298"/>
            <a:ext cx="1524000" cy="86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5962B25-20F0-42DA-B96C-340FD046EDB4}"/>
              </a:ext>
            </a:extLst>
          </p:cNvPr>
          <p:cNvSpPr/>
          <p:nvPr/>
        </p:nvSpPr>
        <p:spPr>
          <a:xfrm>
            <a:off x="11299486" y="317049"/>
            <a:ext cx="554428" cy="579421"/>
          </a:xfrm>
          <a:prstGeom prst="rect">
            <a:avLst/>
          </a:prstGeom>
          <a:solidFill>
            <a:srgbClr val="3D3B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73F00AE-2F0E-465D-8001-CA24294C64CF}"/>
              </a:ext>
            </a:extLst>
          </p:cNvPr>
          <p:cNvSpPr/>
          <p:nvPr/>
        </p:nvSpPr>
        <p:spPr>
          <a:xfrm>
            <a:off x="10926372" y="601152"/>
            <a:ext cx="554428" cy="579421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38FFE3BE-E9A6-4AF1-8763-A94AB9D16CC9}"/>
              </a:ext>
            </a:extLst>
          </p:cNvPr>
          <p:cNvSpPr txBox="1">
            <a:spLocks/>
          </p:cNvSpPr>
          <p:nvPr/>
        </p:nvSpPr>
        <p:spPr>
          <a:xfrm>
            <a:off x="3579960" y="29299"/>
            <a:ext cx="5030640" cy="400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dirty="0">
                <a:solidFill>
                  <a:srgbClr val="3D3BFE"/>
                </a:solidFill>
                <a:latin typeface="Arial Black" panose="020B0A04020102020204" pitchFamily="34" charset="0"/>
              </a:rPr>
              <a:t>3</a:t>
            </a:r>
            <a:r>
              <a:rPr lang="en-US" sz="1600" dirty="0">
                <a:solidFill>
                  <a:srgbClr val="3D3BFE"/>
                </a:solidFill>
                <a:latin typeface="Arial Black" panose="020B0A04020102020204" pitchFamily="34" charset="0"/>
              </a:rPr>
              <a:t>. </a:t>
            </a:r>
            <a:r>
              <a:rPr lang="ru-RU" sz="1600" dirty="0">
                <a:solidFill>
                  <a:srgbClr val="3D3BFE"/>
                </a:solidFill>
                <a:latin typeface="Arial Black" panose="020B0A04020102020204" pitchFamily="34" charset="0"/>
              </a:rPr>
              <a:t>Формулирование и проверка гипотез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4C3EF9-34B5-4C09-A0CF-D5B5CA9E08BB}"/>
              </a:ext>
            </a:extLst>
          </p:cNvPr>
          <p:cNvSpPr txBox="1"/>
          <p:nvPr/>
        </p:nvSpPr>
        <p:spPr>
          <a:xfrm>
            <a:off x="4453580" y="457282"/>
            <a:ext cx="3279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5C5C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Ответы на второй вопрос</a:t>
            </a:r>
          </a:p>
          <a:p>
            <a:r>
              <a:rPr lang="ru-RU" sz="2000" dirty="0">
                <a:solidFill>
                  <a:srgbClr val="5C5C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 причинах низкой оценки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E6166E87-718B-4B8B-A06E-B0C840517BD4}"/>
              </a:ext>
            </a:extLst>
          </p:cNvPr>
          <p:cNvSpPr/>
          <p:nvPr/>
        </p:nvSpPr>
        <p:spPr>
          <a:xfrm>
            <a:off x="611627" y="5591121"/>
            <a:ext cx="10742171" cy="809597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Равнобедренный треугольник 19">
            <a:extLst>
              <a:ext uri="{FF2B5EF4-FFF2-40B4-BE49-F238E27FC236}">
                <a16:creationId xmlns:a16="http://schemas.microsoft.com/office/drawing/2014/main" id="{266E673D-E38D-4F42-A3AD-239601371578}"/>
              </a:ext>
            </a:extLst>
          </p:cNvPr>
          <p:cNvSpPr/>
          <p:nvPr/>
        </p:nvSpPr>
        <p:spPr>
          <a:xfrm rot="10800000">
            <a:off x="5501935" y="5585676"/>
            <a:ext cx="322603" cy="18401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E80CC55E-6015-4FD0-84E9-66BB2FC2EA52}"/>
              </a:ext>
            </a:extLst>
          </p:cNvPr>
          <p:cNvSpPr/>
          <p:nvPr/>
        </p:nvSpPr>
        <p:spPr>
          <a:xfrm>
            <a:off x="2255262" y="5769696"/>
            <a:ext cx="80126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Arial Black" panose="020B0A04020102020204" pitchFamily="34" charset="0"/>
              </a:rPr>
              <a:t>Почти по всем показателям выборки имеют статистически </a:t>
            </a:r>
            <a:r>
              <a:rPr lang="ru-RU" sz="1400" dirty="0">
                <a:solidFill>
                  <a:srgbClr val="3D3BFE"/>
                </a:solidFill>
                <a:latin typeface="Arial Black" panose="020B0A04020102020204" pitchFamily="34" charset="0"/>
              </a:rPr>
              <a:t>значимые </a:t>
            </a:r>
            <a:r>
              <a:rPr lang="ru-RU" sz="1400" dirty="0">
                <a:solidFill>
                  <a:schemeClr val="bg1"/>
                </a:solidFill>
                <a:latin typeface="Arial Black" panose="020B0A04020102020204" pitchFamily="34" charset="0"/>
              </a:rPr>
              <a:t>различия.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latin typeface="Arial Black" panose="020B0A04020102020204" pitchFamily="34" charset="0"/>
              </a:rPr>
              <a:t>Совпадает с </a:t>
            </a:r>
            <a:r>
              <a:rPr lang="ru-RU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Бутсрэп</a:t>
            </a:r>
            <a:endParaRPr lang="ru-RU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AA244B1-36D1-4958-85C6-90D63508C8F1}"/>
              </a:ext>
            </a:extLst>
          </p:cNvPr>
          <p:cNvSpPr/>
          <p:nvPr/>
        </p:nvSpPr>
        <p:spPr>
          <a:xfrm>
            <a:off x="574570" y="1198036"/>
            <a:ext cx="10779229" cy="747766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64491868-0762-4120-ACD9-60241BF5B5A6}"/>
              </a:ext>
            </a:extLst>
          </p:cNvPr>
          <p:cNvSpPr/>
          <p:nvPr/>
        </p:nvSpPr>
        <p:spPr>
          <a:xfrm>
            <a:off x="1228724" y="1324644"/>
            <a:ext cx="96976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Arial Black" panose="020B0A04020102020204" pitchFamily="34" charset="0"/>
              </a:rPr>
              <a:t>Удалим все ответы, в которых одновременно </a:t>
            </a:r>
            <a:r>
              <a:rPr lang="ru-RU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встрачается</a:t>
            </a:r>
            <a:r>
              <a:rPr lang="ru-RU" sz="1400" dirty="0">
                <a:solidFill>
                  <a:schemeClr val="bg1"/>
                </a:solidFill>
                <a:latin typeface="Arial Black" panose="020B0A04020102020204" pitchFamily="34" charset="0"/>
              </a:rPr>
              <a:t> (1 и 4) и (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3</a:t>
            </a:r>
            <a:r>
              <a:rPr lang="ru-RU" sz="1400" dirty="0">
                <a:solidFill>
                  <a:schemeClr val="bg1"/>
                </a:solidFill>
                <a:latin typeface="Arial Black" panose="020B0A04020102020204" pitchFamily="34" charset="0"/>
              </a:rPr>
              <a:t> и 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4</a:t>
            </a:r>
            <a:r>
              <a:rPr lang="ru-RU" sz="1400" dirty="0">
                <a:solidFill>
                  <a:schemeClr val="bg1"/>
                </a:solidFill>
                <a:latin typeface="Arial Black" panose="020B0A04020102020204" pitchFamily="34" charset="0"/>
              </a:rPr>
              <a:t>)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latin typeface="Arial Black" panose="020B0A04020102020204" pitchFamily="34" charset="0"/>
              </a:rPr>
              <a:t>и (1 и 5) и (3 и 5 ).</a:t>
            </a:r>
          </a:p>
          <a:p>
            <a:r>
              <a:rPr lang="ru-RU" sz="1400" dirty="0">
                <a:solidFill>
                  <a:schemeClr val="bg1"/>
                </a:solidFill>
                <a:latin typeface="Arial Black" panose="020B0A04020102020204" pitchFamily="34" charset="0"/>
              </a:rPr>
              <a:t>Проверим статистическую значимость при помощи критерия Манна-Уитни.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AA29E861-142E-4464-94A0-1A1572A83FCB}"/>
              </a:ext>
            </a:extLst>
          </p:cNvPr>
          <p:cNvSpPr/>
          <p:nvPr/>
        </p:nvSpPr>
        <p:spPr>
          <a:xfrm>
            <a:off x="611628" y="2144141"/>
            <a:ext cx="2331597" cy="1551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Выборки из ответов (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5) -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72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Остальные -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475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15579C-4003-4E5C-B9A1-CD65FDC41ACF}"/>
              </a:ext>
            </a:extLst>
          </p:cNvPr>
          <p:cNvSpPr txBox="1"/>
          <p:nvPr/>
        </p:nvSpPr>
        <p:spPr>
          <a:xfrm>
            <a:off x="387376" y="3956229"/>
            <a:ext cx="255584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1 - </a:t>
            </a:r>
            <a:r>
              <a:rPr lang="ru-RU" sz="1000" dirty="0" err="1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Недозвоны</a:t>
            </a:r>
            <a:r>
              <a:rPr lang="ru-RU" sz="1000" dirty="0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обрывы при звонках</a:t>
            </a:r>
          </a:p>
          <a:p>
            <a:r>
              <a:rPr lang="ru-RU" sz="1000" dirty="0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2 - Время ожидания гудков при звонке</a:t>
            </a:r>
          </a:p>
          <a:p>
            <a:r>
              <a:rPr lang="ru-RU" sz="1000" dirty="0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3 - Плохое качество связи в зданиях</a:t>
            </a:r>
            <a:endParaRPr lang="en-US" sz="1000" dirty="0">
              <a:solidFill>
                <a:srgbClr val="B0B0B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000" dirty="0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4 - Медленный мобильный интернет</a:t>
            </a:r>
          </a:p>
          <a:p>
            <a:r>
              <a:rPr lang="ru-RU" sz="1000" dirty="0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5 - Медленная загрузка видео</a:t>
            </a:r>
          </a:p>
          <a:p>
            <a:r>
              <a:rPr lang="ru-RU" sz="1000" dirty="0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6 - Затрудняюсь ответить</a:t>
            </a:r>
          </a:p>
          <a:p>
            <a:r>
              <a:rPr lang="ru-RU" sz="1000" dirty="0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7 - Свой вариант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EC7A5AC3-ACDB-485E-BF76-44254CA37E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642874"/>
              </p:ext>
            </p:extLst>
          </p:nvPr>
        </p:nvGraphicFramePr>
        <p:xfrm>
          <a:off x="4057650" y="2354528"/>
          <a:ext cx="5525697" cy="2771252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841899">
                  <a:extLst>
                    <a:ext uri="{9D8B030D-6E8A-4147-A177-3AD203B41FA5}">
                      <a16:colId xmlns:a16="http://schemas.microsoft.com/office/drawing/2014/main" val="651654664"/>
                    </a:ext>
                  </a:extLst>
                </a:gridCol>
                <a:gridCol w="1841899">
                  <a:extLst>
                    <a:ext uri="{9D8B030D-6E8A-4147-A177-3AD203B41FA5}">
                      <a16:colId xmlns:a16="http://schemas.microsoft.com/office/drawing/2014/main" val="3437955812"/>
                    </a:ext>
                  </a:extLst>
                </a:gridCol>
                <a:gridCol w="1841899">
                  <a:extLst>
                    <a:ext uri="{9D8B030D-6E8A-4147-A177-3AD203B41FA5}">
                      <a16:colId xmlns:a16="http://schemas.microsoft.com/office/drawing/2014/main" val="2625769412"/>
                    </a:ext>
                  </a:extLst>
                </a:gridCol>
              </a:tblGrid>
              <a:tr h="2810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P_value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Conclusion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extLst>
                  <a:ext uri="{0D108BD9-81ED-4DB2-BD59-A6C34878D82A}">
                    <a16:rowId xmlns:a16="http://schemas.microsoft.com/office/drawing/2014/main" val="1705527480"/>
                  </a:ext>
                </a:extLst>
              </a:tr>
              <a:tr h="2810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Traffic(MB)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3.283509e-02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Статистически значимые различия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extLst>
                  <a:ext uri="{0D108BD9-81ED-4DB2-BD59-A6C34878D82A}">
                    <a16:rowId xmlns:a16="http://schemas.microsoft.com/office/drawing/2014/main" val="4126221060"/>
                  </a:ext>
                </a:extLst>
              </a:tr>
              <a:tr h="2810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rgbClr val="3D3BF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Downlink Throughput(Kbps)</a:t>
                      </a:r>
                      <a:endParaRPr lang="en-US" sz="1000" b="0" i="0" u="none" strike="noStrike" dirty="0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3D3BF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1.137154e-04</a:t>
                      </a:r>
                      <a:endParaRPr lang="en-US" sz="1000" b="0" i="0" u="none" strike="noStrike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solidFill>
                            <a:srgbClr val="3D3BF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Статистически значимые различия</a:t>
                      </a:r>
                      <a:endParaRPr lang="ru-RU" sz="1000" b="0" i="0" u="none" strike="noStrike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extLst>
                  <a:ext uri="{0D108BD9-81ED-4DB2-BD59-A6C34878D82A}">
                    <a16:rowId xmlns:a16="http://schemas.microsoft.com/office/drawing/2014/main" val="444835835"/>
                  </a:ext>
                </a:extLst>
              </a:tr>
              <a:tr h="2810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3D3BF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Uplink Throughput(Kbps)</a:t>
                      </a:r>
                      <a:endParaRPr lang="en-US" sz="1000" b="0" i="0" u="none" strike="noStrike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rgbClr val="3D3BF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1.881143e-04</a:t>
                      </a:r>
                      <a:endParaRPr lang="en-US" sz="1000" b="0" i="0" u="none" strike="noStrike" dirty="0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solidFill>
                            <a:srgbClr val="3D3BF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Статистически значимые различия</a:t>
                      </a:r>
                      <a:endParaRPr lang="ru-RU" sz="1000" b="0" i="0" u="none" strike="noStrike" dirty="0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extLst>
                  <a:ext uri="{0D108BD9-81ED-4DB2-BD59-A6C34878D82A}">
                    <a16:rowId xmlns:a16="http://schemas.microsoft.com/office/drawing/2014/main" val="1548581275"/>
                  </a:ext>
                </a:extLst>
              </a:tr>
              <a:tr h="2810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Downlink TCP Retransmission Rate(%)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4.073257e-01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Статистически незначимые различия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extLst>
                  <a:ext uri="{0D108BD9-81ED-4DB2-BD59-A6C34878D82A}">
                    <a16:rowId xmlns:a16="http://schemas.microsoft.com/office/drawing/2014/main" val="2572002618"/>
                  </a:ext>
                </a:extLst>
              </a:tr>
              <a:tr h="2810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rgbClr val="3D3BF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Video Streaming Download Throughput(Kbps)</a:t>
                      </a:r>
                      <a:endParaRPr lang="en-US" sz="1000" b="0" i="0" u="none" strike="noStrike" dirty="0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3D3BF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4.273111e-07</a:t>
                      </a:r>
                      <a:endParaRPr lang="en-US" sz="1000" b="0" i="0" u="none" strike="noStrike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solidFill>
                            <a:srgbClr val="3D3BF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Статистически значимые различия</a:t>
                      </a:r>
                      <a:endParaRPr lang="ru-RU" sz="1000" b="0" i="0" u="none" strike="noStrike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extLst>
                  <a:ext uri="{0D108BD9-81ED-4DB2-BD59-A6C34878D82A}">
                    <a16:rowId xmlns:a16="http://schemas.microsoft.com/office/drawing/2014/main" val="3535580355"/>
                  </a:ext>
                </a:extLst>
              </a:tr>
              <a:tr h="2810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rgbClr val="3D3BF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Video Streaming </a:t>
                      </a:r>
                      <a:r>
                        <a:rPr lang="en-US" sz="1000" u="none" strike="noStrike" dirty="0" err="1">
                          <a:solidFill>
                            <a:srgbClr val="3D3BF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xKB</a:t>
                      </a:r>
                      <a:r>
                        <a:rPr lang="en-US" sz="1000" u="none" strike="noStrike" dirty="0">
                          <a:solidFill>
                            <a:srgbClr val="3D3BF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Start Delay(</a:t>
                      </a:r>
                      <a:r>
                        <a:rPr lang="en-US" sz="1000" u="none" strike="noStrike" dirty="0" err="1">
                          <a:solidFill>
                            <a:srgbClr val="3D3BF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</a:t>
                      </a:r>
                      <a:r>
                        <a:rPr lang="en-US" sz="1000" u="none" strike="noStrike" dirty="0">
                          <a:solidFill>
                            <a:srgbClr val="3D3BF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1000" b="0" i="0" u="none" strike="noStrike" dirty="0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rgbClr val="3D3BF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1.422973e-03</a:t>
                      </a:r>
                      <a:endParaRPr lang="en-US" sz="1000" b="0" i="0" u="none" strike="noStrike" dirty="0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solidFill>
                            <a:srgbClr val="3D3BF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Статистически значимые различия</a:t>
                      </a:r>
                      <a:endParaRPr lang="ru-RU" sz="1000" b="0" i="0" u="none" strike="noStrike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extLst>
                  <a:ext uri="{0D108BD9-81ED-4DB2-BD59-A6C34878D82A}">
                    <a16:rowId xmlns:a16="http://schemas.microsoft.com/office/drawing/2014/main" val="768185322"/>
                  </a:ext>
                </a:extLst>
              </a:tr>
              <a:tr h="2810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3D3BF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Web Page Download Throughput(Kbps)</a:t>
                      </a:r>
                      <a:endParaRPr lang="en-US" sz="1000" b="0" i="0" u="none" strike="noStrike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3D3BF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1.013071e-08</a:t>
                      </a:r>
                      <a:endParaRPr lang="en-US" sz="1000" b="0" i="0" u="none" strike="noStrike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solidFill>
                            <a:srgbClr val="3D3BF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Статистически значимые различия</a:t>
                      </a:r>
                      <a:endParaRPr lang="ru-RU" sz="1000" b="0" i="0" u="none" strike="noStrike" dirty="0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extLst>
                  <a:ext uri="{0D108BD9-81ED-4DB2-BD59-A6C34878D82A}">
                    <a16:rowId xmlns:a16="http://schemas.microsoft.com/office/drawing/2014/main" val="3775628441"/>
                  </a:ext>
                </a:extLst>
              </a:tr>
              <a:tr h="2810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3D3BF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Web Average TCP RTT(ms)</a:t>
                      </a:r>
                      <a:endParaRPr lang="en-US" sz="1000" b="0" i="0" u="none" strike="noStrike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3D3BF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3.486049e-05</a:t>
                      </a:r>
                      <a:endParaRPr lang="en-US" sz="1000" b="0" i="0" u="none" strike="noStrike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solidFill>
                            <a:srgbClr val="3D3BF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Статистически значимые различия</a:t>
                      </a:r>
                      <a:endParaRPr lang="ru-RU" sz="1000" b="0" i="0" u="none" strike="noStrike" dirty="0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extLst>
                  <a:ext uri="{0D108BD9-81ED-4DB2-BD59-A6C34878D82A}">
                    <a16:rowId xmlns:a16="http://schemas.microsoft.com/office/drawing/2014/main" val="2479946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2378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49BCF70B-5D5E-4957-9D84-2ABC57D826BD}"/>
              </a:ext>
            </a:extLst>
          </p:cNvPr>
          <p:cNvSpPr/>
          <p:nvPr/>
        </p:nvSpPr>
        <p:spPr>
          <a:xfrm>
            <a:off x="-720" y="5101402"/>
            <a:ext cx="12192000" cy="15558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6436041-C959-4C4E-8BBB-AF9AA0A6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6E8A-F1F0-44A8-BA46-128B6B93635C}" type="slidenum">
              <a:rPr lang="ru-RU" smtClean="0"/>
              <a:t>34</a:t>
            </a:fld>
            <a:endParaRPr lang="ru-RU"/>
          </a:p>
        </p:txBody>
      </p:sp>
      <p:pic>
        <p:nvPicPr>
          <p:cNvPr id="6" name="Picture 6" descr="Skillbox: курсы, тренинги, отзывы, мероприятия">
            <a:extLst>
              <a:ext uri="{FF2B5EF4-FFF2-40B4-BE49-F238E27FC236}">
                <a16:creationId xmlns:a16="http://schemas.microsoft.com/office/drawing/2014/main" id="{66491769-1AD1-431A-A392-49A48CD40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86" y="29298"/>
            <a:ext cx="1524000" cy="86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5962B25-20F0-42DA-B96C-340FD046EDB4}"/>
              </a:ext>
            </a:extLst>
          </p:cNvPr>
          <p:cNvSpPr/>
          <p:nvPr/>
        </p:nvSpPr>
        <p:spPr>
          <a:xfrm>
            <a:off x="11299486" y="317049"/>
            <a:ext cx="554428" cy="579421"/>
          </a:xfrm>
          <a:prstGeom prst="rect">
            <a:avLst/>
          </a:prstGeom>
          <a:solidFill>
            <a:srgbClr val="3D3B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73F00AE-2F0E-465D-8001-CA24294C64CF}"/>
              </a:ext>
            </a:extLst>
          </p:cNvPr>
          <p:cNvSpPr/>
          <p:nvPr/>
        </p:nvSpPr>
        <p:spPr>
          <a:xfrm>
            <a:off x="10926372" y="601152"/>
            <a:ext cx="554428" cy="579421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A56A357-B8FC-446D-975D-D1A24A9BCC33}"/>
              </a:ext>
            </a:extLst>
          </p:cNvPr>
          <p:cNvSpPr/>
          <p:nvPr/>
        </p:nvSpPr>
        <p:spPr>
          <a:xfrm>
            <a:off x="1168092" y="5179928"/>
            <a:ext cx="103127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3D3B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Оценка клиентов о причинах низкой оценки качества связи </a:t>
            </a:r>
            <a:r>
              <a:rPr lang="ru-RU" b="1" u="sng" dirty="0">
                <a:solidFill>
                  <a:srgbClr val="3D3B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зависит</a:t>
            </a:r>
            <a:r>
              <a:rPr lang="ru-RU" b="1" dirty="0">
                <a:solidFill>
                  <a:srgbClr val="3D3B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от технических показателей сети. </a:t>
            </a:r>
            <a:r>
              <a:rPr lang="ru-RU" b="1" dirty="0">
                <a:solidFill>
                  <a:srgbClr val="5C5C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Наибольшее влияние оказывает скорость загрузки и время до начала воспроизведения онлайн-видео. </a:t>
            </a:r>
          </a:p>
          <a:p>
            <a:r>
              <a:rPr lang="ru-RU" b="1" i="0" dirty="0">
                <a:solidFill>
                  <a:srgbClr val="5C5C5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Люди, к</a:t>
            </a:r>
            <a:r>
              <a:rPr lang="ru-RU" b="1" dirty="0">
                <a:solidFill>
                  <a:srgbClr val="5C5C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оторые жалуются на плохой интернет имеют худшие технические показатели, чем клиенты, которые жалуются на плохую связь.</a:t>
            </a:r>
            <a:endParaRPr lang="ru-RU" b="1" i="0" dirty="0">
              <a:solidFill>
                <a:srgbClr val="B0B0B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3780857B-D0F7-4C63-980E-F29AD040C9D8}"/>
              </a:ext>
            </a:extLst>
          </p:cNvPr>
          <p:cNvSpPr txBox="1">
            <a:spLocks/>
          </p:cNvSpPr>
          <p:nvPr/>
        </p:nvSpPr>
        <p:spPr>
          <a:xfrm>
            <a:off x="3566969" y="348273"/>
            <a:ext cx="5030640" cy="400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dirty="0">
                <a:solidFill>
                  <a:srgbClr val="3D3BFE"/>
                </a:solidFill>
                <a:latin typeface="Arial Black" panose="020B0A04020102020204" pitchFamily="34" charset="0"/>
              </a:rPr>
              <a:t>3</a:t>
            </a:r>
            <a:r>
              <a:rPr lang="en-US" sz="1600" dirty="0">
                <a:solidFill>
                  <a:srgbClr val="3D3BFE"/>
                </a:solidFill>
                <a:latin typeface="Arial Black" panose="020B0A04020102020204" pitchFamily="34" charset="0"/>
              </a:rPr>
              <a:t>. </a:t>
            </a:r>
            <a:r>
              <a:rPr lang="ru-RU" sz="1600" dirty="0">
                <a:solidFill>
                  <a:srgbClr val="3D3BFE"/>
                </a:solidFill>
                <a:latin typeface="Arial Black" panose="020B0A04020102020204" pitchFamily="34" charset="0"/>
              </a:rPr>
              <a:t>Формулирование и проверка гипотез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326C2489-D1D7-47FC-A894-8DEE750E258A}"/>
              </a:ext>
            </a:extLst>
          </p:cNvPr>
          <p:cNvSpPr/>
          <p:nvPr/>
        </p:nvSpPr>
        <p:spPr>
          <a:xfrm>
            <a:off x="0" y="1168026"/>
            <a:ext cx="12192000" cy="3467100"/>
          </a:xfrm>
          <a:prstGeom prst="rect">
            <a:avLst/>
          </a:prstGeom>
          <a:solidFill>
            <a:srgbClr val="5C5C5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95108B-6308-498E-89FC-3A7CC1F79E2C}"/>
              </a:ext>
            </a:extLst>
          </p:cNvPr>
          <p:cNvSpPr txBox="1"/>
          <p:nvPr/>
        </p:nvSpPr>
        <p:spPr>
          <a:xfrm>
            <a:off x="170393" y="1496194"/>
            <a:ext cx="1184977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 Гипотеза 2.</a:t>
            </a:r>
          </a:p>
          <a:p>
            <a:endParaRPr lang="ru-RU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ru-RU" sz="20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H0: Отвергаем 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на 0.05 уровне значимости на имеющихся данных </a:t>
            </a:r>
          </a:p>
          <a:p>
            <a:endParaRPr lang="ru-RU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ru-RU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H1: Не отвергаем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 на 0.05 уровне значимости на имеющихся данных</a:t>
            </a:r>
          </a:p>
        </p:txBody>
      </p:sp>
      <p:pic>
        <p:nvPicPr>
          <p:cNvPr id="12" name="Picture 2" descr="Репрезентативная выборка в контексте: определяем эффективность кампании на  этапе тестирования">
            <a:extLst>
              <a:ext uri="{FF2B5EF4-FFF2-40B4-BE49-F238E27FC236}">
                <a16:creationId xmlns:a16="http://schemas.microsoft.com/office/drawing/2014/main" id="{847E6DEC-612A-4FD8-895D-57B74EC175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E4E7E9"/>
              </a:clrFrom>
              <a:clrTo>
                <a:srgbClr val="E4E7E9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011" t="8310" r="15015" b="11241"/>
          <a:stretch/>
        </p:blipFill>
        <p:spPr bwMode="auto">
          <a:xfrm>
            <a:off x="8802867" y="3429000"/>
            <a:ext cx="3051047" cy="18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63176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DECA779-C6D9-4280-80F1-9CA585E7B78B}"/>
              </a:ext>
            </a:extLst>
          </p:cNvPr>
          <p:cNvSpPr/>
          <p:nvPr/>
        </p:nvSpPr>
        <p:spPr>
          <a:xfrm>
            <a:off x="9448800" y="0"/>
            <a:ext cx="2743200" cy="6858000"/>
          </a:xfrm>
          <a:prstGeom prst="rect">
            <a:avLst/>
          </a:prstGeom>
          <a:solidFill>
            <a:srgbClr val="5C5C5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AA102DE2-F520-4FB1-8E25-FB1E3338B029}"/>
              </a:ext>
            </a:extLst>
          </p:cNvPr>
          <p:cNvSpPr/>
          <p:nvPr/>
        </p:nvSpPr>
        <p:spPr>
          <a:xfrm>
            <a:off x="0" y="1697804"/>
            <a:ext cx="12192000" cy="33885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030" name="Picture 6" descr="Skillbox: курсы, тренинги, отзывы, мероприятия">
            <a:extLst>
              <a:ext uri="{FF2B5EF4-FFF2-40B4-BE49-F238E27FC236}">
                <a16:creationId xmlns:a16="http://schemas.microsoft.com/office/drawing/2014/main" id="{E2F2A2CC-849F-4962-BAEE-82F05DBF6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86" y="0"/>
            <a:ext cx="1524000" cy="86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3620593-C215-4056-B531-40316A9C304E}"/>
              </a:ext>
            </a:extLst>
          </p:cNvPr>
          <p:cNvSpPr/>
          <p:nvPr/>
        </p:nvSpPr>
        <p:spPr>
          <a:xfrm>
            <a:off x="8460067" y="778631"/>
            <a:ext cx="864000" cy="864000"/>
          </a:xfrm>
          <a:prstGeom prst="rect">
            <a:avLst/>
          </a:prstGeom>
          <a:solidFill>
            <a:srgbClr val="3D3B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A3874B4-4B9B-481B-85BA-2A31CEE69C04}"/>
              </a:ext>
            </a:extLst>
          </p:cNvPr>
          <p:cNvSpPr/>
          <p:nvPr/>
        </p:nvSpPr>
        <p:spPr>
          <a:xfrm>
            <a:off x="7780906" y="1063210"/>
            <a:ext cx="554428" cy="579421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3E0EFAE-F7A2-4D07-8340-83610F8A09CE}"/>
              </a:ext>
            </a:extLst>
          </p:cNvPr>
          <p:cNvSpPr/>
          <p:nvPr/>
        </p:nvSpPr>
        <p:spPr>
          <a:xfrm>
            <a:off x="6792173" y="6142854"/>
            <a:ext cx="554428" cy="579421"/>
          </a:xfrm>
          <a:prstGeom prst="rect">
            <a:avLst/>
          </a:prstGeom>
          <a:solidFill>
            <a:srgbClr val="3D3B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D20E3BE9-5BAE-4C06-96BC-B5B9BADA242F}"/>
              </a:ext>
            </a:extLst>
          </p:cNvPr>
          <p:cNvSpPr/>
          <p:nvPr/>
        </p:nvSpPr>
        <p:spPr>
          <a:xfrm>
            <a:off x="7471334" y="5568565"/>
            <a:ext cx="864000" cy="864000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4A088C-31C8-4C57-9347-342395062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088" y="3118556"/>
            <a:ext cx="6013080" cy="620887"/>
          </a:xfrm>
        </p:spPr>
        <p:txBody>
          <a:bodyPr>
            <a:noAutofit/>
          </a:bodyPr>
          <a:lstStyle/>
          <a:p>
            <a:pPr algn="l"/>
            <a:r>
              <a:rPr lang="ru-RU" sz="3600" dirty="0">
                <a:solidFill>
                  <a:srgbClr val="3D3BFE"/>
                </a:solidFill>
                <a:latin typeface="Arial Black" panose="020B0A04020102020204" pitchFamily="34" charset="0"/>
              </a:rPr>
              <a:t>4</a:t>
            </a:r>
            <a:r>
              <a:rPr lang="en-US" sz="3600" dirty="0">
                <a:solidFill>
                  <a:srgbClr val="3D3BFE"/>
                </a:solidFill>
                <a:latin typeface="Arial Black" panose="020B0A04020102020204" pitchFamily="34" charset="0"/>
              </a:rPr>
              <a:t>. </a:t>
            </a:r>
            <a:r>
              <a:rPr lang="ru-RU" sz="3600" dirty="0">
                <a:solidFill>
                  <a:srgbClr val="3D3BFE"/>
                </a:solidFill>
                <a:latin typeface="Arial Black" panose="020B0A04020102020204" pitchFamily="34" charset="0"/>
              </a:rPr>
              <a:t>Выводы</a:t>
            </a:r>
            <a:endParaRPr lang="ru-RU" sz="3600" b="1" dirty="0">
              <a:solidFill>
                <a:srgbClr val="3D3BF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1A27304-7C2B-4D41-8C2D-E8171E22E66D}"/>
              </a:ext>
            </a:extLst>
          </p:cNvPr>
          <p:cNvSpPr/>
          <p:nvPr/>
        </p:nvSpPr>
        <p:spPr>
          <a:xfrm>
            <a:off x="8460067" y="5169689"/>
            <a:ext cx="864000" cy="864000"/>
          </a:xfrm>
          <a:prstGeom prst="rect">
            <a:avLst/>
          </a:prstGeom>
          <a:solidFill>
            <a:srgbClr val="3D3B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52EE3047-6903-4BA5-B28D-7870665AD9F6}"/>
              </a:ext>
            </a:extLst>
          </p:cNvPr>
          <p:cNvSpPr/>
          <p:nvPr/>
        </p:nvSpPr>
        <p:spPr>
          <a:xfrm>
            <a:off x="6338897" y="6469036"/>
            <a:ext cx="328543" cy="331322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9218" name="Picture 2" descr="Нацеленность на результат - это что такое? :: BusinessMan.ru">
            <a:extLst>
              <a:ext uri="{FF2B5EF4-FFF2-40B4-BE49-F238E27FC236}">
                <a16:creationId xmlns:a16="http://schemas.microsoft.com/office/drawing/2014/main" id="{C0A444AB-4046-4BE1-B856-16D835156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A8C8B9"/>
              </a:clrFrom>
              <a:clrTo>
                <a:srgbClr val="A8C8B9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379" y="1235867"/>
            <a:ext cx="6507960" cy="433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97724467-37D2-43D4-8FA2-37CE3342E043}"/>
              </a:ext>
            </a:extLst>
          </p:cNvPr>
          <p:cNvSpPr/>
          <p:nvPr/>
        </p:nvSpPr>
        <p:spPr>
          <a:xfrm>
            <a:off x="246395" y="5169327"/>
            <a:ext cx="864000" cy="864000"/>
          </a:xfrm>
          <a:prstGeom prst="rect">
            <a:avLst/>
          </a:prstGeom>
          <a:solidFill>
            <a:srgbClr val="3D3B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8383AF57-3898-4D93-889C-8A4B11EF6A6E}"/>
              </a:ext>
            </a:extLst>
          </p:cNvPr>
          <p:cNvSpPr/>
          <p:nvPr/>
        </p:nvSpPr>
        <p:spPr>
          <a:xfrm>
            <a:off x="1235127" y="4890672"/>
            <a:ext cx="565097" cy="579421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BF185C2B-7CD8-4AEA-BDF2-BD112BDF3DD3}"/>
              </a:ext>
            </a:extLst>
          </p:cNvPr>
          <p:cNvSpPr/>
          <p:nvPr/>
        </p:nvSpPr>
        <p:spPr>
          <a:xfrm>
            <a:off x="1956925" y="4702309"/>
            <a:ext cx="371475" cy="383942"/>
          </a:xfrm>
          <a:prstGeom prst="rect">
            <a:avLst/>
          </a:prstGeom>
          <a:solidFill>
            <a:srgbClr val="3D3B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6942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A6A36099-D2C6-4945-B884-F03E15FC096E}"/>
              </a:ext>
            </a:extLst>
          </p:cNvPr>
          <p:cNvSpPr/>
          <p:nvPr/>
        </p:nvSpPr>
        <p:spPr>
          <a:xfrm>
            <a:off x="198146" y="890862"/>
            <a:ext cx="11755489" cy="5901313"/>
          </a:xfrm>
          <a:prstGeom prst="roundRect">
            <a:avLst>
              <a:gd name="adj" fmla="val 1371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6436041-C959-4C4E-8BBB-AF9AA0A6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6E8A-F1F0-44A8-BA46-128B6B93635C}" type="slidenum">
              <a:rPr lang="ru-RU" smtClean="0"/>
              <a:t>36</a:t>
            </a:fld>
            <a:endParaRPr lang="ru-RU"/>
          </a:p>
        </p:txBody>
      </p:sp>
      <p:pic>
        <p:nvPicPr>
          <p:cNvPr id="6" name="Picture 6" descr="Skillbox: курсы, тренинги, отзывы, мероприятия">
            <a:extLst>
              <a:ext uri="{FF2B5EF4-FFF2-40B4-BE49-F238E27FC236}">
                <a16:creationId xmlns:a16="http://schemas.microsoft.com/office/drawing/2014/main" id="{66491769-1AD1-431A-A392-49A48CD40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86" y="29298"/>
            <a:ext cx="1524000" cy="86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5962B25-20F0-42DA-B96C-340FD046EDB4}"/>
              </a:ext>
            </a:extLst>
          </p:cNvPr>
          <p:cNvSpPr/>
          <p:nvPr/>
        </p:nvSpPr>
        <p:spPr>
          <a:xfrm>
            <a:off x="11299486" y="317049"/>
            <a:ext cx="554428" cy="579421"/>
          </a:xfrm>
          <a:prstGeom prst="rect">
            <a:avLst/>
          </a:prstGeom>
          <a:solidFill>
            <a:srgbClr val="3D3B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73F00AE-2F0E-465D-8001-CA24294C64CF}"/>
              </a:ext>
            </a:extLst>
          </p:cNvPr>
          <p:cNvSpPr/>
          <p:nvPr/>
        </p:nvSpPr>
        <p:spPr>
          <a:xfrm>
            <a:off x="10926372" y="601152"/>
            <a:ext cx="554428" cy="579421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0242" name="Picture 2" descr="Успешный путь до цели | Премиум векторы">
            <a:extLst>
              <a:ext uri="{FF2B5EF4-FFF2-40B4-BE49-F238E27FC236}">
                <a16:creationId xmlns:a16="http://schemas.microsoft.com/office/drawing/2014/main" id="{7274F474-A391-4E37-B0A8-903AA4331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890" y="1992460"/>
            <a:ext cx="2134964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C98BBF0-D28B-4993-9154-1F239CC27A23}"/>
              </a:ext>
            </a:extLst>
          </p:cNvPr>
          <p:cNvSpPr/>
          <p:nvPr/>
        </p:nvSpPr>
        <p:spPr>
          <a:xfrm>
            <a:off x="327025" y="1212275"/>
            <a:ext cx="1115377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buFont typeface="+mj-lt"/>
              <a:buAutoNum type="arabicPeriod"/>
            </a:pPr>
            <a:r>
              <a:rPr lang="ru-RU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рассмотрении двух групп пользователей, как </a:t>
            </a:r>
            <a:r>
              <a:rPr lang="ru-RU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"Удовлетворенные" и "Неудовлетворенные" качеством связи видим явные различия в показателях технических параметрах</a:t>
            </a:r>
            <a:r>
              <a:rPr lang="ru-RU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Это говорит о том, что ставя оценку пользователи в основном руководствовались именно качеством связи, а не субъективным отношением к компании.</a:t>
            </a:r>
          </a:p>
          <a:p>
            <a:pPr indent="266700">
              <a:buFont typeface="+mj-lt"/>
              <a:buAutoNum type="arabicPeriod"/>
            </a:pPr>
            <a:endParaRPr lang="ru-RU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266700">
              <a:buFont typeface="+mj-lt"/>
              <a:buAutoNum type="arabicPeriod"/>
            </a:pPr>
            <a:r>
              <a:rPr lang="ru-RU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Наибольшее влияние на оценку оказывает </a:t>
            </a:r>
            <a:r>
              <a:rPr lang="ru-RU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скорость загрузки видео и время ожидания начала воспроизведения видео</a:t>
            </a:r>
            <a:r>
              <a:rPr lang="ru-RU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На это следует в первую очередь обратить внимание технической службе. </a:t>
            </a:r>
          </a:p>
          <a:p>
            <a:pPr indent="266700">
              <a:buFont typeface="+mj-lt"/>
              <a:buAutoNum type="arabicPeriod"/>
            </a:pPr>
            <a:endParaRPr lang="ru-RU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266700">
              <a:buFont typeface="+mj-lt"/>
              <a:buAutoNum type="arabicPeriod"/>
            </a:pPr>
            <a:r>
              <a:rPr lang="ru-RU" sz="1600" b="1" dirty="0">
                <a:solidFill>
                  <a:srgbClr val="00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Необходимо дополнительно сопоставить тарифы клиентов с их техническими параметрами для определения дальнейших действий.</a:t>
            </a:r>
          </a:p>
          <a:p>
            <a:pPr indent="266700">
              <a:buFont typeface="+mj-lt"/>
              <a:buAutoNum type="arabicPeriod"/>
            </a:pPr>
            <a:endParaRPr lang="ru-RU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266700">
              <a:buFont typeface="+mj-lt"/>
              <a:buAutoNum type="arabicPeriod"/>
            </a:pPr>
            <a:r>
              <a:rPr lang="ru-RU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вопросе о причинах низкой оценке качества связи пользователи </a:t>
            </a:r>
            <a:r>
              <a:rPr lang="ru-RU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основном указывали "плохое качество связи в здании", "</a:t>
            </a:r>
            <a:r>
              <a:rPr lang="ru-RU" sz="1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недозвоны</a:t>
            </a:r>
            <a:r>
              <a:rPr lang="ru-RU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и "медленный интернет"</a:t>
            </a:r>
            <a:r>
              <a:rPr lang="ru-RU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indent="266700"/>
            <a:r>
              <a:rPr lang="ru-RU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 пользователей с ответами о плохой скорости интернета показатели скорости загрузки ниже, а время ожидания загрузки больше</a:t>
            </a:r>
            <a:r>
              <a:rPr lang="ru-RU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1600" i="1" dirty="0">
                <a:solidFill>
                  <a:srgbClr val="3D3B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Технической поддержке необходимо проверить качество соединения у таких пользователей, а клиентской службе предложить таким пользователям тарифы с большей скоростью интернета.</a:t>
            </a:r>
          </a:p>
          <a:p>
            <a:pPr indent="266700"/>
            <a:endParaRPr lang="ru-RU" sz="1600" i="1" dirty="0">
              <a:solidFill>
                <a:srgbClr val="3D3BF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i="1" dirty="0">
                <a:solidFill>
                  <a:srgbClr val="3D3B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</a:t>
            </a:r>
            <a:r>
              <a:rPr lang="ru-RU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При рассмотрении ответов пользователей в свободной форме можно заметить, что есть </a:t>
            </a:r>
            <a:r>
              <a:rPr lang="ru-RU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жалобы на зону покрытия сети при выезде в другие области или деревни</a:t>
            </a:r>
            <a:r>
              <a:rPr lang="ru-RU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1600" i="1" dirty="0">
                <a:solidFill>
                  <a:srgbClr val="3D3B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Возможно, такой ответ о причинах низкой оценки следует добавить в опрос.</a:t>
            </a:r>
            <a:endParaRPr lang="ru-RU" sz="1600" b="0" i="1" dirty="0">
              <a:solidFill>
                <a:srgbClr val="3D3BF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E42B3F0F-EF8E-4AD2-AC7A-478DA489E7EB}"/>
              </a:ext>
            </a:extLst>
          </p:cNvPr>
          <p:cNvSpPr txBox="1">
            <a:spLocks/>
          </p:cNvSpPr>
          <p:nvPr/>
        </p:nvSpPr>
        <p:spPr>
          <a:xfrm>
            <a:off x="4111625" y="441267"/>
            <a:ext cx="3717926" cy="3197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>
                <a:solidFill>
                  <a:srgbClr val="3D3BFE"/>
                </a:solidFill>
                <a:latin typeface="Arial Black" panose="020B0A04020102020204" pitchFamily="34" charset="0"/>
              </a:rPr>
              <a:t>4</a:t>
            </a:r>
            <a:r>
              <a:rPr lang="en-US" sz="2000" dirty="0">
                <a:solidFill>
                  <a:srgbClr val="3D3BFE"/>
                </a:solidFill>
                <a:latin typeface="Arial Black" panose="020B0A04020102020204" pitchFamily="34" charset="0"/>
              </a:rPr>
              <a:t>. </a:t>
            </a:r>
            <a:r>
              <a:rPr lang="ru-RU" sz="2000" dirty="0">
                <a:solidFill>
                  <a:srgbClr val="3D3BFE"/>
                </a:solidFill>
                <a:latin typeface="Arial Black" panose="020B0A04020102020204" pitchFamily="34" charset="0"/>
              </a:rPr>
              <a:t>Выводы и действия</a:t>
            </a:r>
            <a:endParaRPr lang="ru-RU" sz="2000" b="1" dirty="0">
              <a:solidFill>
                <a:srgbClr val="3D3BF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1955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6436041-C959-4C4E-8BBB-AF9AA0A6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6E8A-F1F0-44A8-BA46-128B6B93635C}" type="slidenum">
              <a:rPr lang="ru-RU" smtClean="0"/>
              <a:t>37</a:t>
            </a:fld>
            <a:endParaRPr lang="ru-RU"/>
          </a:p>
        </p:txBody>
      </p:sp>
      <p:pic>
        <p:nvPicPr>
          <p:cNvPr id="6" name="Picture 6" descr="Skillbox: курсы, тренинги, отзывы, мероприятия">
            <a:extLst>
              <a:ext uri="{FF2B5EF4-FFF2-40B4-BE49-F238E27FC236}">
                <a16:creationId xmlns:a16="http://schemas.microsoft.com/office/drawing/2014/main" id="{66491769-1AD1-431A-A392-49A48CD40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86" y="29298"/>
            <a:ext cx="1524000" cy="86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5962B25-20F0-42DA-B96C-340FD046EDB4}"/>
              </a:ext>
            </a:extLst>
          </p:cNvPr>
          <p:cNvSpPr/>
          <p:nvPr/>
        </p:nvSpPr>
        <p:spPr>
          <a:xfrm>
            <a:off x="11299486" y="317049"/>
            <a:ext cx="554428" cy="579421"/>
          </a:xfrm>
          <a:prstGeom prst="rect">
            <a:avLst/>
          </a:prstGeom>
          <a:solidFill>
            <a:srgbClr val="3D3B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73F00AE-2F0E-465D-8001-CA24294C64CF}"/>
              </a:ext>
            </a:extLst>
          </p:cNvPr>
          <p:cNvSpPr/>
          <p:nvPr/>
        </p:nvSpPr>
        <p:spPr>
          <a:xfrm>
            <a:off x="10926372" y="601152"/>
            <a:ext cx="554428" cy="579421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1268" name="Picture 4" descr="Content Writing - Data Entry Vector - (648x429) Png Clipart Download">
            <a:extLst>
              <a:ext uri="{FF2B5EF4-FFF2-40B4-BE49-F238E27FC236}">
                <a16:creationId xmlns:a16="http://schemas.microsoft.com/office/drawing/2014/main" id="{F5844767-7573-440A-AADF-4084139E6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722" y="601152"/>
            <a:ext cx="7712478" cy="5606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FC23EEE1-82B7-4F8A-A9E9-F3341B009092}"/>
              </a:ext>
            </a:extLst>
          </p:cNvPr>
          <p:cNvSpPr txBox="1">
            <a:spLocks/>
          </p:cNvSpPr>
          <p:nvPr/>
        </p:nvSpPr>
        <p:spPr>
          <a:xfrm>
            <a:off x="1487286" y="3007078"/>
            <a:ext cx="9277350" cy="8438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>
                <a:solidFill>
                  <a:srgbClr val="3D3BFE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Спасибо за внимание</a:t>
            </a:r>
            <a:endParaRPr lang="ru-RU" sz="5400" b="1" dirty="0">
              <a:solidFill>
                <a:srgbClr val="3D3BF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2870B6C6-23E3-4484-9BC7-B8D2C856F50D}"/>
              </a:ext>
            </a:extLst>
          </p:cNvPr>
          <p:cNvSpPr/>
          <p:nvPr/>
        </p:nvSpPr>
        <p:spPr>
          <a:xfrm>
            <a:off x="284495" y="5616459"/>
            <a:ext cx="864000" cy="864000"/>
          </a:xfrm>
          <a:prstGeom prst="rect">
            <a:avLst/>
          </a:prstGeom>
          <a:solidFill>
            <a:srgbClr val="3D3B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C8CC98B8-10C1-4F07-B750-EED6CA44EFAE}"/>
              </a:ext>
            </a:extLst>
          </p:cNvPr>
          <p:cNvSpPr/>
          <p:nvPr/>
        </p:nvSpPr>
        <p:spPr>
          <a:xfrm>
            <a:off x="1273227" y="5337804"/>
            <a:ext cx="565097" cy="579421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DCAA085A-D474-4808-8ADB-21F5A18A8D9E}"/>
              </a:ext>
            </a:extLst>
          </p:cNvPr>
          <p:cNvSpPr/>
          <p:nvPr/>
        </p:nvSpPr>
        <p:spPr>
          <a:xfrm>
            <a:off x="1995025" y="5149441"/>
            <a:ext cx="371475" cy="383942"/>
          </a:xfrm>
          <a:prstGeom prst="rect">
            <a:avLst/>
          </a:prstGeom>
          <a:solidFill>
            <a:srgbClr val="3D3B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9289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B5AB2B-35F9-49ED-B2B0-92070FDC5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038" y="843340"/>
            <a:ext cx="8353924" cy="64552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ru-RU" sz="4000" dirty="0">
                <a:solidFill>
                  <a:srgbClr val="3D3BFE"/>
                </a:solidFill>
                <a:latin typeface="Arial Black" panose="020B0A04020102020204" pitchFamily="34" charset="0"/>
              </a:rPr>
              <a:t>Технические параметры сети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281A50D-ECB4-4CD4-8103-90A0CCF7C14C}"/>
              </a:ext>
            </a:extLst>
          </p:cNvPr>
          <p:cNvSpPr/>
          <p:nvPr/>
        </p:nvSpPr>
        <p:spPr>
          <a:xfrm>
            <a:off x="0" y="1488867"/>
            <a:ext cx="12191999" cy="4859217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6146" name="Picture 2" descr="Mobile network - Free computer icons">
            <a:extLst>
              <a:ext uri="{FF2B5EF4-FFF2-40B4-BE49-F238E27FC236}">
                <a16:creationId xmlns:a16="http://schemas.microsoft.com/office/drawing/2014/main" id="{7E90134C-7608-4568-94B4-0DF557B75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5550" y="4279900"/>
            <a:ext cx="207645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3C09BE-19A7-4F9E-A178-B106397E8E38}"/>
              </a:ext>
            </a:extLst>
          </p:cNvPr>
          <p:cNvSpPr txBox="1"/>
          <p:nvPr/>
        </p:nvSpPr>
        <p:spPr>
          <a:xfrm>
            <a:off x="212759" y="1710229"/>
            <a:ext cx="1278886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Traffic(MB)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Общий трафик (МБ)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Downlink Throughput(Kbps)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Пропускная способность канала загрузки (кбит/с)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Uplink Throughput(Kbps)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Пропускная способность канала отправки (кбит/с)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Downlink TCP Retransmission Rate(%)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Скорость повторной передачи 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TCP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 нисходящему каналу (%)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 Streaming Download Throughput(Kbps)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Скорость загрузки потокового видео (кбит/с)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 Streaming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xKB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Start Delay(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Задержка запуска потокового видео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xKB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мс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Page Download Throughput(Kbps)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Скорость загрузки веб-страницы (кбит/с)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Average TCP RTT(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Среднее значение "</a:t>
            </a:r>
            <a:r>
              <a:rPr lang="ru-RU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пинга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загрузки страницы в Интернете (</a:t>
            </a:r>
            <a:r>
              <a:rPr lang="ru-RU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мс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374AAD-0BCA-40A3-B2E0-C4C44A963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6E8A-F1F0-44A8-BA46-128B6B93635C}" type="slidenum">
              <a:rPr lang="ru-RU" smtClean="0"/>
              <a:t>4</a:t>
            </a:fld>
            <a:endParaRPr lang="ru-RU"/>
          </a:p>
        </p:txBody>
      </p:sp>
      <p:pic>
        <p:nvPicPr>
          <p:cNvPr id="7" name="Picture 6" descr="Skillbox: курсы, тренинги, отзывы, мероприятия">
            <a:extLst>
              <a:ext uri="{FF2B5EF4-FFF2-40B4-BE49-F238E27FC236}">
                <a16:creationId xmlns:a16="http://schemas.microsoft.com/office/drawing/2014/main" id="{C035544A-9F62-43EA-8A6D-BEC81DE49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86" y="29298"/>
            <a:ext cx="1524000" cy="86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243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1988629-7F83-45F0-88AA-E39154B2C386}"/>
              </a:ext>
            </a:extLst>
          </p:cNvPr>
          <p:cNvSpPr/>
          <p:nvPr/>
        </p:nvSpPr>
        <p:spPr>
          <a:xfrm>
            <a:off x="6000750" y="1714224"/>
            <a:ext cx="6191249" cy="4009032"/>
          </a:xfrm>
          <a:prstGeom prst="rect">
            <a:avLst/>
          </a:prstGeom>
          <a:solidFill>
            <a:srgbClr val="5C5C5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CA5B54-9A98-46BB-ABA6-A9BC50EC8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7297" y="792228"/>
            <a:ext cx="6377405" cy="63590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ru-RU" dirty="0">
                <a:solidFill>
                  <a:srgbClr val="3D3BFE"/>
                </a:solidFill>
                <a:latin typeface="Arial Black" panose="020B0A04020102020204" pitchFamily="34" charset="0"/>
              </a:rPr>
              <a:t>Цель исследования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0B75B1-3379-4DA4-9047-9D1F3E573B1A}"/>
              </a:ext>
            </a:extLst>
          </p:cNvPr>
          <p:cNvSpPr txBox="1"/>
          <p:nvPr/>
        </p:nvSpPr>
        <p:spPr>
          <a:xfrm>
            <a:off x="6096000" y="2164468"/>
            <a:ext cx="590550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Оценить: </a:t>
            </a:r>
          </a:p>
          <a:p>
            <a:pPr marL="514350" indent="-514350" algn="just">
              <a:buAutoNum type="arabicPeriod"/>
            </a:pPr>
            <a:r>
              <a:rPr lang="ru-RU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Зависит ли оценка, которую ставит клиент в опросе, от технических показателей.</a:t>
            </a:r>
          </a:p>
          <a:p>
            <a:pPr marL="514350" indent="-514350">
              <a:buAutoNum type="arabicPeriod"/>
            </a:pPr>
            <a:r>
              <a:rPr lang="ru-RU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Какие технические показатели влияют на оценку пользователей.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3865D4C-9D56-4A4B-AD3C-009A0A19E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6E8A-F1F0-44A8-BA46-128B6B93635C}" type="slidenum">
              <a:rPr lang="ru-RU" smtClean="0"/>
              <a:t>5</a:t>
            </a:fld>
            <a:endParaRPr lang="ru-RU"/>
          </a:p>
        </p:txBody>
      </p:sp>
      <p:pic>
        <p:nvPicPr>
          <p:cNvPr id="7" name="Picture 6" descr="Skillbox: курсы, тренинги, отзывы, мероприятия">
            <a:extLst>
              <a:ext uri="{FF2B5EF4-FFF2-40B4-BE49-F238E27FC236}">
                <a16:creationId xmlns:a16="http://schemas.microsoft.com/office/drawing/2014/main" id="{B51B0E0F-C279-4544-91AA-E2BA2090F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86" y="29298"/>
            <a:ext cx="1524000" cy="86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A14D7297-0FA3-4331-9749-265C333BE390}"/>
              </a:ext>
            </a:extLst>
          </p:cNvPr>
          <p:cNvSpPr/>
          <p:nvPr/>
        </p:nvSpPr>
        <p:spPr>
          <a:xfrm>
            <a:off x="1" y="1714224"/>
            <a:ext cx="6000750" cy="4009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3074" name="Picture 2" descr="О компании – ООО НПО &quot;ПромЭкоТехнология&quot;">
            <a:extLst>
              <a:ext uri="{FF2B5EF4-FFF2-40B4-BE49-F238E27FC236}">
                <a16:creationId xmlns:a16="http://schemas.microsoft.com/office/drawing/2014/main" id="{774F8098-233A-4275-B969-82CA58B8E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33" y="1510172"/>
            <a:ext cx="4519967" cy="4519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Рисунок 4" descr="Исследование">
            <a:extLst>
              <a:ext uri="{FF2B5EF4-FFF2-40B4-BE49-F238E27FC236}">
                <a16:creationId xmlns:a16="http://schemas.microsoft.com/office/drawing/2014/main" id="{BD6FE017-5804-449E-A367-8711C61D8A47}"/>
              </a:ext>
            </a:extLst>
          </p:cNvPr>
          <p:cNvGrpSpPr/>
          <p:nvPr/>
        </p:nvGrpSpPr>
        <p:grpSpPr>
          <a:xfrm>
            <a:off x="1388142" y="2333745"/>
            <a:ext cx="1384994" cy="1384994"/>
            <a:chOff x="1443789" y="2487731"/>
            <a:chExt cx="1384994" cy="1384994"/>
          </a:xfrm>
          <a:solidFill>
            <a:srgbClr val="5C5C5C"/>
          </a:solidFill>
        </p:grpSpPr>
        <p:sp>
          <p:nvSpPr>
            <p:cNvPr id="9" name="Полилиния: фигура 8">
              <a:extLst>
                <a:ext uri="{FF2B5EF4-FFF2-40B4-BE49-F238E27FC236}">
                  <a16:creationId xmlns:a16="http://schemas.microsoft.com/office/drawing/2014/main" id="{C718D3DA-07CF-4B57-A083-ED3C49259450}"/>
                </a:ext>
              </a:extLst>
            </p:cNvPr>
            <p:cNvSpPr/>
            <p:nvPr/>
          </p:nvSpPr>
          <p:spPr>
            <a:xfrm>
              <a:off x="1539969" y="2591124"/>
              <a:ext cx="1168589" cy="1168589"/>
            </a:xfrm>
            <a:custGeom>
              <a:avLst/>
              <a:gdLst>
                <a:gd name="connsiteX0" fmla="*/ 949779 w 1168588"/>
                <a:gd name="connsiteY0" fmla="*/ 806952 h 1168588"/>
                <a:gd name="connsiteX1" fmla="*/ 860332 w 1168588"/>
                <a:gd name="connsiteY1" fmla="*/ 779541 h 1168588"/>
                <a:gd name="connsiteX2" fmla="*/ 795410 w 1168588"/>
                <a:gd name="connsiteY2" fmla="*/ 716062 h 1168588"/>
                <a:gd name="connsiteX3" fmla="*/ 884858 w 1168588"/>
                <a:gd name="connsiteY3" fmla="*/ 453490 h 1168588"/>
                <a:gd name="connsiteX4" fmla="*/ 452047 w 1168588"/>
                <a:gd name="connsiteY4" fmla="*/ 16351 h 1168588"/>
                <a:gd name="connsiteX5" fmla="*/ 16351 w 1168588"/>
                <a:gd name="connsiteY5" fmla="*/ 449162 h 1168588"/>
                <a:gd name="connsiteX6" fmla="*/ 449162 w 1168588"/>
                <a:gd name="connsiteY6" fmla="*/ 884858 h 1168588"/>
                <a:gd name="connsiteX7" fmla="*/ 714619 w 1168588"/>
                <a:gd name="connsiteY7" fmla="*/ 795410 h 1168588"/>
                <a:gd name="connsiteX8" fmla="*/ 778098 w 1168588"/>
                <a:gd name="connsiteY8" fmla="*/ 858889 h 1168588"/>
                <a:gd name="connsiteX9" fmla="*/ 805509 w 1168588"/>
                <a:gd name="connsiteY9" fmla="*/ 949779 h 1168588"/>
                <a:gd name="connsiteX10" fmla="*/ 985847 w 1168588"/>
                <a:gd name="connsiteY10" fmla="*/ 1130117 h 1168588"/>
                <a:gd name="connsiteX11" fmla="*/ 1128674 w 1168588"/>
                <a:gd name="connsiteY11" fmla="*/ 1130117 h 1168588"/>
                <a:gd name="connsiteX12" fmla="*/ 1128674 w 1168588"/>
                <a:gd name="connsiteY12" fmla="*/ 987290 h 1168588"/>
                <a:gd name="connsiteX13" fmla="*/ 949779 w 1168588"/>
                <a:gd name="connsiteY13" fmla="*/ 806952 h 1168588"/>
                <a:gd name="connsiteX14" fmla="*/ 452047 w 1168588"/>
                <a:gd name="connsiteY14" fmla="*/ 798296 h 1168588"/>
                <a:gd name="connsiteX15" fmla="*/ 105799 w 1168588"/>
                <a:gd name="connsiteY15" fmla="*/ 452047 h 1168588"/>
                <a:gd name="connsiteX16" fmla="*/ 452047 w 1168588"/>
                <a:gd name="connsiteY16" fmla="*/ 105799 h 1168588"/>
                <a:gd name="connsiteX17" fmla="*/ 798296 w 1168588"/>
                <a:gd name="connsiteY17" fmla="*/ 452047 h 1168588"/>
                <a:gd name="connsiteX18" fmla="*/ 452047 w 1168588"/>
                <a:gd name="connsiteY18" fmla="*/ 798296 h 1168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68588" h="1168588">
                  <a:moveTo>
                    <a:pt x="949779" y="806952"/>
                  </a:moveTo>
                  <a:cubicBezTo>
                    <a:pt x="926696" y="783869"/>
                    <a:pt x="892071" y="772327"/>
                    <a:pt x="860332" y="779541"/>
                  </a:cubicBezTo>
                  <a:lnTo>
                    <a:pt x="795410" y="716062"/>
                  </a:lnTo>
                  <a:cubicBezTo>
                    <a:pt x="853118" y="641041"/>
                    <a:pt x="884858" y="548708"/>
                    <a:pt x="884858" y="453490"/>
                  </a:cubicBezTo>
                  <a:cubicBezTo>
                    <a:pt x="886300" y="212559"/>
                    <a:pt x="691536" y="17794"/>
                    <a:pt x="452047" y="16351"/>
                  </a:cubicBezTo>
                  <a:cubicBezTo>
                    <a:pt x="212559" y="14908"/>
                    <a:pt x="17794" y="209673"/>
                    <a:pt x="16351" y="449162"/>
                  </a:cubicBezTo>
                  <a:cubicBezTo>
                    <a:pt x="14908" y="688650"/>
                    <a:pt x="209673" y="883415"/>
                    <a:pt x="449162" y="884858"/>
                  </a:cubicBezTo>
                  <a:cubicBezTo>
                    <a:pt x="544380" y="884858"/>
                    <a:pt x="638156" y="853118"/>
                    <a:pt x="714619" y="795410"/>
                  </a:cubicBezTo>
                  <a:lnTo>
                    <a:pt x="778098" y="858889"/>
                  </a:lnTo>
                  <a:cubicBezTo>
                    <a:pt x="772327" y="892071"/>
                    <a:pt x="782426" y="925253"/>
                    <a:pt x="805509" y="949779"/>
                  </a:cubicBezTo>
                  <a:lnTo>
                    <a:pt x="985847" y="1130117"/>
                  </a:lnTo>
                  <a:cubicBezTo>
                    <a:pt x="1024800" y="1169070"/>
                    <a:pt x="1089721" y="1169070"/>
                    <a:pt x="1128674" y="1130117"/>
                  </a:cubicBezTo>
                  <a:cubicBezTo>
                    <a:pt x="1167627" y="1091164"/>
                    <a:pt x="1167627" y="1026243"/>
                    <a:pt x="1128674" y="987290"/>
                  </a:cubicBezTo>
                  <a:lnTo>
                    <a:pt x="949779" y="806952"/>
                  </a:lnTo>
                  <a:close/>
                  <a:moveTo>
                    <a:pt x="452047" y="798296"/>
                  </a:moveTo>
                  <a:cubicBezTo>
                    <a:pt x="260168" y="798296"/>
                    <a:pt x="105799" y="643926"/>
                    <a:pt x="105799" y="452047"/>
                  </a:cubicBezTo>
                  <a:cubicBezTo>
                    <a:pt x="105799" y="260168"/>
                    <a:pt x="260168" y="105799"/>
                    <a:pt x="452047" y="105799"/>
                  </a:cubicBezTo>
                  <a:cubicBezTo>
                    <a:pt x="643926" y="105799"/>
                    <a:pt x="798296" y="260168"/>
                    <a:pt x="798296" y="452047"/>
                  </a:cubicBezTo>
                  <a:cubicBezTo>
                    <a:pt x="798296" y="642484"/>
                    <a:pt x="642484" y="798296"/>
                    <a:pt x="452047" y="798296"/>
                  </a:cubicBezTo>
                  <a:close/>
                </a:path>
              </a:pathLst>
            </a:custGeom>
            <a:grpFill/>
            <a:ln w="143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0" name="Полилиния: фигура 9">
              <a:extLst>
                <a:ext uri="{FF2B5EF4-FFF2-40B4-BE49-F238E27FC236}">
                  <a16:creationId xmlns:a16="http://schemas.microsoft.com/office/drawing/2014/main" id="{9391E9B8-55A5-4BC4-82F3-E79E6F3CC5A2}"/>
                </a:ext>
              </a:extLst>
            </p:cNvPr>
            <p:cNvSpPr/>
            <p:nvPr/>
          </p:nvSpPr>
          <p:spPr>
            <a:xfrm>
              <a:off x="1665492" y="2805542"/>
              <a:ext cx="649216" cy="476092"/>
            </a:xfrm>
            <a:custGeom>
              <a:avLst/>
              <a:gdLst>
                <a:gd name="connsiteX0" fmla="*/ 636705 w 649215"/>
                <a:gd name="connsiteY0" fmla="*/ 215989 h 476091"/>
                <a:gd name="connsiteX1" fmla="*/ 554471 w 649215"/>
                <a:gd name="connsiteY1" fmla="*/ 215989 h 476091"/>
                <a:gd name="connsiteX2" fmla="*/ 535716 w 649215"/>
                <a:gd name="connsiteY2" fmla="*/ 227530 h 476091"/>
                <a:gd name="connsiteX3" fmla="*/ 480893 w 649215"/>
                <a:gd name="connsiteY3" fmla="*/ 286681 h 476091"/>
                <a:gd name="connsiteX4" fmla="*/ 434727 w 649215"/>
                <a:gd name="connsiteY4" fmla="*/ 126541 h 476091"/>
                <a:gd name="connsiteX5" fmla="*/ 402987 w 649215"/>
                <a:gd name="connsiteY5" fmla="*/ 109229 h 476091"/>
                <a:gd name="connsiteX6" fmla="*/ 385675 w 649215"/>
                <a:gd name="connsiteY6" fmla="*/ 125099 h 476091"/>
                <a:gd name="connsiteX7" fmla="*/ 299113 w 649215"/>
                <a:gd name="connsiteY7" fmla="*/ 354488 h 476091"/>
                <a:gd name="connsiteX8" fmla="*/ 239962 w 649215"/>
                <a:gd name="connsiteY8" fmla="*/ 37094 h 476091"/>
                <a:gd name="connsiteX9" fmla="*/ 211108 w 649215"/>
                <a:gd name="connsiteY9" fmla="*/ 16896 h 476091"/>
                <a:gd name="connsiteX10" fmla="*/ 190910 w 649215"/>
                <a:gd name="connsiteY10" fmla="*/ 34208 h 476091"/>
                <a:gd name="connsiteX11" fmla="*/ 128874 w 649215"/>
                <a:gd name="connsiteY11" fmla="*/ 215989 h 476091"/>
                <a:gd name="connsiteX12" fmla="*/ 16343 w 649215"/>
                <a:gd name="connsiteY12" fmla="*/ 215989 h 476091"/>
                <a:gd name="connsiteX13" fmla="*/ 16343 w 649215"/>
                <a:gd name="connsiteY13" fmla="*/ 273697 h 476091"/>
                <a:gd name="connsiteX14" fmla="*/ 147629 w 649215"/>
                <a:gd name="connsiteY14" fmla="*/ 273697 h 476091"/>
                <a:gd name="connsiteX15" fmla="*/ 172155 w 649215"/>
                <a:gd name="connsiteY15" fmla="*/ 252056 h 476091"/>
                <a:gd name="connsiteX16" fmla="*/ 208222 w 649215"/>
                <a:gd name="connsiteY16" fmla="*/ 142411 h 476091"/>
                <a:gd name="connsiteX17" fmla="*/ 265931 w 649215"/>
                <a:gd name="connsiteY17" fmla="*/ 452592 h 476091"/>
                <a:gd name="connsiteX18" fmla="*/ 289014 w 649215"/>
                <a:gd name="connsiteY18" fmla="*/ 472790 h 476091"/>
                <a:gd name="connsiteX19" fmla="*/ 291899 w 649215"/>
                <a:gd name="connsiteY19" fmla="*/ 472790 h 476091"/>
                <a:gd name="connsiteX20" fmla="*/ 316425 w 649215"/>
                <a:gd name="connsiteY20" fmla="*/ 456920 h 476091"/>
                <a:gd name="connsiteX21" fmla="*/ 408758 w 649215"/>
                <a:gd name="connsiteY21" fmla="*/ 214546 h 476091"/>
                <a:gd name="connsiteX22" fmla="*/ 446268 w 649215"/>
                <a:gd name="connsiteY22" fmla="*/ 344389 h 476091"/>
                <a:gd name="connsiteX23" fmla="*/ 478008 w 649215"/>
                <a:gd name="connsiteY23" fmla="*/ 361702 h 476091"/>
                <a:gd name="connsiteX24" fmla="*/ 489549 w 649215"/>
                <a:gd name="connsiteY24" fmla="*/ 354488 h 476091"/>
                <a:gd name="connsiteX25" fmla="*/ 567455 w 649215"/>
                <a:gd name="connsiteY25" fmla="*/ 273697 h 476091"/>
                <a:gd name="connsiteX26" fmla="*/ 638148 w 649215"/>
                <a:gd name="connsiteY26" fmla="*/ 273697 h 476091"/>
                <a:gd name="connsiteX27" fmla="*/ 638148 w 649215"/>
                <a:gd name="connsiteY27" fmla="*/ 215989 h 476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49215" h="476091">
                  <a:moveTo>
                    <a:pt x="636705" y="215989"/>
                  </a:moveTo>
                  <a:lnTo>
                    <a:pt x="554471" y="215989"/>
                  </a:lnTo>
                  <a:cubicBezTo>
                    <a:pt x="547257" y="217432"/>
                    <a:pt x="540044" y="221760"/>
                    <a:pt x="535716" y="227530"/>
                  </a:cubicBezTo>
                  <a:lnTo>
                    <a:pt x="480893" y="286681"/>
                  </a:lnTo>
                  <a:lnTo>
                    <a:pt x="434727" y="126541"/>
                  </a:lnTo>
                  <a:cubicBezTo>
                    <a:pt x="430399" y="113557"/>
                    <a:pt x="415972" y="104901"/>
                    <a:pt x="402987" y="109229"/>
                  </a:cubicBezTo>
                  <a:cubicBezTo>
                    <a:pt x="395774" y="112114"/>
                    <a:pt x="388560" y="116442"/>
                    <a:pt x="385675" y="125099"/>
                  </a:cubicBezTo>
                  <a:lnTo>
                    <a:pt x="299113" y="354488"/>
                  </a:lnTo>
                  <a:lnTo>
                    <a:pt x="239962" y="37094"/>
                  </a:lnTo>
                  <a:cubicBezTo>
                    <a:pt x="237077" y="22667"/>
                    <a:pt x="224092" y="14011"/>
                    <a:pt x="211108" y="16896"/>
                  </a:cubicBezTo>
                  <a:cubicBezTo>
                    <a:pt x="202452" y="18339"/>
                    <a:pt x="195238" y="25552"/>
                    <a:pt x="190910" y="34208"/>
                  </a:cubicBezTo>
                  <a:lnTo>
                    <a:pt x="128874" y="215989"/>
                  </a:lnTo>
                  <a:lnTo>
                    <a:pt x="16343" y="215989"/>
                  </a:lnTo>
                  <a:lnTo>
                    <a:pt x="16343" y="273697"/>
                  </a:lnTo>
                  <a:lnTo>
                    <a:pt x="147629" y="273697"/>
                  </a:lnTo>
                  <a:cubicBezTo>
                    <a:pt x="159171" y="272254"/>
                    <a:pt x="169270" y="263598"/>
                    <a:pt x="172155" y="252056"/>
                  </a:cubicBezTo>
                  <a:lnTo>
                    <a:pt x="208222" y="142411"/>
                  </a:lnTo>
                  <a:lnTo>
                    <a:pt x="265931" y="452592"/>
                  </a:lnTo>
                  <a:cubicBezTo>
                    <a:pt x="267373" y="464134"/>
                    <a:pt x="277472" y="472790"/>
                    <a:pt x="289014" y="472790"/>
                  </a:cubicBezTo>
                  <a:lnTo>
                    <a:pt x="291899" y="472790"/>
                  </a:lnTo>
                  <a:cubicBezTo>
                    <a:pt x="301998" y="472790"/>
                    <a:pt x="312097" y="467019"/>
                    <a:pt x="316425" y="456920"/>
                  </a:cubicBezTo>
                  <a:lnTo>
                    <a:pt x="408758" y="214546"/>
                  </a:lnTo>
                  <a:lnTo>
                    <a:pt x="446268" y="344389"/>
                  </a:lnTo>
                  <a:cubicBezTo>
                    <a:pt x="450596" y="357374"/>
                    <a:pt x="463581" y="366030"/>
                    <a:pt x="478008" y="361702"/>
                  </a:cubicBezTo>
                  <a:cubicBezTo>
                    <a:pt x="482336" y="360259"/>
                    <a:pt x="486664" y="357374"/>
                    <a:pt x="489549" y="354488"/>
                  </a:cubicBezTo>
                  <a:lnTo>
                    <a:pt x="567455" y="273697"/>
                  </a:lnTo>
                  <a:lnTo>
                    <a:pt x="638148" y="273697"/>
                  </a:lnTo>
                  <a:lnTo>
                    <a:pt x="638148" y="215989"/>
                  </a:lnTo>
                  <a:close/>
                </a:path>
              </a:pathLst>
            </a:custGeom>
            <a:grpFill/>
            <a:ln w="143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6391B938-0FAF-4BD3-866E-D0E84AB973FD}"/>
              </a:ext>
            </a:extLst>
          </p:cNvPr>
          <p:cNvSpPr/>
          <p:nvPr/>
        </p:nvSpPr>
        <p:spPr>
          <a:xfrm>
            <a:off x="11528086" y="172781"/>
            <a:ext cx="554428" cy="579421"/>
          </a:xfrm>
          <a:prstGeom prst="rect">
            <a:avLst/>
          </a:prstGeom>
          <a:solidFill>
            <a:srgbClr val="3D3B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8D4EFED3-F9C7-4BA8-9F9D-EEB6486A4EF7}"/>
              </a:ext>
            </a:extLst>
          </p:cNvPr>
          <p:cNvSpPr/>
          <p:nvPr/>
        </p:nvSpPr>
        <p:spPr>
          <a:xfrm>
            <a:off x="10799372" y="555323"/>
            <a:ext cx="554428" cy="579421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813EF029-376A-45B5-A0D7-82D08D8A4509}"/>
              </a:ext>
            </a:extLst>
          </p:cNvPr>
          <p:cNvSpPr/>
          <p:nvPr/>
        </p:nvSpPr>
        <p:spPr>
          <a:xfrm>
            <a:off x="1123605" y="5789200"/>
            <a:ext cx="554428" cy="579421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1C205A91-DDB5-469C-9375-371727AC57ED}"/>
              </a:ext>
            </a:extLst>
          </p:cNvPr>
          <p:cNvSpPr/>
          <p:nvPr/>
        </p:nvSpPr>
        <p:spPr>
          <a:xfrm>
            <a:off x="147282" y="5798419"/>
            <a:ext cx="864000" cy="864000"/>
          </a:xfrm>
          <a:prstGeom prst="rect">
            <a:avLst/>
          </a:prstGeom>
          <a:solidFill>
            <a:srgbClr val="3D3B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5742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44DFDF6-850B-4663-9ED4-53EA66DA1EE7}"/>
              </a:ext>
            </a:extLst>
          </p:cNvPr>
          <p:cNvSpPr/>
          <p:nvPr/>
        </p:nvSpPr>
        <p:spPr>
          <a:xfrm>
            <a:off x="8910684" y="0"/>
            <a:ext cx="3281315" cy="6858000"/>
          </a:xfrm>
          <a:prstGeom prst="rect">
            <a:avLst/>
          </a:prstGeom>
          <a:solidFill>
            <a:srgbClr val="5C5C5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77B5EBF-7F98-4A53-A165-8EB13F088089}"/>
              </a:ext>
            </a:extLst>
          </p:cNvPr>
          <p:cNvSpPr/>
          <p:nvPr/>
        </p:nvSpPr>
        <p:spPr>
          <a:xfrm>
            <a:off x="-12701" y="1708031"/>
            <a:ext cx="12192000" cy="4507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5ADBB1-9476-4D31-B295-5C90B7116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8196" y="421420"/>
            <a:ext cx="6555607" cy="12834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4000" dirty="0">
                <a:solidFill>
                  <a:srgbClr val="3D3BFE"/>
                </a:solidFill>
                <a:latin typeface="Arial Black" panose="020B0A04020102020204" pitchFamily="34" charset="0"/>
              </a:rPr>
              <a:t>Этапы проведения исследования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5607185-3A06-41A3-B618-F8CCA539E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6E8A-F1F0-44A8-BA46-128B6B93635C}" type="slidenum">
              <a:rPr lang="ru-RU" smtClean="0"/>
              <a:t>6</a:t>
            </a:fld>
            <a:endParaRPr lang="ru-RU"/>
          </a:p>
        </p:txBody>
      </p:sp>
      <p:pic>
        <p:nvPicPr>
          <p:cNvPr id="5" name="Picture 6" descr="Skillbox: курсы, тренинги, отзывы, мероприятия">
            <a:extLst>
              <a:ext uri="{FF2B5EF4-FFF2-40B4-BE49-F238E27FC236}">
                <a16:creationId xmlns:a16="http://schemas.microsoft.com/office/drawing/2014/main" id="{30DC2D6C-4B7E-48D7-8F84-60B77BAF2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86" y="29298"/>
            <a:ext cx="1524000" cy="86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 descr="Одна шестеренка">
            <a:extLst>
              <a:ext uri="{FF2B5EF4-FFF2-40B4-BE49-F238E27FC236}">
                <a16:creationId xmlns:a16="http://schemas.microsoft.com/office/drawing/2014/main" id="{2EBB4CD0-E1DA-497A-8E04-6B657C1E0E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66900" y="1929706"/>
            <a:ext cx="1080000" cy="1080000"/>
          </a:xfrm>
          <a:prstGeom prst="rect">
            <a:avLst/>
          </a:prstGeom>
        </p:spPr>
      </p:pic>
      <p:pic>
        <p:nvPicPr>
          <p:cNvPr id="9" name="Рисунок 8" descr="Круговая диаграмма">
            <a:extLst>
              <a:ext uri="{FF2B5EF4-FFF2-40B4-BE49-F238E27FC236}">
                <a16:creationId xmlns:a16="http://schemas.microsoft.com/office/drawing/2014/main" id="{31A57FD9-FD08-4658-83B7-F893EA2B70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13484" y="1929706"/>
            <a:ext cx="1080000" cy="1080000"/>
          </a:xfrm>
          <a:prstGeom prst="rect">
            <a:avLst/>
          </a:prstGeom>
        </p:spPr>
      </p:pic>
      <p:pic>
        <p:nvPicPr>
          <p:cNvPr id="11" name="Рисунок 10" descr="Голова с шестеренками">
            <a:extLst>
              <a:ext uri="{FF2B5EF4-FFF2-40B4-BE49-F238E27FC236}">
                <a16:creationId xmlns:a16="http://schemas.microsoft.com/office/drawing/2014/main" id="{82023310-95BB-4AE6-8F78-51D89F5647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66900" y="3960167"/>
            <a:ext cx="1080000" cy="1080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8A94069-CBC5-4A35-A601-81C096B256E0}"/>
              </a:ext>
            </a:extLst>
          </p:cNvPr>
          <p:cNvSpPr txBox="1"/>
          <p:nvPr/>
        </p:nvSpPr>
        <p:spPr>
          <a:xfrm>
            <a:off x="721458" y="1425979"/>
            <a:ext cx="1369286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pic>
        <p:nvPicPr>
          <p:cNvPr id="13" name="Рисунок 12" descr="Попасть в яблочко">
            <a:extLst>
              <a:ext uri="{FF2B5EF4-FFF2-40B4-BE49-F238E27FC236}">
                <a16:creationId xmlns:a16="http://schemas.microsoft.com/office/drawing/2014/main" id="{DD31888D-2AE6-4343-AA84-1C9F3442F1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963202" y="3960167"/>
            <a:ext cx="1080000" cy="1080000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8829A6B2-B3B9-499A-BB13-CD32DD4DC5CE}"/>
              </a:ext>
            </a:extLst>
          </p:cNvPr>
          <p:cNvSpPr/>
          <p:nvPr/>
        </p:nvSpPr>
        <p:spPr>
          <a:xfrm>
            <a:off x="677997" y="2844815"/>
            <a:ext cx="34620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Проверка данных опроса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A30EB5-D2A6-4CDA-834C-9C2CC9D841D0}"/>
              </a:ext>
            </a:extLst>
          </p:cNvPr>
          <p:cNvSpPr txBox="1"/>
          <p:nvPr/>
        </p:nvSpPr>
        <p:spPr>
          <a:xfrm>
            <a:off x="6813946" y="1521375"/>
            <a:ext cx="1369286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7C355636-D77B-47AD-9DA8-5BC98D7DBA7D}"/>
              </a:ext>
            </a:extLst>
          </p:cNvPr>
          <p:cNvSpPr/>
          <p:nvPr/>
        </p:nvSpPr>
        <p:spPr>
          <a:xfrm>
            <a:off x="6879585" y="2844814"/>
            <a:ext cx="34620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Разведочный анализ данных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1FEEBD-6EB0-49EC-AB96-4D74FA72BB7C}"/>
              </a:ext>
            </a:extLst>
          </p:cNvPr>
          <p:cNvSpPr txBox="1"/>
          <p:nvPr/>
        </p:nvSpPr>
        <p:spPr>
          <a:xfrm>
            <a:off x="775181" y="3664527"/>
            <a:ext cx="1369286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F9CD17-3E92-427D-96F2-C71FBB2C0E40}"/>
              </a:ext>
            </a:extLst>
          </p:cNvPr>
          <p:cNvSpPr txBox="1"/>
          <p:nvPr/>
        </p:nvSpPr>
        <p:spPr>
          <a:xfrm>
            <a:off x="6859485" y="3521515"/>
            <a:ext cx="1369286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FB7709A7-CA94-4A6E-8EB4-8C9410AF2EE1}"/>
              </a:ext>
            </a:extLst>
          </p:cNvPr>
          <p:cNvSpPr/>
          <p:nvPr/>
        </p:nvSpPr>
        <p:spPr>
          <a:xfrm>
            <a:off x="861352" y="5166578"/>
            <a:ext cx="39136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Формулирование и проверка гипотез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51A7F2D0-8A60-4EB7-A292-A003138F11BD}"/>
              </a:ext>
            </a:extLst>
          </p:cNvPr>
          <p:cNvSpPr/>
          <p:nvPr/>
        </p:nvSpPr>
        <p:spPr>
          <a:xfrm>
            <a:off x="7742805" y="5046636"/>
            <a:ext cx="17355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Выводы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FED2DB7A-EEAE-4F6B-B5F5-F28A16D55C01}"/>
              </a:ext>
            </a:extLst>
          </p:cNvPr>
          <p:cNvSpPr/>
          <p:nvPr/>
        </p:nvSpPr>
        <p:spPr>
          <a:xfrm>
            <a:off x="8267484" y="1094694"/>
            <a:ext cx="554428" cy="579421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7DE9EEBD-55D5-483D-9A4A-AA7564CB70D9}"/>
              </a:ext>
            </a:extLst>
          </p:cNvPr>
          <p:cNvSpPr/>
          <p:nvPr/>
        </p:nvSpPr>
        <p:spPr>
          <a:xfrm>
            <a:off x="8993484" y="728062"/>
            <a:ext cx="554428" cy="579421"/>
          </a:xfrm>
          <a:prstGeom prst="rect">
            <a:avLst/>
          </a:prstGeom>
          <a:solidFill>
            <a:srgbClr val="3D3B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129EFDC1-6DBB-45FD-817D-14D60F736DCA}"/>
              </a:ext>
            </a:extLst>
          </p:cNvPr>
          <p:cNvSpPr/>
          <p:nvPr/>
        </p:nvSpPr>
        <p:spPr>
          <a:xfrm>
            <a:off x="104026" y="6249281"/>
            <a:ext cx="554428" cy="579421"/>
          </a:xfrm>
          <a:prstGeom prst="rect">
            <a:avLst/>
          </a:prstGeom>
          <a:solidFill>
            <a:srgbClr val="3D3B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A3CA79F6-06BA-44B6-8589-ED8B206C5A68}"/>
              </a:ext>
            </a:extLst>
          </p:cNvPr>
          <p:cNvSpPr/>
          <p:nvPr/>
        </p:nvSpPr>
        <p:spPr>
          <a:xfrm>
            <a:off x="775181" y="6102274"/>
            <a:ext cx="554428" cy="579421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4271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B4476B94-629D-4E84-88EA-66A97E2A3F77}"/>
              </a:ext>
            </a:extLst>
          </p:cNvPr>
          <p:cNvSpPr/>
          <p:nvPr/>
        </p:nvSpPr>
        <p:spPr>
          <a:xfrm>
            <a:off x="112173" y="5023896"/>
            <a:ext cx="11966681" cy="17889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B5AB2B-35F9-49ED-B2B0-92070FDC5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536" y="726396"/>
            <a:ext cx="7884024" cy="64552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>
                <a:solidFill>
                  <a:srgbClr val="3D3BFE"/>
                </a:solidFill>
                <a:latin typeface="Arial Black" panose="020B0A04020102020204" pitchFamily="34" charset="0"/>
              </a:rPr>
              <a:t>1. </a:t>
            </a:r>
            <a:r>
              <a:rPr lang="ru-RU" sz="4000" dirty="0">
                <a:solidFill>
                  <a:srgbClr val="3D3BFE"/>
                </a:solidFill>
                <a:latin typeface="Arial Black" panose="020B0A04020102020204" pitchFamily="34" charset="0"/>
              </a:rPr>
              <a:t>Проверка данных опроса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3C09BE-19A7-4F9E-A178-B106397E8E38}"/>
              </a:ext>
            </a:extLst>
          </p:cNvPr>
          <p:cNvSpPr txBox="1"/>
          <p:nvPr/>
        </p:nvSpPr>
        <p:spPr>
          <a:xfrm>
            <a:off x="174518" y="5281343"/>
            <a:ext cx="83002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Наиболее интересные ответы в свободной форме: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ru-RU" sz="1600" dirty="0">
                <a:latin typeface="Arial" panose="020B0604020202020204" pitchFamily="34" charset="0"/>
                <a:cs typeface="Arial" panose="020B0604020202020204" pitchFamily="34" charset="0"/>
              </a:rPr>
              <a:t>'3 - </a:t>
            </a:r>
            <a:r>
              <a:rPr lang="ru-RU" alt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дер.Ширяево</a:t>
            </a:r>
            <a:r>
              <a:rPr lang="ru-RU" alt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Волоколамского района, 9 - в Москве’,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ru-RU" sz="1600" dirty="0">
                <a:latin typeface="Arial" panose="020B0604020202020204" pitchFamily="34" charset="0"/>
                <a:cs typeface="Arial" panose="020B0604020202020204" pitchFamily="34" charset="0"/>
              </a:rPr>
              <a:t>'4. Тульская область Заокский район. Романовские дачи связи почти нет’,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ru-RU" sz="1600" dirty="0">
                <a:latin typeface="Arial" panose="020B0604020202020204" pitchFamily="34" charset="0"/>
                <a:cs typeface="Arial" panose="020B0604020202020204" pitchFamily="34" charset="0"/>
              </a:rPr>
              <a:t>'Когда в Москве-10 а когда в калужской области в деревне Бели-1’,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5D13F05-F713-4CC1-81FA-1E9634B72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6E8A-F1F0-44A8-BA46-128B6B93635C}" type="slidenum">
              <a:rPr lang="ru-RU" smtClean="0"/>
              <a:t>7</a:t>
            </a:fld>
            <a:endParaRPr lang="ru-RU"/>
          </a:p>
        </p:txBody>
      </p:sp>
      <p:pic>
        <p:nvPicPr>
          <p:cNvPr id="10" name="Picture 6" descr="Skillbox: курсы, тренинги, отзывы, мероприятия">
            <a:extLst>
              <a:ext uri="{FF2B5EF4-FFF2-40B4-BE49-F238E27FC236}">
                <a16:creationId xmlns:a16="http://schemas.microsoft.com/office/drawing/2014/main" id="{9738F67D-AD46-479B-8B1C-AB98CB191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86" y="29298"/>
            <a:ext cx="1524000" cy="86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Проведение опросов в компании - практический курс в Академии HR Майка  Притулы">
            <a:extLst>
              <a:ext uri="{FF2B5EF4-FFF2-40B4-BE49-F238E27FC236}">
                <a16:creationId xmlns:a16="http://schemas.microsoft.com/office/drawing/2014/main" id="{B66BAEB2-784C-4E81-99FA-9C5A8EEBC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658" y="1432889"/>
            <a:ext cx="3541713" cy="354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6287642-3190-4E72-820A-357142D5BB9D}"/>
              </a:ext>
            </a:extLst>
          </p:cNvPr>
          <p:cNvSpPr txBox="1"/>
          <p:nvPr/>
        </p:nvSpPr>
        <p:spPr>
          <a:xfrm>
            <a:off x="1401838" y="1432889"/>
            <a:ext cx="15504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solidFill>
                  <a:srgbClr val="3D3BFE"/>
                </a:solidFill>
                <a:latin typeface="Arial Black" panose="020B0A04020102020204" pitchFamily="34" charset="0"/>
              </a:rPr>
              <a:t>3112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497C01-20F0-497B-8DE4-07B286A264C2}"/>
              </a:ext>
            </a:extLst>
          </p:cNvPr>
          <p:cNvSpPr txBox="1"/>
          <p:nvPr/>
        </p:nvSpPr>
        <p:spPr>
          <a:xfrm>
            <a:off x="1242234" y="1969753"/>
            <a:ext cx="2120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5C5C5C"/>
                </a:solidFill>
              </a:rPr>
              <a:t>Клиентов приняло участие в опросе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D0D278-ABE9-4D1D-A618-EA79BF6067B3}"/>
              </a:ext>
            </a:extLst>
          </p:cNvPr>
          <p:cNvSpPr txBox="1"/>
          <p:nvPr/>
        </p:nvSpPr>
        <p:spPr>
          <a:xfrm>
            <a:off x="1401838" y="3092321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solidFill>
                  <a:srgbClr val="3D3BFE"/>
                </a:solidFill>
                <a:latin typeface="Arial Black" panose="020B0A04020102020204" pitchFamily="34" charset="0"/>
              </a:rPr>
              <a:t>1.7 %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0008DE-F11E-432C-9676-C89DE8C7980F}"/>
              </a:ext>
            </a:extLst>
          </p:cNvPr>
          <p:cNvSpPr txBox="1"/>
          <p:nvPr/>
        </p:nvSpPr>
        <p:spPr>
          <a:xfrm>
            <a:off x="969793" y="3779735"/>
            <a:ext cx="2664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5C5C5C"/>
                </a:solidFill>
              </a:rPr>
              <a:t>Ответов в свободной форме на первый вопрос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9B2EBD-3FD9-4D52-8E54-228D8198D2B6}"/>
              </a:ext>
            </a:extLst>
          </p:cNvPr>
          <p:cNvSpPr txBox="1"/>
          <p:nvPr/>
        </p:nvSpPr>
        <p:spPr>
          <a:xfrm>
            <a:off x="8828684" y="2350434"/>
            <a:ext cx="15504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solidFill>
                  <a:srgbClr val="3D3BFE"/>
                </a:solidFill>
                <a:latin typeface="Arial Black" panose="020B0A04020102020204" pitchFamily="34" charset="0"/>
              </a:rPr>
              <a:t>1315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7401EC-1A01-4608-AD08-85CEC5420124}"/>
              </a:ext>
            </a:extLst>
          </p:cNvPr>
          <p:cNvSpPr txBox="1"/>
          <p:nvPr/>
        </p:nvSpPr>
        <p:spPr>
          <a:xfrm>
            <a:off x="8669080" y="2887298"/>
            <a:ext cx="2120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5C5C5C"/>
                </a:solidFill>
              </a:rPr>
              <a:t>Клиентов отвечали на второй вопрос</a:t>
            </a:r>
          </a:p>
        </p:txBody>
      </p:sp>
    </p:spTree>
    <p:extLst>
      <p:ext uri="{BB962C8B-B14F-4D97-AF65-F5344CB8AC3E}">
        <p14:creationId xmlns:p14="http://schemas.microsoft.com/office/powerpoint/2010/main" val="3382052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DECA779-C6D9-4280-80F1-9CA585E7B78B}"/>
              </a:ext>
            </a:extLst>
          </p:cNvPr>
          <p:cNvSpPr/>
          <p:nvPr/>
        </p:nvSpPr>
        <p:spPr>
          <a:xfrm>
            <a:off x="9448800" y="0"/>
            <a:ext cx="2743200" cy="6858000"/>
          </a:xfrm>
          <a:prstGeom prst="rect">
            <a:avLst/>
          </a:prstGeom>
          <a:solidFill>
            <a:srgbClr val="5C5C5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AA102DE2-F520-4FB1-8E25-FB1E3338B029}"/>
              </a:ext>
            </a:extLst>
          </p:cNvPr>
          <p:cNvSpPr/>
          <p:nvPr/>
        </p:nvSpPr>
        <p:spPr>
          <a:xfrm>
            <a:off x="0" y="1697804"/>
            <a:ext cx="12192000" cy="33885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030" name="Picture 6" descr="Skillbox: курсы, тренинги, отзывы, мероприятия">
            <a:extLst>
              <a:ext uri="{FF2B5EF4-FFF2-40B4-BE49-F238E27FC236}">
                <a16:creationId xmlns:a16="http://schemas.microsoft.com/office/drawing/2014/main" id="{E2F2A2CC-849F-4962-BAEE-82F05DBF6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86" y="0"/>
            <a:ext cx="1524000" cy="86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3620593-C215-4056-B531-40316A9C304E}"/>
              </a:ext>
            </a:extLst>
          </p:cNvPr>
          <p:cNvSpPr/>
          <p:nvPr/>
        </p:nvSpPr>
        <p:spPr>
          <a:xfrm>
            <a:off x="4329792" y="749038"/>
            <a:ext cx="864000" cy="864000"/>
          </a:xfrm>
          <a:prstGeom prst="rect">
            <a:avLst/>
          </a:prstGeom>
          <a:solidFill>
            <a:srgbClr val="3D3B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A3874B4-4B9B-481B-85BA-2A31CEE69C04}"/>
              </a:ext>
            </a:extLst>
          </p:cNvPr>
          <p:cNvSpPr/>
          <p:nvPr/>
        </p:nvSpPr>
        <p:spPr>
          <a:xfrm>
            <a:off x="5298670" y="1045767"/>
            <a:ext cx="554428" cy="579421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3E0EFAE-F7A2-4D07-8340-83610F8A09CE}"/>
              </a:ext>
            </a:extLst>
          </p:cNvPr>
          <p:cNvSpPr/>
          <p:nvPr/>
        </p:nvSpPr>
        <p:spPr>
          <a:xfrm>
            <a:off x="317058" y="5202355"/>
            <a:ext cx="554428" cy="579421"/>
          </a:xfrm>
          <a:prstGeom prst="rect">
            <a:avLst/>
          </a:prstGeom>
          <a:solidFill>
            <a:srgbClr val="3D3B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D20E3BE9-5BAE-4C06-96BC-B5B9BADA242F}"/>
              </a:ext>
            </a:extLst>
          </p:cNvPr>
          <p:cNvSpPr/>
          <p:nvPr/>
        </p:nvSpPr>
        <p:spPr>
          <a:xfrm>
            <a:off x="1017220" y="5504195"/>
            <a:ext cx="864000" cy="864000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7" name="Picture 4" descr="Статистические методы анализа данных в решении практических задач (часть  первая) - Сайт опросов. Полезно об исследованиях для бизнеса, маркетологов,  социологов, работников образования и госструктур">
            <a:extLst>
              <a:ext uri="{FF2B5EF4-FFF2-40B4-BE49-F238E27FC236}">
                <a16:creationId xmlns:a16="http://schemas.microsoft.com/office/drawing/2014/main" id="{54A0BCC7-9394-469E-9B72-16A65FD36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A9A6"/>
              </a:clrFrom>
              <a:clrTo>
                <a:srgbClr val="00A9A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656" y="749038"/>
            <a:ext cx="6363858" cy="524353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4A088C-31C8-4C57-9347-342395062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4870" y="2670955"/>
            <a:ext cx="6013080" cy="1197957"/>
          </a:xfrm>
        </p:spPr>
        <p:txBody>
          <a:bodyPr>
            <a:noAutofit/>
          </a:bodyPr>
          <a:lstStyle/>
          <a:p>
            <a:pPr algn="l"/>
            <a:r>
              <a:rPr lang="ru-RU" sz="3600" dirty="0">
                <a:solidFill>
                  <a:srgbClr val="3D3BFE"/>
                </a:solidFill>
                <a:latin typeface="Arial Black" panose="020B0A04020102020204" pitchFamily="34" charset="0"/>
              </a:rPr>
              <a:t>2</a:t>
            </a:r>
            <a:r>
              <a:rPr lang="en-US" sz="3600" dirty="0">
                <a:solidFill>
                  <a:srgbClr val="3D3BFE"/>
                </a:solidFill>
                <a:latin typeface="Arial Black" panose="020B0A04020102020204" pitchFamily="34" charset="0"/>
              </a:rPr>
              <a:t>. </a:t>
            </a:r>
            <a:r>
              <a:rPr lang="ru-RU" sz="3600" dirty="0">
                <a:solidFill>
                  <a:srgbClr val="3D3BFE"/>
                </a:solidFill>
                <a:latin typeface="Arial Black" panose="020B0A04020102020204" pitchFamily="34" charset="0"/>
              </a:rPr>
              <a:t>Разведочный анализ данных</a:t>
            </a:r>
            <a:endParaRPr lang="ru-RU" sz="3600" b="1" dirty="0">
              <a:solidFill>
                <a:srgbClr val="3D3BF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19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B5AB2B-35F9-49ED-B2B0-92070FDC5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0038" y="89391"/>
            <a:ext cx="3526669" cy="51176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ru-RU" sz="1600" dirty="0">
                <a:solidFill>
                  <a:srgbClr val="3D3BFE"/>
                </a:solidFill>
                <a:latin typeface="Arial Black" panose="020B0A04020102020204" pitchFamily="34" charset="0"/>
              </a:rPr>
              <a:t>2</a:t>
            </a:r>
            <a:r>
              <a:rPr lang="en-US" sz="1600" dirty="0">
                <a:solidFill>
                  <a:srgbClr val="3D3BFE"/>
                </a:solidFill>
                <a:latin typeface="Arial Black" panose="020B0A04020102020204" pitchFamily="34" charset="0"/>
              </a:rPr>
              <a:t>. </a:t>
            </a:r>
            <a:r>
              <a:rPr lang="ru-RU" sz="1600" dirty="0">
                <a:solidFill>
                  <a:srgbClr val="3D3BFE"/>
                </a:solidFill>
                <a:latin typeface="Arial Black" panose="020B0A04020102020204" pitchFamily="34" charset="0"/>
              </a:rPr>
              <a:t>Разведочный анализ данных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6436041-C959-4C4E-8BBB-AF9AA0A6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6E8A-F1F0-44A8-BA46-128B6B93635C}" type="slidenum">
              <a:rPr lang="ru-RU" smtClean="0"/>
              <a:t>9</a:t>
            </a:fld>
            <a:endParaRPr lang="ru-RU"/>
          </a:p>
        </p:txBody>
      </p:sp>
      <p:pic>
        <p:nvPicPr>
          <p:cNvPr id="6" name="Picture 6" descr="Skillbox: курсы, тренинги, отзывы, мероприятия">
            <a:extLst>
              <a:ext uri="{FF2B5EF4-FFF2-40B4-BE49-F238E27FC236}">
                <a16:creationId xmlns:a16="http://schemas.microsoft.com/office/drawing/2014/main" id="{66491769-1AD1-431A-A392-49A48CD40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86" y="29298"/>
            <a:ext cx="1524000" cy="86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F02AF5C3-3242-4819-9BAC-9C76B3E68D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732338"/>
              </p:ext>
            </p:extLst>
          </p:nvPr>
        </p:nvGraphicFramePr>
        <p:xfrm>
          <a:off x="109486" y="1892217"/>
          <a:ext cx="7116814" cy="4030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Диаграмма 8">
            <a:extLst>
              <a:ext uri="{FF2B5EF4-FFF2-40B4-BE49-F238E27FC236}">
                <a16:creationId xmlns:a16="http://schemas.microsoft.com/office/drawing/2014/main" id="{AF55911F-D3F8-4039-8F1F-4A3B4E9AE0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5870960"/>
              </p:ext>
            </p:extLst>
          </p:nvPr>
        </p:nvGraphicFramePr>
        <p:xfrm>
          <a:off x="7777214" y="2488314"/>
          <a:ext cx="4076700" cy="325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5962B25-20F0-42DA-B96C-340FD046EDB4}"/>
              </a:ext>
            </a:extLst>
          </p:cNvPr>
          <p:cNvSpPr/>
          <p:nvPr/>
        </p:nvSpPr>
        <p:spPr>
          <a:xfrm>
            <a:off x="11299486" y="317049"/>
            <a:ext cx="554428" cy="579421"/>
          </a:xfrm>
          <a:prstGeom prst="rect">
            <a:avLst/>
          </a:prstGeom>
          <a:solidFill>
            <a:srgbClr val="3D3B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73F00AE-2F0E-465D-8001-CA24294C64CF}"/>
              </a:ext>
            </a:extLst>
          </p:cNvPr>
          <p:cNvSpPr/>
          <p:nvPr/>
        </p:nvSpPr>
        <p:spPr>
          <a:xfrm>
            <a:off x="10926372" y="601152"/>
            <a:ext cx="554428" cy="579421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531E41-717E-4E43-BB7D-E45DA5B3735E}"/>
              </a:ext>
            </a:extLst>
          </p:cNvPr>
          <p:cNvSpPr txBox="1"/>
          <p:nvPr/>
        </p:nvSpPr>
        <p:spPr>
          <a:xfrm>
            <a:off x="10094983" y="2088204"/>
            <a:ext cx="221720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5C5C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64,5%</a:t>
            </a:r>
          </a:p>
          <a:p>
            <a:pPr algn="ctr"/>
            <a:r>
              <a:rPr lang="ru-RU" sz="1400" dirty="0">
                <a:solidFill>
                  <a:srgbClr val="5C5C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Неудовлетворенных клиентов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2415B5-DB93-413F-AD52-4C16E6F60395}"/>
              </a:ext>
            </a:extLst>
          </p:cNvPr>
          <p:cNvSpPr txBox="1"/>
          <p:nvPr/>
        </p:nvSpPr>
        <p:spPr>
          <a:xfrm>
            <a:off x="8706961" y="3631765"/>
            <a:ext cx="221720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rgbClr val="3D3BFE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35,5%</a:t>
            </a:r>
          </a:p>
          <a:p>
            <a:pPr algn="ctr"/>
            <a:r>
              <a:rPr lang="ru-RU" sz="1600" dirty="0">
                <a:solidFill>
                  <a:srgbClr val="3D3B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Удовлетворенных клиентов</a:t>
            </a:r>
          </a:p>
        </p:txBody>
      </p:sp>
      <p:pic>
        <p:nvPicPr>
          <p:cNvPr id="8204" name="Picture 12" descr="Крест стикер (62 фото) » Рисунки для срисовки и не только">
            <a:extLst>
              <a:ext uri="{FF2B5EF4-FFF2-40B4-BE49-F238E27FC236}">
                <a16:creationId xmlns:a16="http://schemas.microsoft.com/office/drawing/2014/main" id="{43436EF5-F6C4-434B-912F-92823D7B2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50" y="1948393"/>
            <a:ext cx="581536" cy="581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FB74938B-D995-4832-904F-4FD3EC1C25CA}"/>
              </a:ext>
            </a:extLst>
          </p:cNvPr>
          <p:cNvCxnSpPr>
            <a:cxnSpLocks/>
          </p:cNvCxnSpPr>
          <p:nvPr/>
        </p:nvCxnSpPr>
        <p:spPr>
          <a:xfrm flipV="1">
            <a:off x="549172" y="2488314"/>
            <a:ext cx="0" cy="1241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BDADA1E5-921E-43DB-8CC0-928EB7E00DE6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82962" y="2032766"/>
            <a:ext cx="581536" cy="412790"/>
          </a:xfrm>
          <a:prstGeom prst="rect">
            <a:avLst/>
          </a:prstGeom>
        </p:spPr>
      </p:pic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07299110-E20C-4339-918A-CB71CE8565B3}"/>
              </a:ext>
            </a:extLst>
          </p:cNvPr>
          <p:cNvCxnSpPr>
            <a:cxnSpLocks/>
          </p:cNvCxnSpPr>
          <p:nvPr/>
        </p:nvCxnSpPr>
        <p:spPr>
          <a:xfrm flipV="1">
            <a:off x="6726002" y="2488314"/>
            <a:ext cx="0" cy="17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A15395F-6BA9-4B07-9A06-81D11513F0C8}"/>
              </a:ext>
            </a:extLst>
          </p:cNvPr>
          <p:cNvSpPr txBox="1"/>
          <p:nvPr/>
        </p:nvSpPr>
        <p:spPr>
          <a:xfrm>
            <a:off x="4388354" y="534863"/>
            <a:ext cx="3410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rgbClr val="5C5C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Ответы на первый вопрос</a:t>
            </a:r>
          </a:p>
        </p:txBody>
      </p:sp>
    </p:spTree>
    <p:extLst>
      <p:ext uri="{BB962C8B-B14F-4D97-AF65-F5344CB8AC3E}">
        <p14:creationId xmlns:p14="http://schemas.microsoft.com/office/powerpoint/2010/main" val="21345869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1532</TotalTime>
  <Words>2986</Words>
  <Application>Microsoft Office PowerPoint</Application>
  <PresentationFormat>Широкоэкранный</PresentationFormat>
  <Paragraphs>725</Paragraphs>
  <Slides>37</Slides>
  <Notes>6</Notes>
  <HiddenSlides>4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3" baseType="lpstr">
      <vt:lpstr>Arial</vt:lpstr>
      <vt:lpstr>Arial Black</vt:lpstr>
      <vt:lpstr>Calibri</vt:lpstr>
      <vt:lpstr>Calibri Light</vt:lpstr>
      <vt:lpstr>Helvetica Neue</vt:lpstr>
      <vt:lpstr>Тема Office</vt:lpstr>
      <vt:lpstr>Исследование опроса клиентов по удовлетворенности качеством связи</vt:lpstr>
      <vt:lpstr>Обо мне:</vt:lpstr>
      <vt:lpstr>Опрос клиентов «Мегафон»</vt:lpstr>
      <vt:lpstr>Технические параметры сети</vt:lpstr>
      <vt:lpstr>Цель исследования</vt:lpstr>
      <vt:lpstr>Этапы проведения исследования</vt:lpstr>
      <vt:lpstr>1. Проверка данных опроса</vt:lpstr>
      <vt:lpstr>2. Разведочный анализ данных</vt:lpstr>
      <vt:lpstr>2. Разведочный анализ данных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3. Формулирование и проверка гипотез</vt:lpstr>
      <vt:lpstr>3. Формулирование и проверка гипотез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4. Выводы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Алексей а</dc:creator>
  <cp:lastModifiedBy>Алексей а</cp:lastModifiedBy>
  <cp:revision>101</cp:revision>
  <dcterms:created xsi:type="dcterms:W3CDTF">2022-05-22T08:54:59Z</dcterms:created>
  <dcterms:modified xsi:type="dcterms:W3CDTF">2022-06-19T13:27:31Z</dcterms:modified>
</cp:coreProperties>
</file>