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1" r:id="rId27"/>
    <p:sldId id="283" r:id="rId2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ilyrazor.com/blog/best-java-web-frameworks/" TargetMode="External"/><Relationship Id="rId3" Type="http://schemas.openxmlformats.org/officeDocument/2006/relationships/hyperlink" Target="https://www.rfc-editor.org/" TargetMode="External"/><Relationship Id="rId7" Type="http://schemas.openxmlformats.org/officeDocument/2006/relationships/hyperlink" Target="http://www.oracle.com/technetwork/java/javaee/overview/index.html" TargetMode="External"/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info.javarush.ru/eGarmin/2015/04/04/&#1054;&#1073;&#1079;&#1086;&#1088;-&#1089;&#1077;&#1088;&#1074;&#1077;&#1088;&#1086;&#1074;-&#1087;&#1088;&#1080;&#1083;&#1086;&#1078;&#1077;&#1085;&#1080;&#1081;-&#1080;-&#1082;&#1086;&#1085;&#1077;&#1095;&#1085;&#1086;-&#1078;&#1077;-Tomcat.html" TargetMode="External"/><Relationship Id="rId11" Type="http://schemas.openxmlformats.org/officeDocument/2006/relationships/hyperlink" Target="https://habrahabr.ru/post/333756/" TargetMode="External"/><Relationship Id="rId5" Type="http://schemas.openxmlformats.org/officeDocument/2006/relationships/hyperlink" Target="https://www.ietf.org/standards/rfcs/" TargetMode="External"/><Relationship Id="rId10" Type="http://schemas.openxmlformats.org/officeDocument/2006/relationships/hyperlink" Target="https://ru.wikibooks.org/wiki/Spring_Framework" TargetMode="External"/><Relationship Id="rId4" Type="http://schemas.openxmlformats.org/officeDocument/2006/relationships/hyperlink" Target="https://rfc2.ru/" TargetMode="External"/><Relationship Id="rId9" Type="http://schemas.openxmlformats.org/officeDocument/2006/relationships/hyperlink" Target="https://spring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61;&#1086;&#1089;&#1090;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u.wikipedia.org/wiki/&#1044;&#1086;&#1084;&#1077;&#1085;&#1085;&#1086;&#1077;_&#1080;&#1084;&#1103;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ain.com/" TargetMode="External"/><Relationship Id="rId2" Type="http://schemas.openxmlformats.org/officeDocument/2006/relationships/hyperlink" Target="http://user:password@www.domain.com:80/index.html?quest=1#option1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4640"/>
            <a:ext cx="9143280" cy="23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 lnSpcReduction="10000"/>
          </a:bodyPr>
          <a:lstStyle/>
          <a:p>
            <a:pPr algn="ctr">
              <a:lnSpc>
                <a:spcPct val="90000"/>
              </a:lnSpc>
            </a:pPr>
            <a:r>
              <a:rPr lang="ru-RU" sz="6000" b="1" strike="noStrike" spc="-1">
                <a:solidFill>
                  <a:srgbClr val="000000"/>
                </a:solidFill>
                <a:latin typeface="Calibri Light"/>
              </a:rPr>
              <a:t>Основы разработки</a:t>
            </a:r>
            <a:r>
              <a:t/>
            </a:r>
            <a:br/>
            <a:r>
              <a:rPr lang="ru-RU" sz="6000" b="1" strike="noStrike" spc="-1">
                <a:solidFill>
                  <a:srgbClr val="000000"/>
                </a:solidFill>
                <a:latin typeface="Calibri Light"/>
              </a:rPr>
              <a:t>серверного программного обеспечения</a:t>
            </a:r>
            <a:endParaRPr lang="ru-RU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Служебные сервисы и протоколы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IP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сетей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Internet Control Message Protocol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ICMP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— протокол межсетевых управляющих сообщений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Ping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Traceroute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whois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Nslookup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Host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dig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Request for Comments, RFC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000" lnSpcReduction="10000"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документ из серии пронумерованных информационных документов Интернета, охватывающих технические спецификации и Стандарты, широко используемые во Всемирной сети.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is a type of publication from the Internet Engineering Task Force (IETF) and the Internet Society (ISOC), the principal technical development and standards-setting bodies for the Internet.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Примеры:</a:t>
            </a:r>
            <a:endParaRPr lang="ru-RU" sz="28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RFC 6797	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Строгая транспортная безопасность HTTP (HSTS)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RFC 791 -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Протокол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IP (Internet Protocol)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RFC 793	Протокол управления передачей (TCP)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RFC 768	Протокол датаграмм клиента (UDP)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RFC 1035 — Domain Names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RFC 792 -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Протокол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ICMP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HyperText Transfer Protocol, HTTP </a:t>
            </a: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(0.9, 1.0, 1.1, 2)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103" name="Picture 4" descr="Картинки по запросу http protocol"/>
          <p:cNvPicPr/>
          <p:nvPr/>
        </p:nvPicPr>
        <p:blipFill>
          <a:blip r:embed="rId2"/>
          <a:stretch/>
        </p:blipFill>
        <p:spPr>
          <a:xfrm>
            <a:off x="838080" y="1690560"/>
            <a:ext cx="10511280" cy="360396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834480" y="5236200"/>
            <a:ext cx="2869920" cy="5169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GET /wiki/HTTP HTTP/1.0 Host: ru.wikipedia.org</a:t>
            </a:r>
            <a:r>
              <a:rPr lang="ru-RU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220240" y="5204160"/>
            <a:ext cx="3131280" cy="30384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HTTP/1.0 200 OK</a:t>
            </a:r>
            <a:r>
              <a:rPr lang="ru-RU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HTTP-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сообщение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Стартовая строка (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Starting line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 — определяет тип сообщения;</a:t>
            </a:r>
            <a:endParaRPr lang="ru-RU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Строка запроса 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клиента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 (request)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ru-RU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Метод (</a:t>
            </a:r>
            <a:r>
              <a:rPr lang="ru-RU" sz="2000" b="0" i="1" strike="noStrike" spc="-1">
                <a:solidFill>
                  <a:srgbClr val="000000"/>
                </a:solidFill>
                <a:latin typeface="Calibri"/>
              </a:rPr>
              <a:t>Method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) </a:t>
            </a:r>
            <a:endParaRPr lang="ru-RU" sz="20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URI</a:t>
            </a:r>
            <a:endParaRPr lang="ru-RU" sz="20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Версия (Version)</a:t>
            </a:r>
            <a:endParaRPr lang="ru-RU" sz="20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Строка ответа 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сервера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 (response)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ru-RU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Версия —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как в запросе;</a:t>
            </a:r>
            <a:endParaRPr lang="ru-RU" sz="20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Код состояния (Status Code)</a:t>
            </a:r>
            <a:endParaRPr lang="ru-RU" sz="20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Пояснение (Reason Phrase)</a:t>
            </a:r>
            <a:endParaRPr lang="ru-RU" sz="20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Заголовки (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Headers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 — характеризуют тело сообщения, параметры передачи и прочие сведения;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Тело сообщения (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Message Body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 — непосредственно данные сообщения. Обязательно должно отделяться от заголовков пустой строкой.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039080" y="2426040"/>
            <a:ext cx="3866400" cy="13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808080"/>
                </a:solidFill>
                <a:latin typeface="Calibri"/>
                <a:ea typeface="DejaVu Sans"/>
              </a:rPr>
              <a:t>message = &lt;start-line&gt;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808080"/>
                </a:solidFill>
                <a:latin typeface="Calibri"/>
                <a:ea typeface="DejaVu Sans"/>
              </a:rPr>
              <a:t>*(&lt;message-header&gt;)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808080"/>
                </a:solidFill>
                <a:latin typeface="Calibri"/>
                <a:ea typeface="DejaVu Sans"/>
              </a:rPr>
              <a:t>CRLF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808080"/>
                </a:solidFill>
                <a:latin typeface="Calibri"/>
                <a:ea typeface="DejaVu Sans"/>
              </a:rPr>
              <a:t>[&lt;message-body&gt;]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808080"/>
                </a:solidFill>
                <a:latin typeface="Calibri"/>
                <a:ea typeface="DejaVu Sans"/>
              </a:rPr>
              <a:t>&lt;start-line&gt; = Request-Line | Status-Line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808080"/>
                </a:solidFill>
                <a:latin typeface="Calibri"/>
                <a:ea typeface="DejaVu Sans"/>
              </a:rPr>
              <a:t>&lt;message-header&gt; = Field-Name ':' Field-Value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HTTP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Методы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7500" lnSpcReduction="10000"/>
          </a:bodyPr>
          <a:lstStyle/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OPTIONS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- определения возможностей веб-сервера или параметров соединения;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800" b="1" strike="noStrike" spc="-1">
                <a:solidFill>
                  <a:srgbClr val="000000"/>
                </a:solidFill>
                <a:latin typeface="Calibri"/>
              </a:rPr>
              <a:t>GET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запрос содержимого указанного ресурса. Инициирование дальнейшего действия;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800" b="0" strike="noStrike" spc="-1">
                <a:solidFill>
                  <a:srgbClr val="000000"/>
                </a:solidFill>
                <a:latin typeface="Calibri"/>
              </a:rPr>
              <a:t>HEAD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– как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GET,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но в ответе сервера отсутствует тело;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</a:rPr>
              <a:t>POST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передача пользовательских данных ресурсу;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</a:rPr>
              <a:t>PUT</a:t>
            </a:r>
            <a:r>
              <a:rPr lang="ru-RU" sz="34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загрузка содержимого запроса на указанный в запросе URI;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400" b="0" strike="noStrike" spc="-1">
                <a:solidFill>
                  <a:srgbClr val="000000"/>
                </a:solidFill>
                <a:latin typeface="Calibri"/>
              </a:rPr>
              <a:t>PATCH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- аналогично PUT, но применяется только к фрагменту ресурса;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400" b="1" strike="noStrike" spc="-1">
                <a:solidFill>
                  <a:srgbClr val="000000"/>
                </a:solidFill>
                <a:latin typeface="Calibri"/>
              </a:rPr>
              <a:t>DELETE</a:t>
            </a:r>
            <a:r>
              <a:rPr lang="ru-RU" sz="24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удаление указанного ресурса;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800" b="0" strike="noStrike" spc="-1">
                <a:solidFill>
                  <a:srgbClr val="000000"/>
                </a:solidFill>
                <a:latin typeface="Calibri"/>
              </a:rPr>
              <a:t>TRACE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 - возвращает полученный запрос так, что клиент может увидеть, какую информацию промежуточные серверы добавляют или изменяют в запросе;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800" b="0" strike="noStrike" spc="-1">
                <a:solidFill>
                  <a:srgbClr val="000000"/>
                </a:solidFill>
                <a:latin typeface="Calibri"/>
              </a:rPr>
              <a:t>CONNECT</a:t>
            </a:r>
            <a:r>
              <a:rPr lang="ru-RU" sz="3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- Преобразует соединение запроса в прозрачный TCP/IP-туннель, обычно чтобы содействовать установлению защищённого SSL-соединения через нешифрованный прокси.</a:t>
            </a:r>
            <a:endParaRPr lang="ru-RU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последовательность из любых символов, кроме управляющих и разделителей, указывающая на основную операцию над ресурсом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Если сервер не распознал указанный клиентом метод, то он должен вернуть статус 501 (Not Implemented). Если серверу метод известен, но он неприменим к конкретному ресурсу, то возвращается сообщение с кодом 405 (Method Not Allowed).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HTTP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Коды состояния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результаты запроса и определение дальнейших действий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1xx	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Информационный (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informational)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2xx	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Успех (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Success)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3xx	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Перенаправление (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Redirection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4xx	Ошибка клиента (Client Error)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5xx	Ошибка сервера – (Server Error)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HTTP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Заголовки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строки в HTTP-сообщении, содержащие разделённую двоеточием пару параметр-значение. Формат заголовков соответствует общему формату заголовков текстовых сетевых сообщений ARPA (RFC 822)</a:t>
            </a:r>
            <a:endParaRPr lang="ru-RU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General Headers («Основные заголовки») — могут включаться в любое сообщение клиента и сервера;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Request Headers («Заголовки запроса») — используются только в запросах клиента;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Response Headers («Заголовки ответа») — только для ответов от сервера;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Entity Headers («Заголовки сущности») — сопровождают каждую сущность сообщения.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HTTP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Тело сообщения (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message-body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если оно присутствует, используется для передачи тела объекта, связанного с запросом или ответом. Тело сообщения отличается от тела объекта (entity-body) только в том случае, когда применяется кодирование передачи, что указывается полем заголовка Transfer-Encoding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448080" y="4085640"/>
            <a:ext cx="3961800" cy="91368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message-body = entity-body | &lt;entity-body закодировано согласно Transfer-Encoding&gt;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Работа в клиент-серверной среде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19" name="Picture 4" descr="Картинки по запросу http protocol"/>
          <p:cNvPicPr/>
          <p:nvPr/>
        </p:nvPicPr>
        <p:blipFill>
          <a:blip r:embed="rId2"/>
          <a:stretch/>
        </p:blipFill>
        <p:spPr>
          <a:xfrm>
            <a:off x="838080" y="1690560"/>
            <a:ext cx="10511280" cy="3603960"/>
          </a:xfrm>
          <a:prstGeom prst="rect">
            <a:avLst/>
          </a:prstGeom>
          <a:ln w="0"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834480" y="5236200"/>
            <a:ext cx="2869920" cy="51696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GET /wiki/HTTP HTTP/1.0 Host: ru.wikipedia.org</a:t>
            </a:r>
            <a:r>
              <a:rPr lang="ru-RU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220240" y="5204160"/>
            <a:ext cx="3131280" cy="303840"/>
          </a:xfrm>
          <a:prstGeom prst="rect">
            <a:avLst/>
          </a:prstGeom>
          <a:solidFill>
            <a:srgbClr val="F8F9F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HTTP/1.0 200 OK</a:t>
            </a:r>
            <a:r>
              <a:rPr lang="ru-RU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Representational State Transfer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REST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Передача состояния представления - архитектурный стиль взаимодействия компонентов распределённого приложения в сети. представляет собой согласованный набор ограничений, учитываемых при проектировании распределённой гипермедиа-системы.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Является альтернативой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Remote Procedure Call, RPC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НЕ ЯВЛЯЕТСЯ СТАНДАРТОМ!!!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Использует стандарты: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HTTP, JSON, XML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 т.п.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1.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IP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Сети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 интернете и протоколах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TCP/IP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Адресация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IP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сетей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DNS –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система,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URL, URI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Служебные сервисы и протоколы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IP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сетей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RFC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REST –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требования к архитектуре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Модель клиент-сервер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Отсутствие состояния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Кэширование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Единообразие интерфейса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Слои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Код по требованию (необязательное ограничение)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REST,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Преимущества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Надёжность (за счёт отсутствия необходимости сохранять информацию о состоянии клиента, которая может быть утеряна);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Производительность (за счёт использования кэша);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Масштабируемость;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Прозрачность системы взаимодействия (особенно необходимая для приложений обслуживания сети);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Простота интерфейсов;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Портативность компонентов;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Лёгкость внесения изменений;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Способность эволюционировать, приспосабливаясь к новым требованиям (на примере Всемирной паутины).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GraphQL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GraphQL это синтаксис, который описывает как запрашивать данные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клиент -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&gt;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сервер).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Основные характеристики:</a:t>
            </a:r>
            <a:endParaRPr lang="ru-RU" sz="28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Позволяет клиенту точно указать, какие данные ему нужны.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Облегчает агрегацию данных из нескольких источников.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Использует систему типов для описания данных.</a:t>
            </a:r>
            <a:endParaRPr lang="ru-RU" sz="24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Основные строительные блоки:</a:t>
            </a:r>
            <a:endParaRPr lang="ru-RU" sz="28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схема (schema)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запросы (queries) 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распознаватели (resolvers)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WEB-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сервера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4000" lnSpcReduction="10000"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Программное обеспечение и/или аппаратная конфигурация, принимающий HTTP-запросы (</a:t>
            </a:r>
            <a:r>
              <a:rPr lang="en-US" sz="2800" b="1" i="1" strike="noStrike" spc="-1">
                <a:solidFill>
                  <a:srgbClr val="000000"/>
                </a:solidFill>
                <a:latin typeface="Calibri"/>
              </a:rPr>
              <a:t>request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)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от клиентов и выдающий им HTTP-ответы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800" b="1" i="1" strike="noStrike" spc="-1">
                <a:solidFill>
                  <a:srgbClr val="000000"/>
                </a:solidFill>
                <a:latin typeface="Calibri"/>
              </a:rPr>
              <a:t>response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)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, как правило, вместе с HTML-страницей, изображением, файлом, медиа-потоком или другими данными в различных форматах.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Варианты ПО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WEB-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серверов:</a:t>
            </a:r>
            <a:endParaRPr lang="ru-RU" sz="28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Tomcat 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(контейнер сервлетов)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[2]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Jetty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Glassfish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WildFly (JBoss)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Geronimo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Apache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Nginx</a:t>
            </a:r>
            <a:endParaRPr lang="ru-RU" sz="2400" b="0" strike="noStrike" spc="-1">
              <a:latin typeface="Arial"/>
            </a:endParaRPr>
          </a:p>
          <a:p>
            <a:pPr marL="685800" lvl="1" indent="-22788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Lighttpd</a:t>
            </a:r>
            <a:endParaRPr lang="ru-RU" sz="2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ru-RU" sz="2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Форматы и протоколы данных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.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Object Notation,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текстовый формат обмена данными, основанный на JavaScript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eXtensible Markup Language,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XML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расширяемый язык разметки. Рекомендован Консорциумом Всемирной паутины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(W3C)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Simple Object Access Protocol,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SOAP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протокол обмена структурированными сообщениями в распределённой вычислительной среде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Remote Procedure Call,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RPC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удалённый вызов процедур - класс технологий, позволяющих компьютерным программам вызывать функции или процедуры в другом адресном пространстве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Программные каркасы на других языках</a:t>
            </a:r>
            <a:endParaRPr lang="ru-RU" sz="4400" b="0" strike="noStrike" spc="-1">
              <a:latin typeface="Arial"/>
            </a:endParaRPr>
          </a:p>
        </p:txBody>
      </p:sp>
      <p:graphicFrame>
        <p:nvGraphicFramePr>
          <p:cNvPr id="137" name="Table 2"/>
          <p:cNvGraphicFramePr/>
          <p:nvPr/>
        </p:nvGraphicFramePr>
        <p:xfrm>
          <a:off x="845280" y="1828800"/>
          <a:ext cx="10514880" cy="4246372"/>
        </p:xfrm>
        <a:graphic>
          <a:graphicData uri="http://schemas.openxmlformats.org/drawingml/2006/table">
            <a:tbl>
              <a:tblPr/>
              <a:tblGrid>
                <a:gridCol w="350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8600" indent="-22788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Python</a:t>
                      </a:r>
                      <a:endParaRPr lang="ru-RU" sz="28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Django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Flask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228600" indent="-22788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JavaScript (Node.js)</a:t>
                      </a:r>
                      <a:endParaRPr lang="ru-RU" sz="28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Express.js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Hapi.js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Total.js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Meteor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228600" indent="-22788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PHP</a:t>
                      </a:r>
                      <a:endParaRPr lang="ru-RU" sz="28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Laravel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Yii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Symphony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Zend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CodeIgniter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228600" indent="-22788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Ruby</a:t>
                      </a:r>
                      <a:endParaRPr lang="ru-RU" sz="28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Ruby on Rails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Sinatra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Padrino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Nyny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Hobbit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788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Elixir</a:t>
                      </a:r>
                      <a:endParaRPr lang="ru-RU" sz="28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Phoenix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Sugar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228600" indent="-22788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Clojure</a:t>
                      </a:r>
                      <a:endParaRPr lang="ru-RU" sz="28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Luminus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Compojure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228600" indent="-227880">
                        <a:lnSpc>
                          <a:spcPct val="9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Haskell</a:t>
                      </a:r>
                      <a:endParaRPr lang="ru-RU" sz="28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Yesod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Snap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 marL="685800" lvl="1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Wingdings 2" charset="2"/>
                        <a:buChar char=""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Happstack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Источники информации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https://ru.wikipedia.org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/</a:t>
            </a:r>
            <a:endParaRPr lang="ru-RU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https://www.rfc-editor.org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/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https://rfc2.ru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/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https://www.ietf.org/standards/rfcs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/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ru-RU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http://info.javarush.ru/eGarmin/2015/04/04/</a:t>
            </a:r>
            <a:r>
              <a:rPr lang="ru-RU" sz="28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Обзор-серверов-приложений-и-конечно-же-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Tomcat.html</a:t>
            </a:r>
            <a:endParaRPr lang="ru-RU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http://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www.oracle.com/technetwork/java/javaee/overview/index.html</a:t>
            </a:r>
            <a:endParaRPr lang="ru-RU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http://www.dailyrazor.com/blog/best-java-web-frameworks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/</a:t>
            </a:r>
            <a:endParaRPr lang="ru-RU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9"/>
              </a:rPr>
              <a:t>https://spring.io</a:t>
            </a:r>
            <a:endParaRPr lang="ru-RU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https://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ru.wikibooks.org/wiki/Spring_Framework</a:t>
            </a:r>
            <a:endParaRPr lang="ru-RU" sz="2800" b="0" strike="noStrike" spc="-1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https://habrahabr.ru/post/333756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/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2. Клиент-серверная архитектура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в общем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HTTP –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протокол</a:t>
            </a:r>
            <a:endParaRPr lang="ru-RU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Стартовая строка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Методы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Коды состояния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Заголовки</a:t>
            </a:r>
            <a:endParaRPr lang="ru-RU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Тело сообщения</a:t>
            </a:r>
            <a:endParaRPr lang="ru-RU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Работа в клиент-серверной среде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REST-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взаимодействие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Web-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сервера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стандарты и фрэймворки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3. Клиент-серверная архитектура мобильных приложений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Форматы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и протоколы передаваемых данных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Организация коммуникаций в клиент-серверной среде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REST-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взаимодействие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Библиотеки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IP-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сети и Интернет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8500" lnSpcReduction="10000"/>
          </a:bodyPr>
          <a:lstStyle/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Всеми́рная паути́на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World Wide Web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WWW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 — распределённая система, предоставляющая доступ к связанным между собой документам, расположенным на различных компьютерах, подключённых к сети Интернет.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Межсетевой протокол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Internet Protocol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IP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 — маршрутизируемый протокол сетевого уровня стека TCP/IP. Именно IP стал тем протоколом, который объединил отдельные компьютерные сети во всемирную сеть Интернет.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Open systems interconnection basic reference model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OSI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Базовая Эталонная Модель Взаимодействия Открытых Систем (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ЭМВОС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)) — сетевая модель стека сетевых протоколов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OSI/ISO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 (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ГОСТ Р ИСО/МЭК 7498-1-99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).</a:t>
            </a:r>
            <a:endParaRPr lang="ru-RU" sz="2800" b="0" strike="noStrike" spc="-1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</a:rPr>
              <a:t>TCP/IP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(Stack)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— сетевая модель передачи данных, представленных в цифровом виде. Модель описывает способ передачи данных от источника информации к получателю. В модели предполагается прохождение информации через четыре уровня, каждый из которых описывается правилом (</a:t>
            </a:r>
            <a:r>
              <a:rPr lang="ru-RU" sz="2800" b="0" i="1" strike="noStrike" spc="-1">
                <a:solidFill>
                  <a:srgbClr val="000000"/>
                </a:solidFill>
                <a:latin typeface="Calibri"/>
              </a:rPr>
              <a:t>протоколом передачи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).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08000" y="980280"/>
            <a:ext cx="1370880" cy="1759680"/>
          </a:xfrm>
          <a:prstGeom prst="downArrow">
            <a:avLst>
              <a:gd name="adj1" fmla="val 50000"/>
              <a:gd name="adj2" fmla="val 34745"/>
            </a:avLst>
          </a:prstGeom>
          <a:gradFill rotWithShape="0">
            <a:gsLst>
              <a:gs pos="0">
                <a:srgbClr val="6600FF"/>
              </a:gs>
              <a:gs pos="100000">
                <a:srgbClr val="FFFFFF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2735280" y="1627920"/>
            <a:ext cx="1370880" cy="1112040"/>
          </a:xfrm>
          <a:prstGeom prst="downArrow">
            <a:avLst>
              <a:gd name="adj1" fmla="val 46296"/>
              <a:gd name="adj2" fmla="val 37963"/>
            </a:avLst>
          </a:prstGeom>
          <a:gradFill rotWithShape="0">
            <a:gsLst>
              <a:gs pos="0">
                <a:srgbClr val="6600FF"/>
              </a:gs>
              <a:gs pos="100000">
                <a:srgbClr val="FFFFFF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012680" y="694440"/>
            <a:ext cx="29757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66"/>
                </a:solidFill>
                <a:latin typeface="Arial"/>
                <a:ea typeface="DejaVu Sans"/>
              </a:rPr>
              <a:t>Модель </a:t>
            </a:r>
            <a:r>
              <a:rPr lang="en-US" sz="2800" b="1" strike="noStrike" spc="-1">
                <a:solidFill>
                  <a:srgbClr val="000066"/>
                </a:solidFill>
                <a:latin typeface="Arial"/>
                <a:ea typeface="DejaVu Sans"/>
              </a:rPr>
              <a:t>OSI/ISO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958480" y="1424880"/>
            <a:ext cx="27975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66"/>
                </a:solidFill>
                <a:latin typeface="Arial"/>
                <a:ea typeface="DejaVu Sans"/>
              </a:rPr>
              <a:t>Модель </a:t>
            </a:r>
            <a:r>
              <a:rPr lang="en-US" sz="2800" b="1" strike="noStrike" spc="-1">
                <a:solidFill>
                  <a:srgbClr val="000066"/>
                </a:solidFill>
                <a:latin typeface="Arial"/>
                <a:ea typeface="DejaVu Sans"/>
              </a:rPr>
              <a:t>TCP/IP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6067080" y="807120"/>
            <a:ext cx="3570120" cy="1793520"/>
          </a:xfrm>
          <a:prstGeom prst="rect">
            <a:avLst/>
          </a:prstGeom>
          <a:noFill/>
          <a:ln w="9525">
            <a:solidFill>
              <a:schemeClr val="bg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C </a:t>
            </a:r>
            <a:r>
              <a:rPr lang="ru-RU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точностью до незначительных </a:t>
            </a:r>
            <a:r>
              <a:t/>
            </a:r>
            <a:br/>
            <a:r>
              <a:rPr lang="ru-RU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различий можно считать, что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функциональность второго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(канального), третьего (сетевого)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и четверного (транспортного) 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уровней в моделях </a:t>
            </a:r>
            <a:r>
              <a:rPr lang="en-US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OSI/ISO </a:t>
            </a:r>
            <a:r>
              <a:rPr lang="ru-RU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и</a:t>
            </a:r>
            <a:r>
              <a:t/>
            </a:r>
            <a:br/>
            <a:r>
              <a:rPr lang="en-US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TCP/IP </a:t>
            </a:r>
            <a:r>
              <a:rPr lang="ru-RU" sz="1600" b="1" strike="noStrike" spc="-1">
                <a:solidFill>
                  <a:srgbClr val="800000"/>
                </a:solidFill>
                <a:latin typeface="Arial"/>
                <a:ea typeface="DejaVu Sans"/>
              </a:rPr>
              <a:t>совпадают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90" name="Рисунок 89"/>
          <p:cNvPicPr/>
          <p:nvPr/>
        </p:nvPicPr>
        <p:blipFill>
          <a:blip r:embed="rId2"/>
          <a:stretch/>
        </p:blipFill>
        <p:spPr>
          <a:xfrm>
            <a:off x="711360" y="2768760"/>
            <a:ext cx="9118080" cy="358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IP-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адресация.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ipv4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92" name="Picture 2" descr="Картинки по запросу ip адресация"/>
          <p:cNvPicPr/>
          <p:nvPr/>
        </p:nvPicPr>
        <p:blipFill>
          <a:blip r:embed="rId2"/>
          <a:stretch/>
        </p:blipFill>
        <p:spPr>
          <a:xfrm>
            <a:off x="838080" y="1535400"/>
            <a:ext cx="10514880" cy="446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DNS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– система доменных имен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94" name="Picture 2" descr="Картинки по запросу dns система"/>
          <p:cNvPicPr/>
          <p:nvPr/>
        </p:nvPicPr>
        <p:blipFill>
          <a:blip r:embed="rId2"/>
          <a:stretch/>
        </p:blipFill>
        <p:spPr>
          <a:xfrm>
            <a:off x="5300640" y="1690560"/>
            <a:ext cx="6052320" cy="482976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838080" y="1690560"/>
            <a:ext cx="4461840" cy="301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222222"/>
                </a:solidFill>
                <a:latin typeface="Arial"/>
                <a:ea typeface="DejaVu Sans"/>
              </a:rPr>
              <a:t>Используется для получения IP-адреса по имени </a:t>
            </a:r>
            <a:r>
              <a:rPr lang="ru-RU" sz="24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хоста</a:t>
            </a:r>
            <a:r>
              <a:rPr lang="ru-RU" sz="2400" b="0" strike="noStrike" spc="-1">
                <a:solidFill>
                  <a:srgbClr val="222222"/>
                </a:solidFill>
                <a:latin typeface="Arial"/>
                <a:ea typeface="DejaVu Sans"/>
              </a:rPr>
              <a:t> (компьютера или устройства подключенного к сети).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Основа DNS - представление об иерархической структуре </a:t>
            </a:r>
            <a:r>
              <a:rPr lang="ru-RU" sz="24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доменного имени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и </a:t>
            </a:r>
            <a:r>
              <a:rPr lang="ru-RU" sz="24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зонах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452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URL </a:t>
            </a: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и 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URI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452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1" i="1" strike="noStrike" spc="-1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, URL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единообразный локатор (определитель местонахождения) ресурса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&lt;схема&gt;:[//[&lt;логин&gt;:&lt;пароль&gt;@]&lt;хост&gt;[:&lt;порт&gt;]][/]&lt;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URL‐</a:t>
            </a:r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путь&gt;[?&lt;параметры&gt;][#&lt;якорь&gt;]</a:t>
            </a:r>
            <a:endParaRPr lang="ru-RU" sz="22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2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http://user:password@www.domain.com:80/index.html?quest=1#option1</a:t>
            </a:r>
            <a:endParaRPr lang="ru-RU" sz="22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!!!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http://www.domain.com/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-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КЛАССИЧЕСКИЙ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URL!!!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1" i="1" strike="noStrike" spc="-1">
                <a:solidFill>
                  <a:srgbClr val="000000"/>
                </a:solidFill>
                <a:latin typeface="Calibri"/>
              </a:rPr>
              <a:t>Uniform Resource Identifier, URI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-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унифицированный (единообразный) идентификатор ресурса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URI = [ схема ":" ] иерархическая-часть [ "?" запрос ] [ "#" фрагмент ]</a:t>
            </a:r>
            <a:endParaRPr lang="ru-RU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http://www.domain.com/pub/#Related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1129</TotalTime>
  <Words>1207</Words>
  <Application>Microsoft Office PowerPoint</Application>
  <PresentationFormat>Широкоэкранный</PresentationFormat>
  <Paragraphs>207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серверного программного обеспечения</dc:title>
  <dc:subject/>
  <dc:creator>Admin</dc:creator>
  <dc:description/>
  <cp:lastModifiedBy>поп</cp:lastModifiedBy>
  <cp:revision>56</cp:revision>
  <dcterms:created xsi:type="dcterms:W3CDTF">2018-01-31T02:26:42Z</dcterms:created>
  <dcterms:modified xsi:type="dcterms:W3CDTF">2025-04-06T19:10:53Z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29</vt:i4>
  </property>
</Properties>
</file>