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67" r:id="rId7"/>
    <p:sldId id="268" r:id="rId8"/>
    <p:sldId id="266" r:id="rId9"/>
    <p:sldId id="264" r:id="rId10"/>
    <p:sldId id="265" r:id="rId11"/>
    <p:sldId id="270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E6597-91AA-4905-9F2C-5C086FD3B2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D6F441D-06EF-4509-9F5D-702D24CFAD8F}">
      <dgm:prSet phldrT="[Текст]" custT="1"/>
      <dgm:spPr/>
      <dgm:t>
        <a:bodyPr/>
        <a:lstStyle/>
        <a:p>
          <a:r>
            <a:rPr lang="ru-RU" sz="2000" b="1" dirty="0" smtClean="0">
              <a:latin typeface="Calibri" panose="020F0502020204030204" pitchFamily="34" charset="0"/>
            </a:rPr>
            <a:t>Отсутствие единой </a:t>
          </a:r>
          <a:r>
            <a:rPr lang="ru-RU" sz="2000" b="1" dirty="0" smtClean="0">
              <a:solidFill>
                <a:srgbClr val="0070C0"/>
              </a:solidFill>
              <a:latin typeface="Calibri" panose="020F0502020204030204" pitchFamily="34" charset="0"/>
            </a:rPr>
            <a:t>методики </a:t>
          </a:r>
          <a:r>
            <a:rPr lang="ru-RU" sz="2000" b="1" dirty="0" smtClean="0">
              <a:latin typeface="Calibri" panose="020F0502020204030204" pitchFamily="34" charset="0"/>
            </a:rPr>
            <a:t>взаимодействия, описания и оценки состояния стартапа </a:t>
          </a:r>
          <a:endParaRPr lang="ru-RU" sz="2000" dirty="0"/>
        </a:p>
      </dgm:t>
    </dgm:pt>
    <dgm:pt modelId="{2AE76315-09EA-47C8-8DF1-911ACCE02C04}" type="parTrans" cxnId="{6937CBAC-8117-451B-B3D8-510ADBF12AC3}">
      <dgm:prSet/>
      <dgm:spPr/>
      <dgm:t>
        <a:bodyPr/>
        <a:lstStyle/>
        <a:p>
          <a:endParaRPr lang="ru-RU"/>
        </a:p>
      </dgm:t>
    </dgm:pt>
    <dgm:pt modelId="{DF4C3397-93B6-4469-9FCA-9AD6BCB8E8B6}" type="sibTrans" cxnId="{6937CBAC-8117-451B-B3D8-510ADBF12AC3}">
      <dgm:prSet/>
      <dgm:spPr>
        <a:ln>
          <a:noFill/>
        </a:ln>
      </dgm:spPr>
      <dgm:t>
        <a:bodyPr/>
        <a:lstStyle/>
        <a:p>
          <a:endParaRPr lang="ru-RU"/>
        </a:p>
      </dgm:t>
    </dgm:pt>
    <dgm:pt modelId="{10001375-109D-409A-ACAE-2F557416D360}">
      <dgm:prSet phldrT="[Текст]" custT="1"/>
      <dgm:spPr/>
      <dgm:t>
        <a:bodyPr/>
        <a:lstStyle/>
        <a:p>
          <a:r>
            <a:rPr lang="ru-RU" sz="2000" b="1" dirty="0" smtClean="0">
              <a:latin typeface="Calibri" panose="020F0502020204030204" pitchFamily="34" charset="0"/>
            </a:rPr>
            <a:t>Отсутствие единой методики, которую можно поддерживать на </a:t>
          </a:r>
          <a:r>
            <a:rPr lang="ru-RU" sz="2000" b="1" dirty="0" smtClean="0">
              <a:solidFill>
                <a:srgbClr val="0070C0"/>
              </a:solidFill>
              <a:latin typeface="Calibri" panose="020F0502020204030204" pitchFamily="34" charset="0"/>
            </a:rPr>
            <a:t>сетевой цифровой платформе</a:t>
          </a:r>
          <a:r>
            <a:rPr lang="ru-RU" sz="2000" b="1" dirty="0" smtClean="0">
              <a:latin typeface="Calibri" panose="020F0502020204030204" pitchFamily="34" charset="0"/>
            </a:rPr>
            <a:t> для университетов</a:t>
          </a:r>
          <a:endParaRPr lang="ru-RU" sz="2000" dirty="0"/>
        </a:p>
      </dgm:t>
    </dgm:pt>
    <dgm:pt modelId="{13BC4B65-BCDA-4610-98F6-5347664E3A58}" type="parTrans" cxnId="{6B9341F4-9250-445F-A225-29E9E3203E78}">
      <dgm:prSet/>
      <dgm:spPr/>
      <dgm:t>
        <a:bodyPr/>
        <a:lstStyle/>
        <a:p>
          <a:endParaRPr lang="ru-RU"/>
        </a:p>
      </dgm:t>
    </dgm:pt>
    <dgm:pt modelId="{0831F13F-E10C-4CAE-8D48-62753F055A64}" type="sibTrans" cxnId="{6B9341F4-9250-445F-A225-29E9E3203E78}">
      <dgm:prSet/>
      <dgm:spPr/>
      <dgm:t>
        <a:bodyPr/>
        <a:lstStyle/>
        <a:p>
          <a:endParaRPr lang="ru-RU"/>
        </a:p>
      </dgm:t>
    </dgm:pt>
    <dgm:pt modelId="{A6C6E8C5-BF69-4675-A995-1993977F37C5}">
      <dgm:prSet phldrT="[Текст]" custT="1"/>
      <dgm:spPr/>
      <dgm:t>
        <a:bodyPr/>
        <a:lstStyle/>
        <a:p>
          <a:pPr algn="just"/>
          <a:r>
            <a:rPr lang="ru-RU" sz="2000" b="1" dirty="0" smtClean="0">
              <a:latin typeface="Calibri" panose="020F0502020204030204" pitchFamily="34" charset="0"/>
            </a:rPr>
            <a:t>Отсутствие достаточной плотности предприятий международного уровня – потенциальных заказчиков технологий  </a:t>
          </a:r>
          <a:endParaRPr lang="ru-RU" sz="2000" dirty="0"/>
        </a:p>
      </dgm:t>
    </dgm:pt>
    <dgm:pt modelId="{641A249C-16F4-403A-B473-79F4F44A4C3D}" type="parTrans" cxnId="{B0029C6E-0CE2-4033-B1EF-F0ACD68F050A}">
      <dgm:prSet/>
      <dgm:spPr/>
      <dgm:t>
        <a:bodyPr/>
        <a:lstStyle/>
        <a:p>
          <a:endParaRPr lang="ru-RU"/>
        </a:p>
      </dgm:t>
    </dgm:pt>
    <dgm:pt modelId="{6641CAEC-C878-4ABA-B457-34F52293FC21}" type="sibTrans" cxnId="{B0029C6E-0CE2-4033-B1EF-F0ACD68F050A}">
      <dgm:prSet/>
      <dgm:spPr/>
      <dgm:t>
        <a:bodyPr/>
        <a:lstStyle/>
        <a:p>
          <a:endParaRPr lang="ru-RU"/>
        </a:p>
      </dgm:t>
    </dgm:pt>
    <dgm:pt modelId="{15C01272-8192-4BEA-ADBD-227853728870}">
      <dgm:prSet phldrT="[Текст]" custT="1"/>
      <dgm:spPr/>
      <dgm:t>
        <a:bodyPr/>
        <a:lstStyle/>
        <a:p>
          <a:r>
            <a:rPr lang="ru-RU" sz="2000" b="1" dirty="0" smtClean="0">
              <a:latin typeface="Calibri" panose="020F0502020204030204" pitchFamily="34" charset="0"/>
            </a:rPr>
            <a:t>Отсутствие пока института инвесторов определяющих формат требований к рыночным </a:t>
          </a:r>
          <a:r>
            <a:rPr lang="ru-RU" sz="2000" b="1" dirty="0" err="1" smtClean="0">
              <a:latin typeface="Calibri" panose="020F0502020204030204" pitchFamily="34" charset="0"/>
            </a:rPr>
            <a:t>стартапам</a:t>
          </a:r>
          <a:r>
            <a:rPr lang="ru-RU" sz="2000" b="1" dirty="0" smtClean="0">
              <a:latin typeface="Calibri" panose="020F0502020204030204" pitchFamily="34" charset="0"/>
            </a:rPr>
            <a:t> </a:t>
          </a:r>
          <a:endParaRPr lang="ru-RU" sz="2000" dirty="0"/>
        </a:p>
      </dgm:t>
    </dgm:pt>
    <dgm:pt modelId="{20BC472F-20B3-423D-B089-DED273724F6C}" type="parTrans" cxnId="{4E5DE50F-51F2-49AC-9040-4EAD370FC705}">
      <dgm:prSet/>
      <dgm:spPr/>
      <dgm:t>
        <a:bodyPr/>
        <a:lstStyle/>
        <a:p>
          <a:endParaRPr lang="ru-RU"/>
        </a:p>
      </dgm:t>
    </dgm:pt>
    <dgm:pt modelId="{CCBBA629-E749-4110-B265-E86A8A653159}" type="sibTrans" cxnId="{4E5DE50F-51F2-49AC-9040-4EAD370FC705}">
      <dgm:prSet/>
      <dgm:spPr/>
      <dgm:t>
        <a:bodyPr/>
        <a:lstStyle/>
        <a:p>
          <a:endParaRPr lang="ru-RU"/>
        </a:p>
      </dgm:t>
    </dgm:pt>
    <dgm:pt modelId="{C2278DBF-D053-48E0-BAD0-FA9B6EC53A07}" type="pres">
      <dgm:prSet presAssocID="{0A6E6597-91AA-4905-9F2C-5C086FD3B2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29464D1-3EDE-4C16-9EBD-BB7852DAB0F4}" type="pres">
      <dgm:prSet presAssocID="{0A6E6597-91AA-4905-9F2C-5C086FD3B210}" presName="Name1" presStyleCnt="0"/>
      <dgm:spPr/>
    </dgm:pt>
    <dgm:pt modelId="{90B32889-D96C-401C-931D-A96F2D843D0D}" type="pres">
      <dgm:prSet presAssocID="{0A6E6597-91AA-4905-9F2C-5C086FD3B210}" presName="cycle" presStyleCnt="0"/>
      <dgm:spPr/>
    </dgm:pt>
    <dgm:pt modelId="{4D974241-7F6C-4861-9BFE-F3E28610B520}" type="pres">
      <dgm:prSet presAssocID="{0A6E6597-91AA-4905-9F2C-5C086FD3B210}" presName="srcNode" presStyleLbl="node1" presStyleIdx="0" presStyleCnt="4"/>
      <dgm:spPr/>
    </dgm:pt>
    <dgm:pt modelId="{7F31AD61-EC4C-4BB7-8F97-DFC5F06A1D76}" type="pres">
      <dgm:prSet presAssocID="{0A6E6597-91AA-4905-9F2C-5C086FD3B210}" presName="conn" presStyleLbl="parChTrans1D2" presStyleIdx="0" presStyleCnt="1" custScaleX="25471" custScaleY="20523" custLinFactNeighborX="4931" custLinFactNeighborY="-28094"/>
      <dgm:spPr/>
      <dgm:t>
        <a:bodyPr/>
        <a:lstStyle/>
        <a:p>
          <a:endParaRPr lang="ru-RU"/>
        </a:p>
      </dgm:t>
    </dgm:pt>
    <dgm:pt modelId="{AF018C6B-F5B4-4280-8C16-7A9D2E314FBC}" type="pres">
      <dgm:prSet presAssocID="{0A6E6597-91AA-4905-9F2C-5C086FD3B210}" presName="extraNode" presStyleLbl="node1" presStyleIdx="0" presStyleCnt="4"/>
      <dgm:spPr/>
    </dgm:pt>
    <dgm:pt modelId="{70E4119F-7E87-4D53-8D64-9AA8144CB19F}" type="pres">
      <dgm:prSet presAssocID="{0A6E6597-91AA-4905-9F2C-5C086FD3B210}" presName="dstNode" presStyleLbl="node1" presStyleIdx="0" presStyleCnt="4"/>
      <dgm:spPr/>
    </dgm:pt>
    <dgm:pt modelId="{30C203FD-2350-40FB-8518-503A39CB58B9}" type="pres">
      <dgm:prSet presAssocID="{9D6F441D-06EF-4509-9F5D-702D24CFAD8F}" presName="text_1" presStyleLbl="node1" presStyleIdx="0" presStyleCnt="4" custScaleX="100130" custScaleY="142155" custLinFactNeighborX="230" custLinFactNeighborY="-153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4C08A3-907C-4F06-AD52-4C4078F3DD09}" type="pres">
      <dgm:prSet presAssocID="{9D6F441D-06EF-4509-9F5D-702D24CFAD8F}" presName="accent_1" presStyleCnt="0"/>
      <dgm:spPr/>
    </dgm:pt>
    <dgm:pt modelId="{8B2387CB-A622-4621-8A2E-DB84E659E039}" type="pres">
      <dgm:prSet presAssocID="{9D6F441D-06EF-4509-9F5D-702D24CFAD8F}" presName="accentRepeatNode" presStyleLbl="solidFgAcc1" presStyleIdx="0" presStyleCnt="4" custScaleX="121224" custScaleY="113724" custLinFactNeighborX="59" custLinFactNeighborY="-11041"/>
      <dgm:spPr>
        <a:solidFill>
          <a:schemeClr val="bg1"/>
        </a:solidFill>
      </dgm:spPr>
      <dgm:t>
        <a:bodyPr/>
        <a:lstStyle/>
        <a:p>
          <a:endParaRPr lang="ru-RU"/>
        </a:p>
      </dgm:t>
    </dgm:pt>
    <dgm:pt modelId="{CBF833B9-3F10-4E2B-952D-3DA1A51A7257}" type="pres">
      <dgm:prSet presAssocID="{10001375-109D-409A-ACAE-2F557416D360}" presName="text_2" presStyleLbl="node1" presStyleIdx="1" presStyleCnt="4" custScaleX="101035" custScaleY="136516" custLinFactNeighborX="-207" custLinFactNeighborY="-106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118F5E-FA5A-4A7C-97B0-5B7552D693BE}" type="pres">
      <dgm:prSet presAssocID="{10001375-109D-409A-ACAE-2F557416D360}" presName="accent_2" presStyleCnt="0"/>
      <dgm:spPr/>
    </dgm:pt>
    <dgm:pt modelId="{20180E41-FDD3-42DC-8D9C-ACD803027B01}" type="pres">
      <dgm:prSet presAssocID="{10001375-109D-409A-ACAE-2F557416D360}" presName="accentRepeatNode" presStyleLbl="solidFgAcc1" presStyleIdx="1" presStyleCnt="4" custScaleX="132122" custScaleY="126317" custLinFactNeighborX="-13834" custLinFactNeighborY="-855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</dgm:pt>
    <dgm:pt modelId="{AB051914-A645-49DA-B35F-DD7150DA0DF8}" type="pres">
      <dgm:prSet presAssocID="{A6C6E8C5-BF69-4675-A995-1993977F37C5}" presName="text_3" presStyleLbl="node1" presStyleIdx="2" presStyleCnt="4" custScaleX="100695" custScaleY="1586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D52525-114C-4370-A69E-31CEF19696AD}" type="pres">
      <dgm:prSet presAssocID="{A6C6E8C5-BF69-4675-A995-1993977F37C5}" presName="accent_3" presStyleCnt="0"/>
      <dgm:spPr/>
    </dgm:pt>
    <dgm:pt modelId="{BC98D06A-1DBA-4E23-98DF-F89640884059}" type="pres">
      <dgm:prSet presAssocID="{A6C6E8C5-BF69-4675-A995-1993977F37C5}" presName="accentRepeatNode" presStyleLbl="solidFgAcc1" presStyleIdx="2" presStyleCnt="4" custScaleX="126277" custScaleY="126888" custLinFactNeighborX="-10564" custLinFactNeighborY="0"/>
      <dgm:spPr/>
      <dgm:t>
        <a:bodyPr/>
        <a:lstStyle/>
        <a:p>
          <a:endParaRPr lang="ru-RU"/>
        </a:p>
      </dgm:t>
    </dgm:pt>
    <dgm:pt modelId="{B336FBF0-66A8-4EB3-BB91-1336C62DE2E3}" type="pres">
      <dgm:prSet presAssocID="{15C01272-8192-4BEA-ADBD-227853728870}" presName="text_4" presStyleLbl="node1" presStyleIdx="3" presStyleCnt="4" custScaleX="97582" custScaleY="140017" custLinFactNeighborX="1539" custLinFactNeighborY="117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8418FC-F08C-42DB-A1E0-4D80A10ABD25}" type="pres">
      <dgm:prSet presAssocID="{15C01272-8192-4BEA-ADBD-227853728870}" presName="accent_4" presStyleCnt="0"/>
      <dgm:spPr/>
    </dgm:pt>
    <dgm:pt modelId="{3F42ABCE-35C5-4E6C-A503-1AF27BAC1FEE}" type="pres">
      <dgm:prSet presAssocID="{15C01272-8192-4BEA-ADBD-227853728870}" presName="accentRepeatNode" presStyleLbl="solidFgAcc1" presStyleIdx="3" presStyleCnt="4" custScaleX="123898" custScaleY="117106" custLinFactNeighborX="14725" custLinFactNeighborY="11929"/>
      <dgm:spPr/>
    </dgm:pt>
  </dgm:ptLst>
  <dgm:cxnLst>
    <dgm:cxn modelId="{761AF222-7B6A-4AB9-859D-5A4CD93FE172}" type="presOf" srcId="{10001375-109D-409A-ACAE-2F557416D360}" destId="{CBF833B9-3F10-4E2B-952D-3DA1A51A7257}" srcOrd="0" destOrd="0" presId="urn:microsoft.com/office/officeart/2008/layout/VerticalCurvedList"/>
    <dgm:cxn modelId="{6937CBAC-8117-451B-B3D8-510ADBF12AC3}" srcId="{0A6E6597-91AA-4905-9F2C-5C086FD3B210}" destId="{9D6F441D-06EF-4509-9F5D-702D24CFAD8F}" srcOrd="0" destOrd="0" parTransId="{2AE76315-09EA-47C8-8DF1-911ACCE02C04}" sibTransId="{DF4C3397-93B6-4469-9FCA-9AD6BCB8E8B6}"/>
    <dgm:cxn modelId="{F5FF7CFC-8F18-4C7B-8DE2-8ACDA431092B}" type="presOf" srcId="{DF4C3397-93B6-4469-9FCA-9AD6BCB8E8B6}" destId="{7F31AD61-EC4C-4BB7-8F97-DFC5F06A1D76}" srcOrd="0" destOrd="0" presId="urn:microsoft.com/office/officeart/2008/layout/VerticalCurvedList"/>
    <dgm:cxn modelId="{C361F6D8-1339-4F0F-AE77-6ED0076573A2}" type="presOf" srcId="{9D6F441D-06EF-4509-9F5D-702D24CFAD8F}" destId="{30C203FD-2350-40FB-8518-503A39CB58B9}" srcOrd="0" destOrd="0" presId="urn:microsoft.com/office/officeart/2008/layout/VerticalCurvedList"/>
    <dgm:cxn modelId="{6B9341F4-9250-445F-A225-29E9E3203E78}" srcId="{0A6E6597-91AA-4905-9F2C-5C086FD3B210}" destId="{10001375-109D-409A-ACAE-2F557416D360}" srcOrd="1" destOrd="0" parTransId="{13BC4B65-BCDA-4610-98F6-5347664E3A58}" sibTransId="{0831F13F-E10C-4CAE-8D48-62753F055A64}"/>
    <dgm:cxn modelId="{19081567-43A3-4ABA-87D8-E9CD9FF88D52}" type="presOf" srcId="{0A6E6597-91AA-4905-9F2C-5C086FD3B210}" destId="{C2278DBF-D053-48E0-BAD0-FA9B6EC53A07}" srcOrd="0" destOrd="0" presId="urn:microsoft.com/office/officeart/2008/layout/VerticalCurvedList"/>
    <dgm:cxn modelId="{BF417640-ABD7-428B-8DE6-7A2A1D6C49E6}" type="presOf" srcId="{A6C6E8C5-BF69-4675-A995-1993977F37C5}" destId="{AB051914-A645-49DA-B35F-DD7150DA0DF8}" srcOrd="0" destOrd="0" presId="urn:microsoft.com/office/officeart/2008/layout/VerticalCurvedList"/>
    <dgm:cxn modelId="{3A199025-E3BF-4896-9349-3A343C7D9101}" type="presOf" srcId="{15C01272-8192-4BEA-ADBD-227853728870}" destId="{B336FBF0-66A8-4EB3-BB91-1336C62DE2E3}" srcOrd="0" destOrd="0" presId="urn:microsoft.com/office/officeart/2008/layout/VerticalCurvedList"/>
    <dgm:cxn modelId="{B0029C6E-0CE2-4033-B1EF-F0ACD68F050A}" srcId="{0A6E6597-91AA-4905-9F2C-5C086FD3B210}" destId="{A6C6E8C5-BF69-4675-A995-1993977F37C5}" srcOrd="2" destOrd="0" parTransId="{641A249C-16F4-403A-B473-79F4F44A4C3D}" sibTransId="{6641CAEC-C878-4ABA-B457-34F52293FC21}"/>
    <dgm:cxn modelId="{4E5DE50F-51F2-49AC-9040-4EAD370FC705}" srcId="{0A6E6597-91AA-4905-9F2C-5C086FD3B210}" destId="{15C01272-8192-4BEA-ADBD-227853728870}" srcOrd="3" destOrd="0" parTransId="{20BC472F-20B3-423D-B089-DED273724F6C}" sibTransId="{CCBBA629-E749-4110-B265-E86A8A653159}"/>
    <dgm:cxn modelId="{B51FFABC-B4EA-48F7-B2ED-4B3AA7426589}" type="presParOf" srcId="{C2278DBF-D053-48E0-BAD0-FA9B6EC53A07}" destId="{429464D1-3EDE-4C16-9EBD-BB7852DAB0F4}" srcOrd="0" destOrd="0" presId="urn:microsoft.com/office/officeart/2008/layout/VerticalCurvedList"/>
    <dgm:cxn modelId="{A2845996-3FD7-4E34-895E-608C55269F41}" type="presParOf" srcId="{429464D1-3EDE-4C16-9EBD-BB7852DAB0F4}" destId="{90B32889-D96C-401C-931D-A96F2D843D0D}" srcOrd="0" destOrd="0" presId="urn:microsoft.com/office/officeart/2008/layout/VerticalCurvedList"/>
    <dgm:cxn modelId="{AA187AC7-085D-4F24-861D-760AD68B3251}" type="presParOf" srcId="{90B32889-D96C-401C-931D-A96F2D843D0D}" destId="{4D974241-7F6C-4861-9BFE-F3E28610B520}" srcOrd="0" destOrd="0" presId="urn:microsoft.com/office/officeart/2008/layout/VerticalCurvedList"/>
    <dgm:cxn modelId="{2F9A560E-2799-4DDA-87AE-1FBED77FC152}" type="presParOf" srcId="{90B32889-D96C-401C-931D-A96F2D843D0D}" destId="{7F31AD61-EC4C-4BB7-8F97-DFC5F06A1D76}" srcOrd="1" destOrd="0" presId="urn:microsoft.com/office/officeart/2008/layout/VerticalCurvedList"/>
    <dgm:cxn modelId="{E2ED0870-20DB-44E5-B19A-39EC44913F45}" type="presParOf" srcId="{90B32889-D96C-401C-931D-A96F2D843D0D}" destId="{AF018C6B-F5B4-4280-8C16-7A9D2E314FBC}" srcOrd="2" destOrd="0" presId="urn:microsoft.com/office/officeart/2008/layout/VerticalCurvedList"/>
    <dgm:cxn modelId="{A7D4881D-8C9E-4B9A-A9FC-F87108FA5ABB}" type="presParOf" srcId="{90B32889-D96C-401C-931D-A96F2D843D0D}" destId="{70E4119F-7E87-4D53-8D64-9AA8144CB19F}" srcOrd="3" destOrd="0" presId="urn:microsoft.com/office/officeart/2008/layout/VerticalCurvedList"/>
    <dgm:cxn modelId="{134F7AED-5FE5-4E9C-846D-7270695BA177}" type="presParOf" srcId="{429464D1-3EDE-4C16-9EBD-BB7852DAB0F4}" destId="{30C203FD-2350-40FB-8518-503A39CB58B9}" srcOrd="1" destOrd="0" presId="urn:microsoft.com/office/officeart/2008/layout/VerticalCurvedList"/>
    <dgm:cxn modelId="{BB36E289-1CE3-46C9-9D57-E1C5905DEB8D}" type="presParOf" srcId="{429464D1-3EDE-4C16-9EBD-BB7852DAB0F4}" destId="{0D4C08A3-907C-4F06-AD52-4C4078F3DD09}" srcOrd="2" destOrd="0" presId="urn:microsoft.com/office/officeart/2008/layout/VerticalCurvedList"/>
    <dgm:cxn modelId="{E34F2B21-2406-4058-A629-47DEA1E43602}" type="presParOf" srcId="{0D4C08A3-907C-4F06-AD52-4C4078F3DD09}" destId="{8B2387CB-A622-4621-8A2E-DB84E659E039}" srcOrd="0" destOrd="0" presId="urn:microsoft.com/office/officeart/2008/layout/VerticalCurvedList"/>
    <dgm:cxn modelId="{FA9D742A-D287-48B0-8928-FAD9A008AAEC}" type="presParOf" srcId="{429464D1-3EDE-4C16-9EBD-BB7852DAB0F4}" destId="{CBF833B9-3F10-4E2B-952D-3DA1A51A7257}" srcOrd="3" destOrd="0" presId="urn:microsoft.com/office/officeart/2008/layout/VerticalCurvedList"/>
    <dgm:cxn modelId="{4811D44C-3274-44DE-9B6E-40025214D3BE}" type="presParOf" srcId="{429464D1-3EDE-4C16-9EBD-BB7852DAB0F4}" destId="{E1118F5E-FA5A-4A7C-97B0-5B7552D693BE}" srcOrd="4" destOrd="0" presId="urn:microsoft.com/office/officeart/2008/layout/VerticalCurvedList"/>
    <dgm:cxn modelId="{ADE03AC4-957C-420A-AF0E-A7E6D56FDA51}" type="presParOf" srcId="{E1118F5E-FA5A-4A7C-97B0-5B7552D693BE}" destId="{20180E41-FDD3-42DC-8D9C-ACD803027B01}" srcOrd="0" destOrd="0" presId="urn:microsoft.com/office/officeart/2008/layout/VerticalCurvedList"/>
    <dgm:cxn modelId="{2F662A2A-E05A-4248-B021-F3C70214430F}" type="presParOf" srcId="{429464D1-3EDE-4C16-9EBD-BB7852DAB0F4}" destId="{AB051914-A645-49DA-B35F-DD7150DA0DF8}" srcOrd="5" destOrd="0" presId="urn:microsoft.com/office/officeart/2008/layout/VerticalCurvedList"/>
    <dgm:cxn modelId="{8A8DCE8B-FFF6-493E-8AB7-BD4B3CE4784E}" type="presParOf" srcId="{429464D1-3EDE-4C16-9EBD-BB7852DAB0F4}" destId="{BDD52525-114C-4370-A69E-31CEF19696AD}" srcOrd="6" destOrd="0" presId="urn:microsoft.com/office/officeart/2008/layout/VerticalCurvedList"/>
    <dgm:cxn modelId="{5C0466E6-E255-4B94-8F7B-84641D79DECB}" type="presParOf" srcId="{BDD52525-114C-4370-A69E-31CEF19696AD}" destId="{BC98D06A-1DBA-4E23-98DF-F89640884059}" srcOrd="0" destOrd="0" presId="urn:microsoft.com/office/officeart/2008/layout/VerticalCurvedList"/>
    <dgm:cxn modelId="{A209864A-D434-4355-BC48-140BE111FBE2}" type="presParOf" srcId="{429464D1-3EDE-4C16-9EBD-BB7852DAB0F4}" destId="{B336FBF0-66A8-4EB3-BB91-1336C62DE2E3}" srcOrd="7" destOrd="0" presId="urn:microsoft.com/office/officeart/2008/layout/VerticalCurvedList"/>
    <dgm:cxn modelId="{9623516D-0858-4FA5-8040-0DBF07DF2080}" type="presParOf" srcId="{429464D1-3EDE-4C16-9EBD-BB7852DAB0F4}" destId="{F88418FC-F08C-42DB-A1E0-4D80A10ABD25}" srcOrd="8" destOrd="0" presId="urn:microsoft.com/office/officeart/2008/layout/VerticalCurvedList"/>
    <dgm:cxn modelId="{9D898547-870E-46AF-A379-8BCE16C0BBD5}" type="presParOf" srcId="{F88418FC-F08C-42DB-A1E0-4D80A10ABD25}" destId="{3F42ABCE-35C5-4E6C-A503-1AF27BAC1F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0CCED-914B-49FC-A063-9BFF1DB7A91E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A320C96-ECB5-4AF2-A4F1-0FE5EA30E03E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Calibri" panose="020F0502020204030204" pitchFamily="34" charset="0"/>
            </a:rPr>
            <a:t>Недостаточная информированность </a:t>
          </a:r>
          <a:r>
            <a:rPr lang="ru-RU" sz="1800" b="1" dirty="0" err="1" smtClean="0">
              <a:solidFill>
                <a:schemeClr val="tx1"/>
              </a:solidFill>
              <a:latin typeface="Calibri" panose="020F0502020204030204" pitchFamily="34" charset="0"/>
            </a:rPr>
            <a:t>инноваторов</a:t>
          </a:r>
          <a:r>
            <a:rPr lang="ru-RU" sz="1800" b="1" dirty="0" smtClean="0">
              <a:solidFill>
                <a:schemeClr val="tx1"/>
              </a:solidFill>
              <a:latin typeface="Calibri" panose="020F0502020204030204" pitchFamily="34" charset="0"/>
            </a:rPr>
            <a:t> о разработке стартапа</a:t>
          </a:r>
          <a:endParaRPr lang="ru-RU" sz="18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046CDE28-91DE-43AE-893E-12002ED96819}" type="parTrans" cxnId="{161E4896-AF99-4DEB-9E9E-BE6F250586FB}">
      <dgm:prSet/>
      <dgm:spPr/>
      <dgm:t>
        <a:bodyPr/>
        <a:lstStyle/>
        <a:p>
          <a:endParaRPr lang="ru-RU" sz="1400">
            <a:latin typeface="Calibri" panose="020F0502020204030204" pitchFamily="34" charset="0"/>
          </a:endParaRPr>
        </a:p>
      </dgm:t>
    </dgm:pt>
    <dgm:pt modelId="{18F885E9-16AC-43DC-B715-F667D593366C}" type="sibTrans" cxnId="{161E4896-AF99-4DEB-9E9E-BE6F250586FB}">
      <dgm:prSet/>
      <dgm:spPr/>
      <dgm:t>
        <a:bodyPr/>
        <a:lstStyle/>
        <a:p>
          <a:endParaRPr lang="ru-RU" sz="1400">
            <a:latin typeface="Calibri" panose="020F0502020204030204" pitchFamily="34" charset="0"/>
          </a:endParaRPr>
        </a:p>
      </dgm:t>
    </dgm:pt>
    <dgm:pt modelId="{C7694FF1-AA56-45F9-8E8A-E270F1BD2766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Calibri" panose="020F0502020204030204" pitchFamily="34" charset="0"/>
            </a:rPr>
            <a:t>Отсутствие под рукой пошагового алгоритма действий для развития инновационного проекта</a:t>
          </a:r>
          <a:endParaRPr lang="ru-RU" sz="18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949B9D8F-C088-448C-B6DD-0DBF8DFF1825}" type="sibTrans" cxnId="{05AD02DA-8846-42B5-BAC4-AE2E1EC0BB60}">
      <dgm:prSet/>
      <dgm:spPr/>
      <dgm:t>
        <a:bodyPr/>
        <a:lstStyle/>
        <a:p>
          <a:endParaRPr lang="ru-RU" sz="1400">
            <a:latin typeface="Calibri" panose="020F0502020204030204" pitchFamily="34" charset="0"/>
          </a:endParaRPr>
        </a:p>
      </dgm:t>
    </dgm:pt>
    <dgm:pt modelId="{E54ED7E4-686A-4109-9D9F-1C25C1985367}" type="parTrans" cxnId="{05AD02DA-8846-42B5-BAC4-AE2E1EC0BB60}">
      <dgm:prSet/>
      <dgm:spPr/>
      <dgm:t>
        <a:bodyPr/>
        <a:lstStyle/>
        <a:p>
          <a:endParaRPr lang="ru-RU" sz="1400">
            <a:latin typeface="Calibri" panose="020F0502020204030204" pitchFamily="34" charset="0"/>
          </a:endParaRPr>
        </a:p>
      </dgm:t>
    </dgm:pt>
    <dgm:pt modelId="{A4D33BAB-39D0-4B6A-9016-CCF881995655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  <a:latin typeface="Calibri" panose="020F0502020204030204" pitchFamily="34" charset="0"/>
            </a:rPr>
            <a:t>Отсутствие института консультантов по разработке стартапов</a:t>
          </a:r>
          <a:endParaRPr lang="ru-RU" sz="18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1D7855C0-AE7D-4044-A389-6EBEAF0AE395}" type="parTrans" cxnId="{518A3CC1-0FE0-488C-A2E3-B59C9F50321B}">
      <dgm:prSet/>
      <dgm:spPr/>
      <dgm:t>
        <a:bodyPr/>
        <a:lstStyle/>
        <a:p>
          <a:endParaRPr lang="ru-RU"/>
        </a:p>
      </dgm:t>
    </dgm:pt>
    <dgm:pt modelId="{3452C89D-DB59-4EED-B547-407023C37224}" type="sibTrans" cxnId="{518A3CC1-0FE0-488C-A2E3-B59C9F50321B}">
      <dgm:prSet/>
      <dgm:spPr/>
      <dgm:t>
        <a:bodyPr/>
        <a:lstStyle/>
        <a:p>
          <a:endParaRPr lang="ru-RU"/>
        </a:p>
      </dgm:t>
    </dgm:pt>
    <dgm:pt modelId="{7703986F-B27C-4C37-9436-2DD02FF1ABCF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  <a:latin typeface="Calibri" panose="020F0502020204030204" pitchFamily="34" charset="0"/>
            </a:rPr>
            <a:t>Отсутствие единого информационного пространства, поддерживающего развитие проекта на всех стадиях от формирования идеи до вывода на рынок  </a:t>
          </a:r>
          <a:endParaRPr lang="ru-RU" sz="16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0AA1C59B-BA93-4AEF-8537-48F918663029}" type="parTrans" cxnId="{4FBBB461-6C00-41F8-8E8D-6017D5CA4E8F}">
      <dgm:prSet/>
      <dgm:spPr/>
      <dgm:t>
        <a:bodyPr/>
        <a:lstStyle/>
        <a:p>
          <a:endParaRPr lang="ru-RU"/>
        </a:p>
      </dgm:t>
    </dgm:pt>
    <dgm:pt modelId="{1CD43724-C98C-43BC-9573-E9022061580F}" type="sibTrans" cxnId="{4FBBB461-6C00-41F8-8E8D-6017D5CA4E8F}">
      <dgm:prSet/>
      <dgm:spPr/>
      <dgm:t>
        <a:bodyPr/>
        <a:lstStyle/>
        <a:p>
          <a:endParaRPr lang="ru-RU"/>
        </a:p>
      </dgm:t>
    </dgm:pt>
    <dgm:pt modelId="{20B352DE-366E-4437-967F-BE0B5EEF7E0E}" type="pres">
      <dgm:prSet presAssocID="{D240CCED-914B-49FC-A063-9BFF1DB7A9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F7A46E2-54A0-47FF-AA64-A93BC860DEDC}" type="pres">
      <dgm:prSet presAssocID="{BA320C96-ECB5-4AF2-A4F1-0FE5EA30E03E}" presName="parentLin" presStyleCnt="0"/>
      <dgm:spPr/>
    </dgm:pt>
    <dgm:pt modelId="{E169CC7F-BFA8-4642-A9C6-5B2C8C2A5689}" type="pres">
      <dgm:prSet presAssocID="{BA320C96-ECB5-4AF2-A4F1-0FE5EA30E03E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E2EA480D-672A-440A-9F47-FDB3BF520361}" type="pres">
      <dgm:prSet presAssocID="{BA320C96-ECB5-4AF2-A4F1-0FE5EA30E03E}" presName="parentText" presStyleLbl="node1" presStyleIdx="0" presStyleCnt="4" custScaleX="134066" custLinFactNeighborX="-443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CFA99-C3CD-4888-A832-A173F29F7986}" type="pres">
      <dgm:prSet presAssocID="{BA320C96-ECB5-4AF2-A4F1-0FE5EA30E03E}" presName="negativeSpace" presStyleCnt="0"/>
      <dgm:spPr/>
    </dgm:pt>
    <dgm:pt modelId="{FB590F5A-AF18-4FC9-A4A2-1630C875D8A7}" type="pres">
      <dgm:prSet presAssocID="{BA320C96-ECB5-4AF2-A4F1-0FE5EA30E03E}" presName="childText" presStyleLbl="conFgAcc1" presStyleIdx="0" presStyleCnt="4">
        <dgm:presLayoutVars>
          <dgm:bulletEnabled val="1"/>
        </dgm:presLayoutVars>
      </dgm:prSet>
      <dgm:spPr/>
    </dgm:pt>
    <dgm:pt modelId="{F677ACC1-AC51-44B7-95F4-496C35A74DB0}" type="pres">
      <dgm:prSet presAssocID="{18F885E9-16AC-43DC-B715-F667D593366C}" presName="spaceBetweenRectangles" presStyleCnt="0"/>
      <dgm:spPr/>
    </dgm:pt>
    <dgm:pt modelId="{701FF065-F5C6-48C9-AA58-6A87CC3BACB4}" type="pres">
      <dgm:prSet presAssocID="{C7694FF1-AA56-45F9-8E8A-E270F1BD2766}" presName="parentLin" presStyleCnt="0"/>
      <dgm:spPr/>
    </dgm:pt>
    <dgm:pt modelId="{E960610A-FE2C-42CF-82F6-08E5E6A98FD7}" type="pres">
      <dgm:prSet presAssocID="{C7694FF1-AA56-45F9-8E8A-E270F1BD2766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B8FF129E-FA25-4A16-9B3C-7BB2086C66E8}" type="pres">
      <dgm:prSet presAssocID="{C7694FF1-AA56-45F9-8E8A-E270F1BD2766}" presName="parentText" presStyleLbl="node1" presStyleIdx="1" presStyleCnt="4" custScaleX="134066" custLinFactNeighborX="-443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422A3E-B2F5-4EFB-9190-9B3F6743B8D0}" type="pres">
      <dgm:prSet presAssocID="{C7694FF1-AA56-45F9-8E8A-E270F1BD2766}" presName="negativeSpace" presStyleCnt="0"/>
      <dgm:spPr/>
    </dgm:pt>
    <dgm:pt modelId="{9E9FC72A-5671-40BF-84B1-DB8D74303E79}" type="pres">
      <dgm:prSet presAssocID="{C7694FF1-AA56-45F9-8E8A-E270F1BD2766}" presName="childText" presStyleLbl="conFgAcc1" presStyleIdx="1" presStyleCnt="4">
        <dgm:presLayoutVars>
          <dgm:bulletEnabled val="1"/>
        </dgm:presLayoutVars>
      </dgm:prSet>
      <dgm:spPr/>
    </dgm:pt>
    <dgm:pt modelId="{8C85A028-F96F-4026-85A4-4F1D75937543}" type="pres">
      <dgm:prSet presAssocID="{949B9D8F-C088-448C-B6DD-0DBF8DFF1825}" presName="spaceBetweenRectangles" presStyleCnt="0"/>
      <dgm:spPr/>
    </dgm:pt>
    <dgm:pt modelId="{D6A3554A-1925-4E6E-9E3E-4C09478B2EDF}" type="pres">
      <dgm:prSet presAssocID="{A4D33BAB-39D0-4B6A-9016-CCF881995655}" presName="parentLin" presStyleCnt="0"/>
      <dgm:spPr/>
    </dgm:pt>
    <dgm:pt modelId="{AD377EF7-93EF-4845-A69C-92B9EC3B1FB7}" type="pres">
      <dgm:prSet presAssocID="{A4D33BAB-39D0-4B6A-9016-CCF881995655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7ABB7D5B-991C-4A18-80E8-81A0956FD481}" type="pres">
      <dgm:prSet presAssocID="{A4D33BAB-39D0-4B6A-9016-CCF881995655}" presName="parentText" presStyleLbl="node1" presStyleIdx="2" presStyleCnt="4" custScaleX="134066" custLinFactNeighborX="-4433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45C13B-A647-4C31-90B1-7D06612DF966}" type="pres">
      <dgm:prSet presAssocID="{A4D33BAB-39D0-4B6A-9016-CCF881995655}" presName="negativeSpace" presStyleCnt="0"/>
      <dgm:spPr/>
    </dgm:pt>
    <dgm:pt modelId="{554CE9B2-5C1D-4A38-8EC0-67BFFAB8A479}" type="pres">
      <dgm:prSet presAssocID="{A4D33BAB-39D0-4B6A-9016-CCF881995655}" presName="childText" presStyleLbl="conFgAcc1" presStyleIdx="2" presStyleCnt="4">
        <dgm:presLayoutVars>
          <dgm:bulletEnabled val="1"/>
        </dgm:presLayoutVars>
      </dgm:prSet>
      <dgm:spPr/>
    </dgm:pt>
    <dgm:pt modelId="{C9B0B19C-3B07-4F5F-98AD-6D19AD04BB99}" type="pres">
      <dgm:prSet presAssocID="{3452C89D-DB59-4EED-B547-407023C37224}" presName="spaceBetweenRectangles" presStyleCnt="0"/>
      <dgm:spPr/>
    </dgm:pt>
    <dgm:pt modelId="{50082FD9-49AF-41E2-9E2E-C7241FF4F173}" type="pres">
      <dgm:prSet presAssocID="{7703986F-B27C-4C37-9436-2DD02FF1ABCF}" presName="parentLin" presStyleCnt="0"/>
      <dgm:spPr/>
    </dgm:pt>
    <dgm:pt modelId="{A28D2DAB-5D54-4163-AE0A-B4D6DAC63922}" type="pres">
      <dgm:prSet presAssocID="{7703986F-B27C-4C37-9436-2DD02FF1ABCF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6361A3FF-B3F2-4C0E-AFE1-E3F4811282E6}" type="pres">
      <dgm:prSet presAssocID="{7703986F-B27C-4C37-9436-2DD02FF1ABCF}" presName="parentText" presStyleLbl="node1" presStyleIdx="3" presStyleCnt="4" custScaleX="134645" custLinFactNeighborX="-4222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81044D-0265-49A8-B015-212E9597FCAE}" type="pres">
      <dgm:prSet presAssocID="{7703986F-B27C-4C37-9436-2DD02FF1ABCF}" presName="negativeSpace" presStyleCnt="0"/>
      <dgm:spPr/>
    </dgm:pt>
    <dgm:pt modelId="{B97B7DC3-98A0-4663-822F-3DB6DF294FA9}" type="pres">
      <dgm:prSet presAssocID="{7703986F-B27C-4C37-9436-2DD02FF1ABC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DD691B4-DD03-4AB8-9A33-8A665F9C8AFB}" type="presOf" srcId="{BA320C96-ECB5-4AF2-A4F1-0FE5EA30E03E}" destId="{E169CC7F-BFA8-4642-A9C6-5B2C8C2A5689}" srcOrd="0" destOrd="0" presId="urn:microsoft.com/office/officeart/2005/8/layout/list1"/>
    <dgm:cxn modelId="{E20EB60B-03FE-450D-8666-2AA0CDBA9947}" type="presOf" srcId="{BA320C96-ECB5-4AF2-A4F1-0FE5EA30E03E}" destId="{E2EA480D-672A-440A-9F47-FDB3BF520361}" srcOrd="1" destOrd="0" presId="urn:microsoft.com/office/officeart/2005/8/layout/list1"/>
    <dgm:cxn modelId="{05AD02DA-8846-42B5-BAC4-AE2E1EC0BB60}" srcId="{D240CCED-914B-49FC-A063-9BFF1DB7A91E}" destId="{C7694FF1-AA56-45F9-8E8A-E270F1BD2766}" srcOrd="1" destOrd="0" parTransId="{E54ED7E4-686A-4109-9D9F-1C25C1985367}" sibTransId="{949B9D8F-C088-448C-B6DD-0DBF8DFF1825}"/>
    <dgm:cxn modelId="{EA122148-6E32-4C8B-A724-9146AC7549F5}" type="presOf" srcId="{A4D33BAB-39D0-4B6A-9016-CCF881995655}" destId="{AD377EF7-93EF-4845-A69C-92B9EC3B1FB7}" srcOrd="0" destOrd="0" presId="urn:microsoft.com/office/officeart/2005/8/layout/list1"/>
    <dgm:cxn modelId="{95A00CCE-7115-4BEE-A267-3ADEA121E3F6}" type="presOf" srcId="{C7694FF1-AA56-45F9-8E8A-E270F1BD2766}" destId="{E960610A-FE2C-42CF-82F6-08E5E6A98FD7}" srcOrd="0" destOrd="0" presId="urn:microsoft.com/office/officeart/2005/8/layout/list1"/>
    <dgm:cxn modelId="{8619547E-E04A-4808-99B7-C601EA06E725}" type="presOf" srcId="{A4D33BAB-39D0-4B6A-9016-CCF881995655}" destId="{7ABB7D5B-991C-4A18-80E8-81A0956FD481}" srcOrd="1" destOrd="0" presId="urn:microsoft.com/office/officeart/2005/8/layout/list1"/>
    <dgm:cxn modelId="{518A3CC1-0FE0-488C-A2E3-B59C9F50321B}" srcId="{D240CCED-914B-49FC-A063-9BFF1DB7A91E}" destId="{A4D33BAB-39D0-4B6A-9016-CCF881995655}" srcOrd="2" destOrd="0" parTransId="{1D7855C0-AE7D-4044-A389-6EBEAF0AE395}" sibTransId="{3452C89D-DB59-4EED-B547-407023C37224}"/>
    <dgm:cxn modelId="{4FBBB461-6C00-41F8-8E8D-6017D5CA4E8F}" srcId="{D240CCED-914B-49FC-A063-9BFF1DB7A91E}" destId="{7703986F-B27C-4C37-9436-2DD02FF1ABCF}" srcOrd="3" destOrd="0" parTransId="{0AA1C59B-BA93-4AEF-8537-48F918663029}" sibTransId="{1CD43724-C98C-43BC-9573-E9022061580F}"/>
    <dgm:cxn modelId="{AAFBC6B0-39D6-4FAE-AB10-6A98B472C2F2}" type="presOf" srcId="{7703986F-B27C-4C37-9436-2DD02FF1ABCF}" destId="{6361A3FF-B3F2-4C0E-AFE1-E3F4811282E6}" srcOrd="1" destOrd="0" presId="urn:microsoft.com/office/officeart/2005/8/layout/list1"/>
    <dgm:cxn modelId="{C0462C80-EA17-4982-83BC-590E247EC1FD}" type="presOf" srcId="{D240CCED-914B-49FC-A063-9BFF1DB7A91E}" destId="{20B352DE-366E-4437-967F-BE0B5EEF7E0E}" srcOrd="0" destOrd="0" presId="urn:microsoft.com/office/officeart/2005/8/layout/list1"/>
    <dgm:cxn modelId="{D9C13824-328B-4042-AF08-456BBB16756E}" type="presOf" srcId="{C7694FF1-AA56-45F9-8E8A-E270F1BD2766}" destId="{B8FF129E-FA25-4A16-9B3C-7BB2086C66E8}" srcOrd="1" destOrd="0" presId="urn:microsoft.com/office/officeart/2005/8/layout/list1"/>
    <dgm:cxn modelId="{161E4896-AF99-4DEB-9E9E-BE6F250586FB}" srcId="{D240CCED-914B-49FC-A063-9BFF1DB7A91E}" destId="{BA320C96-ECB5-4AF2-A4F1-0FE5EA30E03E}" srcOrd="0" destOrd="0" parTransId="{046CDE28-91DE-43AE-893E-12002ED96819}" sibTransId="{18F885E9-16AC-43DC-B715-F667D593366C}"/>
    <dgm:cxn modelId="{72F06EA9-DF08-4710-9C96-C112030C2146}" type="presOf" srcId="{7703986F-B27C-4C37-9436-2DD02FF1ABCF}" destId="{A28D2DAB-5D54-4163-AE0A-B4D6DAC63922}" srcOrd="0" destOrd="0" presId="urn:microsoft.com/office/officeart/2005/8/layout/list1"/>
    <dgm:cxn modelId="{C17937EB-B826-4021-9E13-1A40FCF5F0BD}" type="presParOf" srcId="{20B352DE-366E-4437-967F-BE0B5EEF7E0E}" destId="{9F7A46E2-54A0-47FF-AA64-A93BC860DEDC}" srcOrd="0" destOrd="0" presId="urn:microsoft.com/office/officeart/2005/8/layout/list1"/>
    <dgm:cxn modelId="{609B353D-2739-4DF1-ACF3-EA4C9FB5BAA3}" type="presParOf" srcId="{9F7A46E2-54A0-47FF-AA64-A93BC860DEDC}" destId="{E169CC7F-BFA8-4642-A9C6-5B2C8C2A5689}" srcOrd="0" destOrd="0" presId="urn:microsoft.com/office/officeart/2005/8/layout/list1"/>
    <dgm:cxn modelId="{8F07DAAC-5AEE-435C-84DF-12431B38A8A6}" type="presParOf" srcId="{9F7A46E2-54A0-47FF-AA64-A93BC860DEDC}" destId="{E2EA480D-672A-440A-9F47-FDB3BF520361}" srcOrd="1" destOrd="0" presId="urn:microsoft.com/office/officeart/2005/8/layout/list1"/>
    <dgm:cxn modelId="{845BBA7C-BF4E-4DA6-BB4E-3D0D63584B5F}" type="presParOf" srcId="{20B352DE-366E-4437-967F-BE0B5EEF7E0E}" destId="{B23CFA99-C3CD-4888-A832-A173F29F7986}" srcOrd="1" destOrd="0" presId="urn:microsoft.com/office/officeart/2005/8/layout/list1"/>
    <dgm:cxn modelId="{AB32D224-5158-4969-A5FF-FEEC93CBA9DC}" type="presParOf" srcId="{20B352DE-366E-4437-967F-BE0B5EEF7E0E}" destId="{FB590F5A-AF18-4FC9-A4A2-1630C875D8A7}" srcOrd="2" destOrd="0" presId="urn:microsoft.com/office/officeart/2005/8/layout/list1"/>
    <dgm:cxn modelId="{4AAB0DD5-86BA-42B2-8C61-50E8C1775F0B}" type="presParOf" srcId="{20B352DE-366E-4437-967F-BE0B5EEF7E0E}" destId="{F677ACC1-AC51-44B7-95F4-496C35A74DB0}" srcOrd="3" destOrd="0" presId="urn:microsoft.com/office/officeart/2005/8/layout/list1"/>
    <dgm:cxn modelId="{90898552-5EC0-474D-8111-71EA7BD594C5}" type="presParOf" srcId="{20B352DE-366E-4437-967F-BE0B5EEF7E0E}" destId="{701FF065-F5C6-48C9-AA58-6A87CC3BACB4}" srcOrd="4" destOrd="0" presId="urn:microsoft.com/office/officeart/2005/8/layout/list1"/>
    <dgm:cxn modelId="{84F9018C-9D9B-4C5B-8A31-1346F8C207D0}" type="presParOf" srcId="{701FF065-F5C6-48C9-AA58-6A87CC3BACB4}" destId="{E960610A-FE2C-42CF-82F6-08E5E6A98FD7}" srcOrd="0" destOrd="0" presId="urn:microsoft.com/office/officeart/2005/8/layout/list1"/>
    <dgm:cxn modelId="{503639D0-E1BE-4FE2-9FEB-61557D2B5B0C}" type="presParOf" srcId="{701FF065-F5C6-48C9-AA58-6A87CC3BACB4}" destId="{B8FF129E-FA25-4A16-9B3C-7BB2086C66E8}" srcOrd="1" destOrd="0" presId="urn:microsoft.com/office/officeart/2005/8/layout/list1"/>
    <dgm:cxn modelId="{DC6322C8-3D48-4825-BBD9-3E0E2666A039}" type="presParOf" srcId="{20B352DE-366E-4437-967F-BE0B5EEF7E0E}" destId="{05422A3E-B2F5-4EFB-9190-9B3F6743B8D0}" srcOrd="5" destOrd="0" presId="urn:microsoft.com/office/officeart/2005/8/layout/list1"/>
    <dgm:cxn modelId="{735D4D4F-9CA6-42F0-BF84-0531F2DE24D4}" type="presParOf" srcId="{20B352DE-366E-4437-967F-BE0B5EEF7E0E}" destId="{9E9FC72A-5671-40BF-84B1-DB8D74303E79}" srcOrd="6" destOrd="0" presId="urn:microsoft.com/office/officeart/2005/8/layout/list1"/>
    <dgm:cxn modelId="{0A15D1F0-FD02-4EB4-8331-75FDC801E9D4}" type="presParOf" srcId="{20B352DE-366E-4437-967F-BE0B5EEF7E0E}" destId="{8C85A028-F96F-4026-85A4-4F1D75937543}" srcOrd="7" destOrd="0" presId="urn:microsoft.com/office/officeart/2005/8/layout/list1"/>
    <dgm:cxn modelId="{F6847A23-D963-45D5-9379-B0173B606B0E}" type="presParOf" srcId="{20B352DE-366E-4437-967F-BE0B5EEF7E0E}" destId="{D6A3554A-1925-4E6E-9E3E-4C09478B2EDF}" srcOrd="8" destOrd="0" presId="urn:microsoft.com/office/officeart/2005/8/layout/list1"/>
    <dgm:cxn modelId="{CC1398F3-0168-406D-8188-F775D8E53D31}" type="presParOf" srcId="{D6A3554A-1925-4E6E-9E3E-4C09478B2EDF}" destId="{AD377EF7-93EF-4845-A69C-92B9EC3B1FB7}" srcOrd="0" destOrd="0" presId="urn:microsoft.com/office/officeart/2005/8/layout/list1"/>
    <dgm:cxn modelId="{0DE4B5F7-9A9C-4433-BEDE-8CA8D30E8000}" type="presParOf" srcId="{D6A3554A-1925-4E6E-9E3E-4C09478B2EDF}" destId="{7ABB7D5B-991C-4A18-80E8-81A0956FD481}" srcOrd="1" destOrd="0" presId="urn:microsoft.com/office/officeart/2005/8/layout/list1"/>
    <dgm:cxn modelId="{936EDE34-C65F-47BB-9AAE-EE2DFEBC0366}" type="presParOf" srcId="{20B352DE-366E-4437-967F-BE0B5EEF7E0E}" destId="{A245C13B-A647-4C31-90B1-7D06612DF966}" srcOrd="9" destOrd="0" presId="urn:microsoft.com/office/officeart/2005/8/layout/list1"/>
    <dgm:cxn modelId="{727382B3-7606-408C-ABED-665E7B60C3D9}" type="presParOf" srcId="{20B352DE-366E-4437-967F-BE0B5EEF7E0E}" destId="{554CE9B2-5C1D-4A38-8EC0-67BFFAB8A479}" srcOrd="10" destOrd="0" presId="urn:microsoft.com/office/officeart/2005/8/layout/list1"/>
    <dgm:cxn modelId="{0B653F8A-98F9-47EB-B510-FD176DEA14AD}" type="presParOf" srcId="{20B352DE-366E-4437-967F-BE0B5EEF7E0E}" destId="{C9B0B19C-3B07-4F5F-98AD-6D19AD04BB99}" srcOrd="11" destOrd="0" presId="urn:microsoft.com/office/officeart/2005/8/layout/list1"/>
    <dgm:cxn modelId="{5A2B10AA-0464-44CD-9F65-18FFFCA0A57E}" type="presParOf" srcId="{20B352DE-366E-4437-967F-BE0B5EEF7E0E}" destId="{50082FD9-49AF-41E2-9E2E-C7241FF4F173}" srcOrd="12" destOrd="0" presId="urn:microsoft.com/office/officeart/2005/8/layout/list1"/>
    <dgm:cxn modelId="{6B9819FA-82A3-4421-8CC0-48B7E6CEED66}" type="presParOf" srcId="{50082FD9-49AF-41E2-9E2E-C7241FF4F173}" destId="{A28D2DAB-5D54-4163-AE0A-B4D6DAC63922}" srcOrd="0" destOrd="0" presId="urn:microsoft.com/office/officeart/2005/8/layout/list1"/>
    <dgm:cxn modelId="{6D9BB703-F6FC-4337-8063-C125D8ED465A}" type="presParOf" srcId="{50082FD9-49AF-41E2-9E2E-C7241FF4F173}" destId="{6361A3FF-B3F2-4C0E-AFE1-E3F4811282E6}" srcOrd="1" destOrd="0" presId="urn:microsoft.com/office/officeart/2005/8/layout/list1"/>
    <dgm:cxn modelId="{A014E51C-4EB5-410B-8CDF-4A521C1FCD83}" type="presParOf" srcId="{20B352DE-366E-4437-967F-BE0B5EEF7E0E}" destId="{C381044D-0265-49A8-B015-212E9597FCAE}" srcOrd="13" destOrd="0" presId="urn:microsoft.com/office/officeart/2005/8/layout/list1"/>
    <dgm:cxn modelId="{DC3ABDCA-7F6A-4938-ACD8-C46A63DD7949}" type="presParOf" srcId="{20B352DE-366E-4437-967F-BE0B5EEF7E0E}" destId="{B97B7DC3-98A0-4663-822F-3DB6DF294FA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348EBD-753F-4C03-89A2-688BB54689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3BA5FC-EA4A-4C7C-A517-D7E701E42029}">
      <dgm:prSet phldrT="[Текст]" custT="1"/>
      <dgm:spPr/>
      <dgm:t>
        <a:bodyPr/>
        <a:lstStyle/>
        <a:p>
          <a:r>
            <a:rPr lang="en-US" sz="2400" b="1" dirty="0" smtClean="0">
              <a:latin typeface="Calibri" panose="020F0502020204030204" pitchFamily="34" charset="0"/>
            </a:rPr>
            <a:t>SPACCEL</a:t>
          </a:r>
          <a:endParaRPr lang="ru-RU" sz="2400" b="1" dirty="0">
            <a:latin typeface="Calibri" panose="020F0502020204030204" pitchFamily="34" charset="0"/>
          </a:endParaRPr>
        </a:p>
      </dgm:t>
    </dgm:pt>
    <dgm:pt modelId="{F67C8E28-264D-45ED-91CE-CA440895B592}" type="parTrans" cxnId="{A7DDF6E1-F5BF-42DD-AFB4-ED505FC57BE9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11CA7A90-A2B6-4020-A3F6-756DC21A2A71}" type="sibTrans" cxnId="{A7DDF6E1-F5BF-42DD-AFB4-ED505FC57BE9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D86F6895-0247-46FD-A29D-A44446E4F108}">
      <dgm:prSet phldrT="[Текст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rgbClr val="0070C0"/>
              </a:solidFill>
              <a:latin typeface="Calibri" panose="020F0502020204030204" pitchFamily="34" charset="0"/>
            </a:rPr>
            <a:t>Площадка-акселератор стартапов</a:t>
          </a:r>
          <a:endParaRPr lang="ru-RU" sz="2000" b="1" dirty="0">
            <a:solidFill>
              <a:srgbClr val="0070C0"/>
            </a:solidFill>
            <a:latin typeface="Calibri" panose="020F0502020204030204" pitchFamily="34" charset="0"/>
          </a:endParaRPr>
        </a:p>
      </dgm:t>
    </dgm:pt>
    <dgm:pt modelId="{17351861-5938-40B4-9C68-E64EBC85957F}" type="parTrans" cxnId="{3F915A8D-A13B-4B7F-808E-3D7AED194CF7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7B7649CB-C0FE-4323-AD1D-4749821FA0E5}" type="sibTrans" cxnId="{3F915A8D-A13B-4B7F-808E-3D7AED194CF7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FF5D71BC-3414-444B-A9B9-7C6B2306AF72}">
      <dgm:prSet phldrT="[Текст]" custT="1"/>
      <dgm:spPr/>
      <dgm:t>
        <a:bodyPr/>
        <a:lstStyle/>
        <a:p>
          <a:r>
            <a:rPr lang="ru-RU" sz="2000" b="1" dirty="0" smtClean="0">
              <a:latin typeface="Calibri" panose="020F0502020204030204" pitchFamily="34" charset="0"/>
            </a:rPr>
            <a:t>Цель сервиса </a:t>
          </a:r>
          <a:endParaRPr lang="ru-RU" sz="2000" b="1" dirty="0">
            <a:latin typeface="Calibri" panose="020F0502020204030204" pitchFamily="34" charset="0"/>
          </a:endParaRPr>
        </a:p>
      </dgm:t>
    </dgm:pt>
    <dgm:pt modelId="{E05C1D9F-D3B7-4CC0-90BE-43322312CB04}" type="parTrans" cxnId="{086A0CBC-5C3D-47C4-8CD3-50ED072A4ECD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89BD3041-8058-4A65-BC4C-AC44C51BC11C}" type="sibTrans" cxnId="{086A0CBC-5C3D-47C4-8CD3-50ED072A4ECD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9DB7E1C0-99B5-41DC-8C1A-C5B08E77012C}">
      <dgm:prSet phldrT="[Текст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ru-RU" sz="2000" b="1" dirty="0" smtClean="0">
              <a:solidFill>
                <a:srgbClr val="0070C0"/>
              </a:solidFill>
              <a:latin typeface="Calibri" panose="020F0502020204030204" pitchFamily="34" charset="0"/>
            </a:rPr>
            <a:t>Информационное пошаговое сопровождение процесса трансфера результатов интеллектуальной деятельности</a:t>
          </a:r>
          <a:endParaRPr lang="ru-RU" sz="2000" b="1" dirty="0">
            <a:solidFill>
              <a:srgbClr val="0070C0"/>
            </a:solidFill>
            <a:latin typeface="Calibri" panose="020F0502020204030204" pitchFamily="34" charset="0"/>
          </a:endParaRPr>
        </a:p>
      </dgm:t>
    </dgm:pt>
    <dgm:pt modelId="{F4057522-D1E1-469C-B0FF-9D16ACA51D04}" type="parTrans" cxnId="{447483FE-4135-4F37-B38B-8CDB711F69CF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9EE348D2-EE6E-4373-A285-58282F9CF1E6}" type="sibTrans" cxnId="{447483FE-4135-4F37-B38B-8CDB711F69CF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F632E70D-7AEF-4F86-8DCC-FC038C8DFA4A}">
      <dgm:prSet phldrT="[Текст]" custT="1"/>
      <dgm:spPr/>
      <dgm:t>
        <a:bodyPr/>
        <a:lstStyle/>
        <a:p>
          <a:r>
            <a:rPr lang="ru-RU" sz="2000" b="1" dirty="0" smtClean="0">
              <a:latin typeface="Calibri" panose="020F0502020204030204" pitchFamily="34" charset="0"/>
            </a:rPr>
            <a:t>Назначение</a:t>
          </a:r>
          <a:endParaRPr lang="ru-RU" sz="2000" b="1" dirty="0">
            <a:latin typeface="Calibri" panose="020F0502020204030204" pitchFamily="34" charset="0"/>
          </a:endParaRPr>
        </a:p>
      </dgm:t>
    </dgm:pt>
    <dgm:pt modelId="{ED6EA3CD-B72B-40AD-8CD5-BFE2BBDCA545}" type="parTrans" cxnId="{0AF68DC7-A089-42C9-9D20-E02F3DEA20EB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67C0A643-A58E-47A6-BE11-13907C1F11BB}" type="sibTrans" cxnId="{0AF68DC7-A089-42C9-9D20-E02F3DEA20EB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855F47D2-648F-45AA-A5B1-3916D8E020D0}">
      <dgm:prSet phldrT="[Текст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rgbClr val="0070C0"/>
              </a:solidFill>
              <a:latin typeface="Calibri" panose="020F0502020204030204" pitchFamily="34" charset="0"/>
            </a:rPr>
            <a:t>Использование в вузах и других учреждениях, занимающихся прикладными научными разработками</a:t>
          </a:r>
          <a:endParaRPr lang="ru-RU" sz="2000" b="1" dirty="0">
            <a:solidFill>
              <a:srgbClr val="0070C0"/>
            </a:solidFill>
            <a:latin typeface="Calibri" panose="020F0502020204030204" pitchFamily="34" charset="0"/>
          </a:endParaRPr>
        </a:p>
      </dgm:t>
    </dgm:pt>
    <dgm:pt modelId="{27735B1A-50C7-43BD-B334-6BF7941381B9}" type="parTrans" cxnId="{9864CFAF-5A06-4588-9639-2E7C4AC7E2C3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392A1CFD-1399-4BB9-B525-8F4C5245007A}" type="sibTrans" cxnId="{9864CFAF-5A06-4588-9639-2E7C4AC7E2C3}">
      <dgm:prSet/>
      <dgm:spPr/>
      <dgm:t>
        <a:bodyPr/>
        <a:lstStyle/>
        <a:p>
          <a:endParaRPr lang="ru-RU">
            <a:latin typeface="Calibri" panose="020F0502020204030204" pitchFamily="34" charset="0"/>
          </a:endParaRPr>
        </a:p>
      </dgm:t>
    </dgm:pt>
    <dgm:pt modelId="{03B58AC3-3762-4918-B0E6-2174227600A7}" type="pres">
      <dgm:prSet presAssocID="{BB348EBD-753F-4C03-89A2-688BB54689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56932A-3BAD-4F55-8898-8741470D2AC7}" type="pres">
      <dgm:prSet presAssocID="{313BA5FC-EA4A-4C7C-A517-D7E701E42029}" presName="linNode" presStyleCnt="0"/>
      <dgm:spPr/>
    </dgm:pt>
    <dgm:pt modelId="{E5D39C4A-02FE-4015-9BA9-45F9FED0803E}" type="pres">
      <dgm:prSet presAssocID="{313BA5FC-EA4A-4C7C-A517-D7E701E42029}" presName="parentText" presStyleLbl="node1" presStyleIdx="0" presStyleCnt="3" custScaleX="8939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1634DD-1056-4360-92D8-3AE2D43407E8}" type="pres">
      <dgm:prSet presAssocID="{313BA5FC-EA4A-4C7C-A517-D7E701E42029}" presName="descendantText" presStyleLbl="alignAccFollowNode1" presStyleIdx="0" presStyleCnt="3" custScaleX="1632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C8C23C-1FE0-43F7-892B-CE4DECE7C1A5}" type="pres">
      <dgm:prSet presAssocID="{11CA7A90-A2B6-4020-A3F6-756DC21A2A71}" presName="sp" presStyleCnt="0"/>
      <dgm:spPr/>
    </dgm:pt>
    <dgm:pt modelId="{78D10C85-1D03-4EB4-864F-DCF0B9CCDF30}" type="pres">
      <dgm:prSet presAssocID="{FF5D71BC-3414-444B-A9B9-7C6B2306AF72}" presName="linNode" presStyleCnt="0"/>
      <dgm:spPr/>
    </dgm:pt>
    <dgm:pt modelId="{1FBC1878-44E6-40F7-8C7E-287755806027}" type="pres">
      <dgm:prSet presAssocID="{FF5D71BC-3414-444B-A9B9-7C6B2306AF72}" presName="parentText" presStyleLbl="node1" presStyleIdx="1" presStyleCnt="3" custScaleX="8939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3DD51C-CF60-4EB2-88C1-A80CC04C7E1C}" type="pres">
      <dgm:prSet presAssocID="{FF5D71BC-3414-444B-A9B9-7C6B2306AF72}" presName="descendantText" presStyleLbl="alignAccFollowNode1" presStyleIdx="1" presStyleCnt="3" custScaleX="1632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B2DA48-D237-48B4-83B3-89A3A30A967F}" type="pres">
      <dgm:prSet presAssocID="{89BD3041-8058-4A65-BC4C-AC44C51BC11C}" presName="sp" presStyleCnt="0"/>
      <dgm:spPr/>
    </dgm:pt>
    <dgm:pt modelId="{AFDAD262-E14E-40C2-99DA-999E9007F0AC}" type="pres">
      <dgm:prSet presAssocID="{F632E70D-7AEF-4F86-8DCC-FC038C8DFA4A}" presName="linNode" presStyleCnt="0"/>
      <dgm:spPr/>
    </dgm:pt>
    <dgm:pt modelId="{ABB2D401-E4AF-49F1-A804-F94A5192C048}" type="pres">
      <dgm:prSet presAssocID="{F632E70D-7AEF-4F86-8DCC-FC038C8DFA4A}" presName="parentText" presStyleLbl="node1" presStyleIdx="2" presStyleCnt="3" custScaleX="8939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F3181A-C0BC-4636-8310-6C47BF1130C4}" type="pres">
      <dgm:prSet presAssocID="{F632E70D-7AEF-4F86-8DCC-FC038C8DFA4A}" presName="descendantText" presStyleLbl="alignAccFollowNode1" presStyleIdx="2" presStyleCnt="3" custScaleX="1632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DDF6E1-F5BF-42DD-AFB4-ED505FC57BE9}" srcId="{BB348EBD-753F-4C03-89A2-688BB5468920}" destId="{313BA5FC-EA4A-4C7C-A517-D7E701E42029}" srcOrd="0" destOrd="0" parTransId="{F67C8E28-264D-45ED-91CE-CA440895B592}" sibTransId="{11CA7A90-A2B6-4020-A3F6-756DC21A2A71}"/>
    <dgm:cxn modelId="{447483FE-4135-4F37-B38B-8CDB711F69CF}" srcId="{FF5D71BC-3414-444B-A9B9-7C6B2306AF72}" destId="{9DB7E1C0-99B5-41DC-8C1A-C5B08E77012C}" srcOrd="0" destOrd="0" parTransId="{F4057522-D1E1-469C-B0FF-9D16ACA51D04}" sibTransId="{9EE348D2-EE6E-4373-A285-58282F9CF1E6}"/>
    <dgm:cxn modelId="{086A0CBC-5C3D-47C4-8CD3-50ED072A4ECD}" srcId="{BB348EBD-753F-4C03-89A2-688BB5468920}" destId="{FF5D71BC-3414-444B-A9B9-7C6B2306AF72}" srcOrd="1" destOrd="0" parTransId="{E05C1D9F-D3B7-4CC0-90BE-43322312CB04}" sibTransId="{89BD3041-8058-4A65-BC4C-AC44C51BC11C}"/>
    <dgm:cxn modelId="{9864CFAF-5A06-4588-9639-2E7C4AC7E2C3}" srcId="{F632E70D-7AEF-4F86-8DCC-FC038C8DFA4A}" destId="{855F47D2-648F-45AA-A5B1-3916D8E020D0}" srcOrd="0" destOrd="0" parTransId="{27735B1A-50C7-43BD-B334-6BF7941381B9}" sibTransId="{392A1CFD-1399-4BB9-B525-8F4C5245007A}"/>
    <dgm:cxn modelId="{5F892214-E140-49BE-8E11-50486A57D6E3}" type="presOf" srcId="{FF5D71BC-3414-444B-A9B9-7C6B2306AF72}" destId="{1FBC1878-44E6-40F7-8C7E-287755806027}" srcOrd="0" destOrd="0" presId="urn:microsoft.com/office/officeart/2005/8/layout/vList5"/>
    <dgm:cxn modelId="{0AF68DC7-A089-42C9-9D20-E02F3DEA20EB}" srcId="{BB348EBD-753F-4C03-89A2-688BB5468920}" destId="{F632E70D-7AEF-4F86-8DCC-FC038C8DFA4A}" srcOrd="2" destOrd="0" parTransId="{ED6EA3CD-B72B-40AD-8CD5-BFE2BBDCA545}" sibTransId="{67C0A643-A58E-47A6-BE11-13907C1F11BB}"/>
    <dgm:cxn modelId="{44341A27-7306-467D-8B0C-1986816A10F9}" type="presOf" srcId="{D86F6895-0247-46FD-A29D-A44446E4F108}" destId="{2E1634DD-1056-4360-92D8-3AE2D43407E8}" srcOrd="0" destOrd="0" presId="urn:microsoft.com/office/officeart/2005/8/layout/vList5"/>
    <dgm:cxn modelId="{B48E2EAE-6E7B-4CE9-9201-674BEF647C3B}" type="presOf" srcId="{BB348EBD-753F-4C03-89A2-688BB5468920}" destId="{03B58AC3-3762-4918-B0E6-2174227600A7}" srcOrd="0" destOrd="0" presId="urn:microsoft.com/office/officeart/2005/8/layout/vList5"/>
    <dgm:cxn modelId="{8D2134CA-7A0B-42EF-929E-E9B3BC890A5E}" type="presOf" srcId="{9DB7E1C0-99B5-41DC-8C1A-C5B08E77012C}" destId="{763DD51C-CF60-4EB2-88C1-A80CC04C7E1C}" srcOrd="0" destOrd="0" presId="urn:microsoft.com/office/officeart/2005/8/layout/vList5"/>
    <dgm:cxn modelId="{3F915A8D-A13B-4B7F-808E-3D7AED194CF7}" srcId="{313BA5FC-EA4A-4C7C-A517-D7E701E42029}" destId="{D86F6895-0247-46FD-A29D-A44446E4F108}" srcOrd="0" destOrd="0" parTransId="{17351861-5938-40B4-9C68-E64EBC85957F}" sibTransId="{7B7649CB-C0FE-4323-AD1D-4749821FA0E5}"/>
    <dgm:cxn modelId="{8E933A96-2E91-4831-BD18-495B1F2423DF}" type="presOf" srcId="{F632E70D-7AEF-4F86-8DCC-FC038C8DFA4A}" destId="{ABB2D401-E4AF-49F1-A804-F94A5192C048}" srcOrd="0" destOrd="0" presId="urn:microsoft.com/office/officeart/2005/8/layout/vList5"/>
    <dgm:cxn modelId="{F38DB142-777D-4956-9173-283C32833BE5}" type="presOf" srcId="{855F47D2-648F-45AA-A5B1-3916D8E020D0}" destId="{62F3181A-C0BC-4636-8310-6C47BF1130C4}" srcOrd="0" destOrd="0" presId="urn:microsoft.com/office/officeart/2005/8/layout/vList5"/>
    <dgm:cxn modelId="{D72B16D7-9D25-4417-9C88-95B76AC453CC}" type="presOf" srcId="{313BA5FC-EA4A-4C7C-A517-D7E701E42029}" destId="{E5D39C4A-02FE-4015-9BA9-45F9FED0803E}" srcOrd="0" destOrd="0" presId="urn:microsoft.com/office/officeart/2005/8/layout/vList5"/>
    <dgm:cxn modelId="{785071E8-8F81-49C1-ACBA-269AA1CB8259}" type="presParOf" srcId="{03B58AC3-3762-4918-B0E6-2174227600A7}" destId="{E956932A-3BAD-4F55-8898-8741470D2AC7}" srcOrd="0" destOrd="0" presId="urn:microsoft.com/office/officeart/2005/8/layout/vList5"/>
    <dgm:cxn modelId="{6888F303-F48F-4811-B91E-60100420F111}" type="presParOf" srcId="{E956932A-3BAD-4F55-8898-8741470D2AC7}" destId="{E5D39C4A-02FE-4015-9BA9-45F9FED0803E}" srcOrd="0" destOrd="0" presId="urn:microsoft.com/office/officeart/2005/8/layout/vList5"/>
    <dgm:cxn modelId="{B47A57CC-3B22-4ED8-B50D-FB44353E2052}" type="presParOf" srcId="{E956932A-3BAD-4F55-8898-8741470D2AC7}" destId="{2E1634DD-1056-4360-92D8-3AE2D43407E8}" srcOrd="1" destOrd="0" presId="urn:microsoft.com/office/officeart/2005/8/layout/vList5"/>
    <dgm:cxn modelId="{38366476-B5C7-4C6B-BFD4-FFD16B2C9AB6}" type="presParOf" srcId="{03B58AC3-3762-4918-B0E6-2174227600A7}" destId="{1DC8C23C-1FE0-43F7-892B-CE4DECE7C1A5}" srcOrd="1" destOrd="0" presId="urn:microsoft.com/office/officeart/2005/8/layout/vList5"/>
    <dgm:cxn modelId="{A775EA75-8EE2-4713-9BB8-A7C3B4449FB8}" type="presParOf" srcId="{03B58AC3-3762-4918-B0E6-2174227600A7}" destId="{78D10C85-1D03-4EB4-864F-DCF0B9CCDF30}" srcOrd="2" destOrd="0" presId="urn:microsoft.com/office/officeart/2005/8/layout/vList5"/>
    <dgm:cxn modelId="{43FB9A80-91CA-41B3-959F-03CB4D581AB9}" type="presParOf" srcId="{78D10C85-1D03-4EB4-864F-DCF0B9CCDF30}" destId="{1FBC1878-44E6-40F7-8C7E-287755806027}" srcOrd="0" destOrd="0" presId="urn:microsoft.com/office/officeart/2005/8/layout/vList5"/>
    <dgm:cxn modelId="{14FB52B0-3D0C-49FB-862F-DD012CB74068}" type="presParOf" srcId="{78D10C85-1D03-4EB4-864F-DCF0B9CCDF30}" destId="{763DD51C-CF60-4EB2-88C1-A80CC04C7E1C}" srcOrd="1" destOrd="0" presId="urn:microsoft.com/office/officeart/2005/8/layout/vList5"/>
    <dgm:cxn modelId="{7D6DD872-3779-457D-BB57-FF325899C01B}" type="presParOf" srcId="{03B58AC3-3762-4918-B0E6-2174227600A7}" destId="{D5B2DA48-D237-48B4-83B3-89A3A30A967F}" srcOrd="3" destOrd="0" presId="urn:microsoft.com/office/officeart/2005/8/layout/vList5"/>
    <dgm:cxn modelId="{3BD09913-2386-41AA-B11D-5045FAC6BFAB}" type="presParOf" srcId="{03B58AC3-3762-4918-B0E6-2174227600A7}" destId="{AFDAD262-E14E-40C2-99DA-999E9007F0AC}" srcOrd="4" destOrd="0" presId="urn:microsoft.com/office/officeart/2005/8/layout/vList5"/>
    <dgm:cxn modelId="{889EF7CE-C01E-43F7-AC14-BCECB0C2E8C3}" type="presParOf" srcId="{AFDAD262-E14E-40C2-99DA-999E9007F0AC}" destId="{ABB2D401-E4AF-49F1-A804-F94A5192C048}" srcOrd="0" destOrd="0" presId="urn:microsoft.com/office/officeart/2005/8/layout/vList5"/>
    <dgm:cxn modelId="{0B2A4FA9-9C6A-4382-ABEF-E0C36B56405E}" type="presParOf" srcId="{AFDAD262-E14E-40C2-99DA-999E9007F0AC}" destId="{62F3181A-C0BC-4636-8310-6C47BF1130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1AD61-EC4C-4BB7-8F97-DFC5F06A1D76}">
      <dsp:nvSpPr>
        <dsp:cNvPr id="0" name=""/>
        <dsp:cNvSpPr/>
      </dsp:nvSpPr>
      <dsp:spPr>
        <a:xfrm>
          <a:off x="-2437908" y="-71996"/>
          <a:ext cx="1501575" cy="1209879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203FD-2350-40FB-8518-503A39CB58B9}">
      <dsp:nvSpPr>
        <dsp:cNvPr id="0" name=""/>
        <dsp:cNvSpPr/>
      </dsp:nvSpPr>
      <dsp:spPr>
        <a:xfrm>
          <a:off x="532177" y="91128"/>
          <a:ext cx="7684408" cy="9574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Calibri" panose="020F0502020204030204" pitchFamily="34" charset="0"/>
            </a:rPr>
            <a:t>Отсутствие единой </a:t>
          </a:r>
          <a:r>
            <a:rPr lang="ru-RU" sz="2000" b="1" kern="1200" dirty="0" smtClean="0">
              <a:solidFill>
                <a:srgbClr val="0070C0"/>
              </a:solidFill>
              <a:latin typeface="Calibri" panose="020F0502020204030204" pitchFamily="34" charset="0"/>
            </a:rPr>
            <a:t>методики </a:t>
          </a:r>
          <a:r>
            <a:rPr lang="ru-RU" sz="2000" b="1" kern="1200" dirty="0" smtClean="0">
              <a:latin typeface="Calibri" panose="020F0502020204030204" pitchFamily="34" charset="0"/>
            </a:rPr>
            <a:t>взаимодействия, описания и оценки состояния стартапа </a:t>
          </a:r>
          <a:endParaRPr lang="ru-RU" sz="2000" kern="1200" dirty="0"/>
        </a:p>
      </dsp:txBody>
      <dsp:txXfrm>
        <a:off x="532177" y="91128"/>
        <a:ext cx="7684408" cy="957495"/>
      </dsp:txXfrm>
    </dsp:sp>
    <dsp:sp modelId="{8B2387CB-A622-4621-8A2E-DB84E659E039}">
      <dsp:nvSpPr>
        <dsp:cNvPr id="0" name=""/>
        <dsp:cNvSpPr/>
      </dsp:nvSpPr>
      <dsp:spPr>
        <a:xfrm>
          <a:off x="9690" y="101675"/>
          <a:ext cx="1020641" cy="957495"/>
        </a:xfrm>
        <a:prstGeom prst="ellipse">
          <a:avLst/>
        </a:prstGeom>
        <a:solidFill>
          <a:schemeClr val="bg1"/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833B9-3F10-4E2B-952D-3DA1A51A7257}">
      <dsp:nvSpPr>
        <dsp:cNvPr id="0" name=""/>
        <dsp:cNvSpPr/>
      </dsp:nvSpPr>
      <dsp:spPr>
        <a:xfrm>
          <a:off x="852877" y="1152127"/>
          <a:ext cx="7363699" cy="919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Calibri" panose="020F0502020204030204" pitchFamily="34" charset="0"/>
            </a:rPr>
            <a:t>Отсутствие единой методики, которую можно поддерживать на </a:t>
          </a:r>
          <a:r>
            <a:rPr lang="ru-RU" sz="2000" b="1" kern="1200" dirty="0" smtClean="0">
              <a:solidFill>
                <a:srgbClr val="0070C0"/>
              </a:solidFill>
              <a:latin typeface="Calibri" panose="020F0502020204030204" pitchFamily="34" charset="0"/>
            </a:rPr>
            <a:t>сетевой цифровой платформе</a:t>
          </a:r>
          <a:r>
            <a:rPr lang="ru-RU" sz="2000" b="1" kern="1200" dirty="0" smtClean="0">
              <a:latin typeface="Calibri" panose="020F0502020204030204" pitchFamily="34" charset="0"/>
            </a:rPr>
            <a:t> для университетов</a:t>
          </a:r>
          <a:endParaRPr lang="ru-RU" sz="2000" kern="1200" dirty="0"/>
        </a:p>
      </dsp:txBody>
      <dsp:txXfrm>
        <a:off x="852877" y="1152127"/>
        <a:ext cx="7363699" cy="919513"/>
      </dsp:txXfrm>
    </dsp:sp>
    <dsp:sp modelId="{20180E41-FDD3-42DC-8D9C-ACD803027B01}">
      <dsp:nvSpPr>
        <dsp:cNvPr id="0" name=""/>
        <dsp:cNvSpPr/>
      </dsp:nvSpPr>
      <dsp:spPr>
        <a:xfrm>
          <a:off x="233007" y="1080121"/>
          <a:ext cx="1112397" cy="106352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51914-A645-49DA-B35F-DD7150DA0DF8}">
      <dsp:nvSpPr>
        <dsp:cNvPr id="0" name=""/>
        <dsp:cNvSpPr/>
      </dsp:nvSpPr>
      <dsp:spPr>
        <a:xfrm>
          <a:off x="880354" y="2160240"/>
          <a:ext cx="7338918" cy="10683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636" tIns="50800" rIns="50800" bIns="508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Calibri" panose="020F0502020204030204" pitchFamily="34" charset="0"/>
            </a:rPr>
            <a:t>Отсутствие достаточной плотности предприятий международного уровня – потенциальных заказчиков технологий  </a:t>
          </a:r>
          <a:endParaRPr lang="ru-RU" sz="2000" kern="1200" dirty="0"/>
        </a:p>
      </dsp:txBody>
      <dsp:txXfrm>
        <a:off x="880354" y="2160240"/>
        <a:ext cx="7338918" cy="1068329"/>
      </dsp:txXfrm>
    </dsp:sp>
    <dsp:sp modelId="{BC98D06A-1DBA-4E23-98DF-F89640884059}">
      <dsp:nvSpPr>
        <dsp:cNvPr id="0" name=""/>
        <dsp:cNvSpPr/>
      </dsp:nvSpPr>
      <dsp:spPr>
        <a:xfrm>
          <a:off x="285144" y="2160240"/>
          <a:ext cx="1063185" cy="10683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6FBF0-66A8-4EB3-BB91-1336C62DE2E3}">
      <dsp:nvSpPr>
        <dsp:cNvPr id="0" name=""/>
        <dsp:cNvSpPr/>
      </dsp:nvSpPr>
      <dsp:spPr>
        <a:xfrm>
          <a:off x="730408" y="3312371"/>
          <a:ext cx="7488863" cy="9430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Calibri" panose="020F0502020204030204" pitchFamily="34" charset="0"/>
            </a:rPr>
            <a:t>Отсутствие пока института инвесторов определяющих формат требований к рыночным </a:t>
          </a:r>
          <a:r>
            <a:rPr lang="ru-RU" sz="2000" b="1" kern="1200" dirty="0" err="1" smtClean="0">
              <a:latin typeface="Calibri" panose="020F0502020204030204" pitchFamily="34" charset="0"/>
            </a:rPr>
            <a:t>стартапам</a:t>
          </a:r>
          <a:r>
            <a:rPr lang="ru-RU" sz="2000" b="1" kern="1200" dirty="0" smtClean="0">
              <a:latin typeface="Calibri" panose="020F0502020204030204" pitchFamily="34" charset="0"/>
            </a:rPr>
            <a:t> </a:t>
          </a:r>
          <a:endParaRPr lang="ru-RU" sz="2000" kern="1200" dirty="0"/>
        </a:p>
      </dsp:txBody>
      <dsp:txXfrm>
        <a:off x="730408" y="3312371"/>
        <a:ext cx="7488863" cy="943095"/>
      </dsp:txXfrm>
    </dsp:sp>
    <dsp:sp modelId="{3F42ABCE-35C5-4E6C-A503-1AF27BAC1FEE}">
      <dsp:nvSpPr>
        <dsp:cNvPr id="0" name=""/>
        <dsp:cNvSpPr/>
      </dsp:nvSpPr>
      <dsp:spPr>
        <a:xfrm>
          <a:off x="121913" y="3312368"/>
          <a:ext cx="1043155" cy="985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90F5A-AF18-4FC9-A4A2-1630C875D8A7}">
      <dsp:nvSpPr>
        <dsp:cNvPr id="0" name=""/>
        <dsp:cNvSpPr/>
      </dsp:nvSpPr>
      <dsp:spPr>
        <a:xfrm>
          <a:off x="0" y="397409"/>
          <a:ext cx="82296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480D-672A-440A-9F47-FDB3BF520361}">
      <dsp:nvSpPr>
        <dsp:cNvPr id="0" name=""/>
        <dsp:cNvSpPr/>
      </dsp:nvSpPr>
      <dsp:spPr>
        <a:xfrm>
          <a:off x="229050" y="72689"/>
          <a:ext cx="7723166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Недостаточная информированность </a:t>
          </a:r>
          <a:r>
            <a:rPr lang="ru-RU" sz="1800" b="1" kern="1200" dirty="0" err="1" smtClean="0">
              <a:solidFill>
                <a:schemeClr val="tx1"/>
              </a:solidFill>
              <a:latin typeface="Calibri" panose="020F0502020204030204" pitchFamily="34" charset="0"/>
            </a:rPr>
            <a:t>инноваторов</a:t>
          </a:r>
          <a:r>
            <a:rPr lang="ru-RU" sz="18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 о разработке стартапа</a:t>
          </a:r>
          <a:endParaRPr lang="ru-RU" sz="18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260753" y="104392"/>
        <a:ext cx="7659760" cy="586034"/>
      </dsp:txXfrm>
    </dsp:sp>
    <dsp:sp modelId="{9E9FC72A-5671-40BF-84B1-DB8D74303E79}">
      <dsp:nvSpPr>
        <dsp:cNvPr id="0" name=""/>
        <dsp:cNvSpPr/>
      </dsp:nvSpPr>
      <dsp:spPr>
        <a:xfrm>
          <a:off x="0" y="1395329"/>
          <a:ext cx="82296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F129E-FA25-4A16-9B3C-7BB2086C66E8}">
      <dsp:nvSpPr>
        <dsp:cNvPr id="0" name=""/>
        <dsp:cNvSpPr/>
      </dsp:nvSpPr>
      <dsp:spPr>
        <a:xfrm>
          <a:off x="229050" y="1070609"/>
          <a:ext cx="7723166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Отсутствие под рукой пошагового алгоритма действий для развития инновационного проекта</a:t>
          </a:r>
          <a:endParaRPr lang="ru-RU" sz="1800" b="1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260753" y="1102312"/>
        <a:ext cx="7659760" cy="586034"/>
      </dsp:txXfrm>
    </dsp:sp>
    <dsp:sp modelId="{554CE9B2-5C1D-4A38-8EC0-67BFFAB8A479}">
      <dsp:nvSpPr>
        <dsp:cNvPr id="0" name=""/>
        <dsp:cNvSpPr/>
      </dsp:nvSpPr>
      <dsp:spPr>
        <a:xfrm>
          <a:off x="0" y="2393249"/>
          <a:ext cx="82296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B7D5B-991C-4A18-80E8-81A0956FD481}">
      <dsp:nvSpPr>
        <dsp:cNvPr id="0" name=""/>
        <dsp:cNvSpPr/>
      </dsp:nvSpPr>
      <dsp:spPr>
        <a:xfrm>
          <a:off x="229050" y="2068529"/>
          <a:ext cx="7723166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Отсутствие института консультантов по разработке стартапов</a:t>
          </a:r>
          <a:endParaRPr lang="ru-RU" sz="18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260753" y="2100232"/>
        <a:ext cx="7659760" cy="586034"/>
      </dsp:txXfrm>
    </dsp:sp>
    <dsp:sp modelId="{B97B7DC3-98A0-4663-822F-3DB6DF294FA9}">
      <dsp:nvSpPr>
        <dsp:cNvPr id="0" name=""/>
        <dsp:cNvSpPr/>
      </dsp:nvSpPr>
      <dsp:spPr>
        <a:xfrm>
          <a:off x="0" y="3391170"/>
          <a:ext cx="8229600" cy="554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1A3FF-B3F2-4C0E-AFE1-E3F4811282E6}">
      <dsp:nvSpPr>
        <dsp:cNvPr id="0" name=""/>
        <dsp:cNvSpPr/>
      </dsp:nvSpPr>
      <dsp:spPr>
        <a:xfrm>
          <a:off x="237744" y="3066450"/>
          <a:ext cx="7756521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Отсутствие единого информационного пространства, поддерживающего развитие проекта на всех стадиях от формирования идеи до вывода на рынок  </a:t>
          </a:r>
          <a:endParaRPr lang="ru-RU" sz="1600" b="1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269447" y="3098153"/>
        <a:ext cx="7693115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34DD-1056-4360-92D8-3AE2D43407E8}">
      <dsp:nvSpPr>
        <dsp:cNvPr id="0" name=""/>
        <dsp:cNvSpPr/>
      </dsp:nvSpPr>
      <dsp:spPr>
        <a:xfrm rot="5400000">
          <a:off x="4190896" y="-2259611"/>
          <a:ext cx="1047750" cy="5832879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rgbClr val="0070C0"/>
              </a:solidFill>
              <a:latin typeface="Calibri" panose="020F0502020204030204" pitchFamily="34" charset="0"/>
            </a:rPr>
            <a:t>Площадка-акселератор стартапов</a:t>
          </a:r>
          <a:endParaRPr lang="ru-RU" sz="2000" b="1" kern="1200" dirty="0">
            <a:solidFill>
              <a:srgbClr val="0070C0"/>
            </a:solidFill>
            <a:latin typeface="Calibri" panose="020F0502020204030204" pitchFamily="34" charset="0"/>
          </a:endParaRPr>
        </a:p>
      </dsp:txBody>
      <dsp:txXfrm rot="-5400000">
        <a:off x="1798332" y="184100"/>
        <a:ext cx="5781732" cy="945456"/>
      </dsp:txXfrm>
    </dsp:sp>
    <dsp:sp modelId="{E5D39C4A-02FE-4015-9BA9-45F9FED0803E}">
      <dsp:nvSpPr>
        <dsp:cNvPr id="0" name=""/>
        <dsp:cNvSpPr/>
      </dsp:nvSpPr>
      <dsp:spPr>
        <a:xfrm>
          <a:off x="1636" y="1984"/>
          <a:ext cx="1796695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anose="020F0502020204030204" pitchFamily="34" charset="0"/>
            </a:rPr>
            <a:t>SPACCEL</a:t>
          </a:r>
          <a:endParaRPr lang="ru-RU" sz="2400" b="1" kern="1200" dirty="0">
            <a:latin typeface="Calibri" panose="020F0502020204030204" pitchFamily="34" charset="0"/>
          </a:endParaRPr>
        </a:p>
      </dsp:txBody>
      <dsp:txXfrm>
        <a:off x="65570" y="65918"/>
        <a:ext cx="1668827" cy="1181819"/>
      </dsp:txXfrm>
    </dsp:sp>
    <dsp:sp modelId="{763DD51C-CF60-4EB2-88C1-A80CC04C7E1C}">
      <dsp:nvSpPr>
        <dsp:cNvPr id="0" name=""/>
        <dsp:cNvSpPr/>
      </dsp:nvSpPr>
      <dsp:spPr>
        <a:xfrm rot="5400000">
          <a:off x="4190896" y="-884439"/>
          <a:ext cx="1047750" cy="5832879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rgbClr val="0070C0"/>
              </a:solidFill>
              <a:latin typeface="Calibri" panose="020F0502020204030204" pitchFamily="34" charset="0"/>
            </a:rPr>
            <a:t>Информационное пошаговое сопровождение процесса трансфера результатов интеллектуальной деятельности</a:t>
          </a:r>
          <a:endParaRPr lang="ru-RU" sz="2000" b="1" kern="1200" dirty="0">
            <a:solidFill>
              <a:srgbClr val="0070C0"/>
            </a:solidFill>
            <a:latin typeface="Calibri" panose="020F0502020204030204" pitchFamily="34" charset="0"/>
          </a:endParaRPr>
        </a:p>
      </dsp:txBody>
      <dsp:txXfrm rot="-5400000">
        <a:off x="1798332" y="1559272"/>
        <a:ext cx="5781732" cy="945456"/>
      </dsp:txXfrm>
    </dsp:sp>
    <dsp:sp modelId="{1FBC1878-44E6-40F7-8C7E-287755806027}">
      <dsp:nvSpPr>
        <dsp:cNvPr id="0" name=""/>
        <dsp:cNvSpPr/>
      </dsp:nvSpPr>
      <dsp:spPr>
        <a:xfrm>
          <a:off x="1636" y="1377156"/>
          <a:ext cx="1796695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Calibri" panose="020F0502020204030204" pitchFamily="34" charset="0"/>
            </a:rPr>
            <a:t>Цель сервиса </a:t>
          </a:r>
          <a:endParaRPr lang="ru-RU" sz="2000" b="1" kern="1200" dirty="0">
            <a:latin typeface="Calibri" panose="020F0502020204030204" pitchFamily="34" charset="0"/>
          </a:endParaRPr>
        </a:p>
      </dsp:txBody>
      <dsp:txXfrm>
        <a:off x="65570" y="1441090"/>
        <a:ext cx="1668827" cy="1181819"/>
      </dsp:txXfrm>
    </dsp:sp>
    <dsp:sp modelId="{62F3181A-C0BC-4636-8310-6C47BF1130C4}">
      <dsp:nvSpPr>
        <dsp:cNvPr id="0" name=""/>
        <dsp:cNvSpPr/>
      </dsp:nvSpPr>
      <dsp:spPr>
        <a:xfrm rot="5400000">
          <a:off x="4190896" y="490732"/>
          <a:ext cx="1047750" cy="5832879"/>
        </a:xfrm>
        <a:prstGeom prst="round2SameRect">
          <a:avLst/>
        </a:prstGeom>
        <a:solidFill>
          <a:schemeClr val="bg1">
            <a:lumMod val="95000"/>
            <a:alpha val="9000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>
              <a:solidFill>
                <a:srgbClr val="0070C0"/>
              </a:solidFill>
              <a:latin typeface="Calibri" panose="020F0502020204030204" pitchFamily="34" charset="0"/>
            </a:rPr>
            <a:t>Использование в вузах и других учреждениях, занимающихся прикладными научными разработками</a:t>
          </a:r>
          <a:endParaRPr lang="ru-RU" sz="2000" b="1" kern="1200" dirty="0">
            <a:solidFill>
              <a:srgbClr val="0070C0"/>
            </a:solidFill>
            <a:latin typeface="Calibri" panose="020F0502020204030204" pitchFamily="34" charset="0"/>
          </a:endParaRPr>
        </a:p>
      </dsp:txBody>
      <dsp:txXfrm rot="-5400000">
        <a:off x="1798332" y="2934444"/>
        <a:ext cx="5781732" cy="945456"/>
      </dsp:txXfrm>
    </dsp:sp>
    <dsp:sp modelId="{ABB2D401-E4AF-49F1-A804-F94A5192C048}">
      <dsp:nvSpPr>
        <dsp:cNvPr id="0" name=""/>
        <dsp:cNvSpPr/>
      </dsp:nvSpPr>
      <dsp:spPr>
        <a:xfrm>
          <a:off x="1636" y="2752328"/>
          <a:ext cx="1796695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Calibri" panose="020F0502020204030204" pitchFamily="34" charset="0"/>
            </a:rPr>
            <a:t>Назначение</a:t>
          </a:r>
          <a:endParaRPr lang="ru-RU" sz="2000" b="1" kern="1200" dirty="0">
            <a:latin typeface="Calibri" panose="020F0502020204030204" pitchFamily="34" charset="0"/>
          </a:endParaRPr>
        </a:p>
      </dsp:txBody>
      <dsp:txXfrm>
        <a:off x="65570" y="2816262"/>
        <a:ext cx="1668827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888AF-F8E0-478A-81A9-0CD36ABD7791}" type="datetimeFigureOut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A8C97-8356-4968-9D1E-8ECAB3A419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6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AABD47-19C2-4AC6-84E7-3592B032D989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A6CEC-AE2C-4E78-BCC7-54AF766F1439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9D3AF-085B-4EFB-A77E-B2492608648E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B24E6-E90C-4095-B38F-7273B19C7CA7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D6ECE-2F55-44B5-8AA1-72D5BC2DB463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AF392-223C-45C0-BA6A-C9175F5CDBF3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7FB53-B560-440C-9D91-71FC89474128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FEEA9A-4B1B-4F4D-B834-6CC103119229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C9BC73-40AA-45E3-B1FF-C85A45CCFDA2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B5D8F2-FBEA-40FA-9045-5004B13357AA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5EEAB7-DA06-4333-8BCE-D32BABF81FC8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18427E-F4CA-4B1D-A0B7-DE4F61624567}" type="datetime1">
              <a:rPr lang="ru-RU" smtClean="0"/>
              <a:pPr/>
              <a:t>20.01.2022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1F6349-D6A4-42A2-853B-44B41E9F7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ihailionf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628800"/>
            <a:ext cx="6912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SPACCEL</a:t>
            </a:r>
          </a:p>
          <a:p>
            <a:pPr algn="ctr"/>
            <a:r>
              <a:rPr lang="ru-RU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АКСЕЛЕРАТОР СТАРТАП ПРОЕКТОВ</a:t>
            </a:r>
          </a:p>
          <a:p>
            <a:pPr algn="ctr"/>
            <a:endParaRPr lang="ru-RU" sz="24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b="1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b="1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Федотов Михаил</a:t>
            </a:r>
            <a:endParaRPr lang="ru-RU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844824"/>
            <a:ext cx="8280920" cy="4104456"/>
          </a:xfrm>
        </p:spPr>
        <p:txBody>
          <a:bodyPr>
            <a:noAutofit/>
          </a:bodyPr>
          <a:lstStyle/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Единая методика разработки стартапа для студентов и аспирантов</a:t>
            </a:r>
          </a:p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Единая система, содержащая информацию о портфеле стартап проектов организации</a:t>
            </a:r>
          </a:p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Возможность управлять качеством и количеством проектов портфеля. </a:t>
            </a:r>
            <a:endParaRPr lang="ru-RU" sz="2000" b="1" dirty="0" smtClean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Возможность объединения нескольких университетов на одной платформе для использования экспертов</a:t>
            </a:r>
          </a:p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solidFill>
                  <a:srgbClr val="222222"/>
                </a:solidFill>
                <a:latin typeface="Calibri" panose="020F0502020204030204" pitchFamily="34" charset="0"/>
              </a:rPr>
              <a:t>Единая методика и цифровая платформа для реализации программы Стартап как второй диплом</a:t>
            </a: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.</a:t>
            </a:r>
            <a:endParaRPr lang="ru-RU" sz="2000" b="1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Преимущества использования 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SPACCEL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998" y="1212721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  <a:latin typeface="Calibri" panose="020F0502020204030204" pitchFamily="34" charset="0"/>
                <a:sym typeface="Helvetica"/>
              </a:rPr>
              <a:t>Для университетов:</a:t>
            </a:r>
          </a:p>
        </p:txBody>
      </p:sp>
    </p:spTree>
    <p:extLst>
      <p:ext uri="{BB962C8B-B14F-4D97-AF65-F5344CB8AC3E}">
        <p14:creationId xmlns:p14="http://schemas.microsoft.com/office/powerpoint/2010/main" val="794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2132856"/>
            <a:ext cx="8280920" cy="3096344"/>
          </a:xfrm>
        </p:spPr>
        <p:txBody>
          <a:bodyPr>
            <a:noAutofit/>
          </a:bodyPr>
          <a:lstStyle/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Возможность сформировать запрос технологий предприятий в постоянном предложении – что позволит решать рыночные задачи</a:t>
            </a:r>
          </a:p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Возможность быстрого обучения трекеров для работы с портфелем проектов</a:t>
            </a:r>
          </a:p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Возможность видеть состояние каждого проекта и портфеля в целом в любой момент времени.</a:t>
            </a:r>
          </a:p>
          <a:p>
            <a:pPr marL="203597" lvl="2" indent="-203597" algn="just" defTabSz="644652">
              <a:spcBef>
                <a:spcPts val="60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ru-RU" sz="2000" b="1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Преимущества использования 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SPACCEL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998" y="1212721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  <a:latin typeface="Calibri" panose="020F0502020204030204" pitchFamily="34" charset="0"/>
                <a:sym typeface="Helvetica"/>
              </a:rPr>
              <a:t>Для университетов:</a:t>
            </a:r>
          </a:p>
        </p:txBody>
      </p:sp>
    </p:spTree>
    <p:extLst>
      <p:ext uri="{BB962C8B-B14F-4D97-AF65-F5344CB8AC3E}">
        <p14:creationId xmlns:p14="http://schemas.microsoft.com/office/powerpoint/2010/main" val="1389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 smtClean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Контактная информация </a:t>
            </a:r>
            <a:r>
              <a:rPr lang="en-US" sz="32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SPACCEL</a:t>
            </a:r>
            <a:r>
              <a:rPr lang="ru-RU" sz="32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132856"/>
            <a:ext cx="68767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Автор, разработчик и правообладатель цифровой платформы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  <a:sym typeface="Helvetica"/>
              </a:rPr>
              <a:t>spaccel.ru</a:t>
            </a: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: </a:t>
            </a:r>
            <a:endParaRPr lang="en-US" sz="2000" b="1" dirty="0" smtClean="0">
              <a:solidFill>
                <a:srgbClr val="222222"/>
              </a:solidFill>
              <a:latin typeface="Calibri" panose="020F0502020204030204" pitchFamily="34" charset="0"/>
              <a:sym typeface="Helvetica"/>
            </a:endParaRPr>
          </a:p>
          <a:p>
            <a:endParaRPr lang="ru-RU" sz="2000" b="1" dirty="0">
              <a:solidFill>
                <a:srgbClr val="222222"/>
              </a:solidFill>
              <a:latin typeface="Calibri" panose="020F0502020204030204" pitchFamily="34" charset="0"/>
              <a:sym typeface="Helvetica"/>
            </a:endParaRPr>
          </a:p>
          <a:p>
            <a:r>
              <a:rPr lang="ru-RU" sz="2000" b="1" dirty="0" smtClean="0">
                <a:solidFill>
                  <a:srgbClr val="0070C0"/>
                </a:solidFill>
                <a:latin typeface="Calibri" panose="020F0502020204030204" pitchFamily="34" charset="0"/>
                <a:sym typeface="Helvetica"/>
              </a:rPr>
              <a:t>Федотов Михаил</a:t>
            </a:r>
            <a:r>
              <a:rPr lang="en-US" sz="2000" b="1" dirty="0" smtClean="0">
                <a:solidFill>
                  <a:srgbClr val="0070C0"/>
                </a:solidFill>
                <a:latin typeface="Calibri" panose="020F0502020204030204" pitchFamily="34" charset="0"/>
                <a:sym typeface="Helvetica"/>
              </a:rPr>
              <a:t> </a:t>
            </a:r>
            <a:r>
              <a:rPr lang="ru-RU" sz="2000" b="1" dirty="0" smtClean="0">
                <a:solidFill>
                  <a:srgbClr val="0070C0"/>
                </a:solidFill>
                <a:latin typeface="Calibri" panose="020F0502020204030204" pitchFamily="34" charset="0"/>
                <a:sym typeface="Helvetica"/>
              </a:rPr>
              <a:t>Львович - </a:t>
            </a:r>
            <a:r>
              <a:rPr lang="ru-RU" sz="2000" b="1" dirty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Директор ООО </a:t>
            </a: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«Стартпул»</a:t>
            </a:r>
            <a:endParaRPr lang="ru-RU" sz="2000" b="1" dirty="0">
              <a:solidFill>
                <a:srgbClr val="222222"/>
              </a:solidFill>
              <a:latin typeface="Calibri" panose="020F0502020204030204" pitchFamily="34" charset="0"/>
              <a:sym typeface="Helvetica"/>
            </a:endParaRPr>
          </a:p>
          <a:p>
            <a:r>
              <a:rPr lang="en-US" sz="2000" dirty="0" smtClean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E-mail:</a:t>
            </a:r>
            <a:r>
              <a:rPr lang="en-US" sz="2000" b="1" dirty="0" smtClean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sym typeface="Helvetica"/>
                <a:hlinkClick r:id="rId2"/>
              </a:rPr>
              <a:t>mihailionf@gmail.com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sym typeface="Helvetica"/>
            </a:endParaRPr>
          </a:p>
          <a:p>
            <a:r>
              <a:rPr lang="en-US" sz="2000" dirty="0" smtClean="0">
                <a:solidFill>
                  <a:srgbClr val="222222"/>
                </a:solidFill>
                <a:latin typeface="Calibri" panose="020F0502020204030204" pitchFamily="34" charset="0"/>
                <a:sym typeface="Helvetica"/>
              </a:rPr>
              <a:t>Mob +7 951 904 2363</a:t>
            </a:r>
            <a:endParaRPr lang="ru-RU" sz="2000" dirty="0" smtClean="0">
              <a:solidFill>
                <a:srgbClr val="222222"/>
              </a:solidFill>
              <a:latin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062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  <a:sym typeface="Arial"/>
              </a:rPr>
              <a:t>Основные </a:t>
            </a:r>
            <a:r>
              <a:rPr lang="ru-RU" sz="32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  <a:sym typeface="Arial"/>
              </a:rPr>
              <a:t>характеристики состояния технологического предпринимательства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Arial"/>
              <a:cs typeface="Arial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4"/>
          </a:xfrm>
        </p:spPr>
        <p:txBody>
          <a:bodyPr>
            <a:noAutofit/>
          </a:bodyPr>
          <a:lstStyle/>
          <a:p>
            <a:pPr marL="263525" lvl="2" indent="-263525" algn="just">
              <a:lnSpc>
                <a:spcPts val="3000"/>
              </a:lnSpc>
              <a:spcBef>
                <a:spcPts val="900"/>
              </a:spcBef>
              <a:buClr>
                <a:srgbClr val="CA4B05"/>
              </a:buClr>
              <a:buSzPct val="144000"/>
              <a:buFont typeface="Arial"/>
              <a:buChar char="•"/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 smtClean="0">
                <a:latin typeface="Calibri" panose="020F0502020204030204" pitchFamily="34" charset="0"/>
              </a:rPr>
              <a:t>Наличие барьеров для сотрудничества разработчиков инновационных проектов с предприятиями вследствие </a:t>
            </a:r>
            <a:r>
              <a:rPr lang="ru-RU" sz="2000" dirty="0">
                <a:latin typeface="Calibri" panose="020F0502020204030204" pitchFamily="34" charset="0"/>
              </a:rPr>
              <a:t>отсутствия сформированной </a:t>
            </a:r>
            <a:r>
              <a:rPr lang="ru-RU" sz="2000" dirty="0" smtClean="0">
                <a:latin typeface="Calibri" panose="020F0502020204030204" pitchFamily="34" charset="0"/>
              </a:rPr>
              <a:t>взаимной культуры </a:t>
            </a:r>
            <a:r>
              <a:rPr lang="ru-RU" sz="2000" dirty="0">
                <a:latin typeface="Calibri" panose="020F0502020204030204" pitchFamily="34" charset="0"/>
              </a:rPr>
              <a:t>инновационной деятельности:</a:t>
            </a:r>
          </a:p>
          <a:p>
            <a:pPr marL="775097" lvl="4" indent="-342900" algn="just" defTabSz="738188">
              <a:lnSpc>
                <a:spcPts val="3000"/>
              </a:lnSpc>
              <a:spcBef>
                <a:spcPts val="900"/>
              </a:spcBef>
              <a:buClr>
                <a:srgbClr val="CA4B05"/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>
                <a:latin typeface="Calibri" panose="020F0502020204030204" pitchFamily="34" charset="0"/>
              </a:rPr>
              <a:t>Отсутствие эффективных форматов взаимодействия</a:t>
            </a:r>
            <a:endParaRPr lang="ru-RU" sz="2000" dirty="0">
              <a:latin typeface="Calibri" panose="020F0502020204030204" pitchFamily="34" charset="0"/>
              <a:sym typeface="Trebuchet MS"/>
            </a:endParaRPr>
          </a:p>
          <a:p>
            <a:pPr marL="775097" lvl="4" indent="-342900" algn="just" defTabSz="738188">
              <a:lnSpc>
                <a:spcPts val="3000"/>
              </a:lnSpc>
              <a:spcBef>
                <a:spcPts val="900"/>
              </a:spcBef>
              <a:buClr>
                <a:srgbClr val="CA4B05"/>
              </a:buClr>
              <a:buSzPct val="100000"/>
              <a:buFont typeface="Wingdings" panose="05000000000000000000" pitchFamily="2" charset="2"/>
              <a:buChar char="Ø"/>
              <a:defRPr sz="2000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>
                <a:latin typeface="Calibri" panose="020F0502020204030204" pitchFamily="34" charset="0"/>
              </a:rPr>
              <a:t>Несистемное понимание </a:t>
            </a:r>
            <a:r>
              <a:rPr lang="ru-RU" sz="2000" dirty="0" smtClean="0">
                <a:latin typeface="Calibri" panose="020F0502020204030204" pitchFamily="34" charset="0"/>
              </a:rPr>
              <a:t>процессов с обеих сторон, </a:t>
            </a:r>
            <a:r>
              <a:rPr lang="ru-RU" sz="2000" dirty="0">
                <a:latin typeface="Calibri" panose="020F0502020204030204" pitchFamily="34" charset="0"/>
              </a:rPr>
              <a:t>приводящее к недооценке ключевых факторов развития </a:t>
            </a:r>
            <a:r>
              <a:rPr lang="ru-RU" sz="2000" dirty="0" smtClean="0">
                <a:latin typeface="Calibri" panose="020F0502020204030204" pitchFamily="34" charset="0"/>
              </a:rPr>
              <a:t>проектов</a:t>
            </a:r>
            <a:endParaRPr lang="ru-RU" sz="2000" dirty="0">
              <a:latin typeface="Calibri" panose="020F0502020204030204" pitchFamily="34" charset="0"/>
            </a:endParaRPr>
          </a:p>
          <a:p>
            <a:pPr marL="263525" indent="-263525" algn="just">
              <a:lnSpc>
                <a:spcPts val="3000"/>
              </a:lnSpc>
              <a:spcBef>
                <a:spcPts val="900"/>
              </a:spcBef>
              <a:buClr>
                <a:srgbClr val="CA4B05"/>
              </a:buClr>
              <a:buSzPct val="144000"/>
              <a:buFont typeface="Arial"/>
              <a:buChar char="•"/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>
                <a:latin typeface="Calibri" panose="020F0502020204030204" pitchFamily="34" charset="0"/>
              </a:rPr>
              <a:t>Низкая рыночная актуальность потока </a:t>
            </a:r>
            <a:r>
              <a:rPr lang="ru-RU" sz="2000" dirty="0" smtClean="0">
                <a:latin typeface="Calibri" panose="020F0502020204030204" pitchFamily="34" charset="0"/>
              </a:rPr>
              <a:t>стартап проектов</a:t>
            </a:r>
            <a:r>
              <a:rPr lang="ru-RU" sz="2000" dirty="0">
                <a:latin typeface="Calibri" panose="020F0502020204030204" pitchFamily="34" charset="0"/>
              </a:rPr>
              <a:t>. </a:t>
            </a:r>
            <a:r>
              <a:rPr lang="ru-RU" sz="2000" dirty="0" smtClean="0">
                <a:latin typeface="Calibri" panose="020F0502020204030204" pitchFamily="34" charset="0"/>
              </a:rPr>
              <a:t>Нет инструмента управления качеством проектов.</a:t>
            </a:r>
            <a:endParaRPr lang="ru-RU" sz="2000" dirty="0">
              <a:latin typeface="Calibri" panose="020F0502020204030204" pitchFamily="34" charset="0"/>
            </a:endParaRPr>
          </a:p>
          <a:p>
            <a:pPr marL="263525" lvl="2" indent="-263525" algn="just">
              <a:lnSpc>
                <a:spcPts val="3000"/>
              </a:lnSpc>
              <a:spcBef>
                <a:spcPts val="900"/>
              </a:spcBef>
              <a:buClr>
                <a:srgbClr val="CA4B05"/>
              </a:buClr>
              <a:buSzPct val="144000"/>
              <a:buFont typeface="Arial"/>
              <a:buChar char="•"/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>
                <a:latin typeface="Calibri" panose="020F0502020204030204" pitchFamily="34" charset="0"/>
              </a:rPr>
              <a:t>Малое количество генерируемых инновационных </a:t>
            </a:r>
            <a:r>
              <a:rPr lang="ru-RU" sz="2000" dirty="0" smtClean="0">
                <a:latin typeface="Calibri" panose="020F0502020204030204" pitchFamily="34" charset="0"/>
              </a:rPr>
              <a:t>проектов</a:t>
            </a:r>
          </a:p>
          <a:p>
            <a:pPr marL="263525" lvl="2" indent="-263525" algn="just">
              <a:lnSpc>
                <a:spcPts val="3000"/>
              </a:lnSpc>
              <a:spcBef>
                <a:spcPts val="900"/>
              </a:spcBef>
              <a:buClr>
                <a:srgbClr val="CA4B05"/>
              </a:buClr>
              <a:buSzPct val="144000"/>
              <a:buFont typeface="Arial"/>
              <a:buChar char="•"/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 smtClean="0">
                <a:latin typeface="Calibri" panose="020F0502020204030204" pitchFamily="34" charset="0"/>
              </a:rPr>
              <a:t>Нерыночные университетские стартапы</a:t>
            </a:r>
            <a:endParaRPr lang="ru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  <a:sym typeface="Arial"/>
              </a:rPr>
              <a:t>Проблемы университетов, управляющих инновационными проектами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Arial"/>
              <a:cs typeface="Arial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483862"/>
              </p:ext>
            </p:extLst>
          </p:nvPr>
        </p:nvGraphicFramePr>
        <p:xfrm>
          <a:off x="457200" y="1412776"/>
          <a:ext cx="8229600" cy="437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5" y="3345142"/>
            <a:ext cx="1148149" cy="67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4636" tIns="45720" rIns="45720" bIns="45720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800" kern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7564" y="170080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3235" y="2760367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</a:t>
            </a:r>
            <a:endParaRPr lang="ru-R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861048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9117" y="493377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400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  <a:sym typeface="Arial"/>
              </a:rPr>
              <a:t>Проблемы 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разработчиков инновационных проектов</a:t>
            </a:r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69643"/>
              </p:ext>
            </p:extLst>
          </p:nvPr>
        </p:nvGraphicFramePr>
        <p:xfrm>
          <a:off x="457200" y="1700808"/>
          <a:ext cx="8229600" cy="401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1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457200" y="407654"/>
            <a:ext cx="8229600" cy="717090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Акселератор стартап проектов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2195011"/>
            <a:ext cx="5112568" cy="2242101"/>
          </a:xfrm>
        </p:spPr>
        <p:txBody>
          <a:bodyPr>
            <a:noAutofit/>
          </a:bodyPr>
          <a:lstStyle/>
          <a:p>
            <a:pPr marL="442913" indent="-333375">
              <a:lnSpc>
                <a:spcPts val="2700"/>
              </a:lnSpc>
              <a:spcAft>
                <a:spcPts val="600"/>
              </a:spcAft>
            </a:pPr>
            <a:r>
              <a:rPr lang="ru-RU" sz="1800" b="1" dirty="0" smtClean="0">
                <a:latin typeface="Calibri" panose="020F0502020204030204" pitchFamily="34" charset="0"/>
              </a:rPr>
              <a:t>Пошаговое информирование о том какие действия нужно сделать и в каком формате</a:t>
            </a:r>
          </a:p>
          <a:p>
            <a:pPr marL="442913" indent="-333375">
              <a:lnSpc>
                <a:spcPts val="2700"/>
              </a:lnSpc>
              <a:spcAft>
                <a:spcPts val="600"/>
              </a:spcAft>
            </a:pPr>
            <a:r>
              <a:rPr lang="ru-RU" sz="1800" b="1" dirty="0" smtClean="0">
                <a:latin typeface="Calibri" panose="020F0502020204030204" pitchFamily="34" charset="0"/>
              </a:rPr>
              <a:t>Автоматически сформированная дорожная карта для каждого проекта, понятный интерфейс</a:t>
            </a:r>
          </a:p>
          <a:p>
            <a:pPr marL="442913" indent="-333375">
              <a:lnSpc>
                <a:spcPts val="2700"/>
              </a:lnSpc>
            </a:pPr>
            <a:r>
              <a:rPr lang="ru-RU" sz="1800" b="1" dirty="0" smtClean="0">
                <a:latin typeface="Calibri" panose="020F0502020204030204" pitchFamily="34" charset="0"/>
              </a:rPr>
              <a:t>Автоматическое формирование аналитических отчетов</a:t>
            </a:r>
            <a:endParaRPr lang="ru-RU" sz="1800" dirty="0">
              <a:latin typeface="Calibri" panose="020F0502020204030204" pitchFamily="34" charset="0"/>
            </a:endParaRPr>
          </a:p>
          <a:p>
            <a:pPr>
              <a:lnSpc>
                <a:spcPts val="2700"/>
              </a:lnSpc>
            </a:pPr>
            <a:endParaRPr lang="ru-RU" sz="18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961" y="1271662"/>
            <a:ext cx="7961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latin typeface="Calibri" panose="020F0502020204030204" pitchFamily="34" charset="0"/>
              </a:rPr>
              <a:t>Системный подход поддержки разработки стартап проектов </a:t>
            </a:r>
            <a:r>
              <a:rPr lang="ru-RU" sz="2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акселератор стартап проектов </a:t>
            </a:r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SPACCEL</a:t>
            </a:r>
            <a:r>
              <a:rPr lang="ru-RU" sz="2000" b="1" dirty="0" smtClean="0">
                <a:latin typeface="Calibri" panose="020F0502020204030204" pitchFamily="34" charset="0"/>
              </a:rPr>
              <a:t>:   </a:t>
            </a:r>
            <a:endParaRPr lang="ru-RU" sz="2000" b="1" dirty="0">
              <a:latin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2372" t="32109" r="15052" b="10798"/>
          <a:stretch>
            <a:fillRect/>
          </a:stretch>
        </p:blipFill>
        <p:spPr bwMode="auto">
          <a:xfrm>
            <a:off x="5508104" y="2132856"/>
            <a:ext cx="331236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49476" y="4941168"/>
            <a:ext cx="8604448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333375">
              <a:lnSpc>
                <a:spcPts val="27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ru-RU" b="1" dirty="0" smtClean="0">
                <a:latin typeface="Calibri" panose="020F0502020204030204" pitchFamily="34" charset="0"/>
              </a:rPr>
              <a:t>Простота привлечения экспертов для консультаций</a:t>
            </a:r>
          </a:p>
        </p:txBody>
      </p:sp>
    </p:spTree>
    <p:extLst>
      <p:ext uri="{BB962C8B-B14F-4D97-AF65-F5344CB8AC3E}">
        <p14:creationId xmlns:p14="http://schemas.microsoft.com/office/powerpoint/2010/main" val="11920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185609018"/>
              </p:ext>
            </p:extLst>
          </p:nvPr>
        </p:nvGraphicFramePr>
        <p:xfrm>
          <a:off x="827584" y="1484784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457200" y="407654"/>
            <a:ext cx="8229600" cy="717090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SPACCEL</a:t>
            </a:r>
            <a:r>
              <a:rPr lang="ru-RU" sz="32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.</a:t>
            </a:r>
            <a:r>
              <a:rPr lang="en-US" sz="32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 </a:t>
            </a:r>
            <a:r>
              <a:rPr lang="ru-RU" sz="32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Ключевые характеристики (1)</a:t>
            </a:r>
          </a:p>
        </p:txBody>
      </p:sp>
    </p:spTree>
    <p:extLst>
      <p:ext uri="{BB962C8B-B14F-4D97-AF65-F5344CB8AC3E}">
        <p14:creationId xmlns:p14="http://schemas.microsoft.com/office/powerpoint/2010/main" val="12984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67544" y="1124744"/>
            <a:ext cx="796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Calibri" panose="020F0502020204030204" pitchFamily="34" charset="0"/>
              </a:rPr>
              <a:t>Предусмотрено три ролевых статуса для работы в рамках сервиса:   </a:t>
            </a:r>
            <a:endParaRPr lang="ru-RU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00685"/>
              </p:ext>
            </p:extLst>
          </p:nvPr>
        </p:nvGraphicFramePr>
        <p:xfrm>
          <a:off x="824846" y="2220684"/>
          <a:ext cx="7491570" cy="336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058"/>
                <a:gridCol w="4608512"/>
              </a:tblGrid>
              <a:tr h="532150">
                <a:tc>
                  <a:txBody>
                    <a:bodyPr/>
                    <a:lstStyle/>
                    <a:p>
                      <a:pPr marL="8413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Роль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alibri" panose="020F0502020204030204" pitchFamily="34" charset="0"/>
                        </a:rPr>
                        <a:t>Вид</a:t>
                      </a:r>
                      <a:r>
                        <a:rPr lang="ru-RU" baseline="0" dirty="0" smtClean="0">
                          <a:latin typeface="Calibri" panose="020F0502020204030204" pitchFamily="34" charset="0"/>
                        </a:rPr>
                        <a:t> деятельности 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008574">
                <a:tc>
                  <a:txBody>
                    <a:bodyPr/>
                    <a:lstStyle/>
                    <a:p>
                      <a:pPr marL="841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Инициатор / разработчик инновационного проекта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5250" indent="0"/>
                      <a:r>
                        <a:rPr lang="ru-RU" dirty="0" smtClean="0">
                          <a:latin typeface="Calibri" panose="020F0502020204030204" pitchFamily="34" charset="0"/>
                        </a:rPr>
                        <a:t>Изучение и анализ рынка,</a:t>
                      </a:r>
                      <a:r>
                        <a:rPr lang="ru-RU" baseline="0" dirty="0" smtClean="0">
                          <a:latin typeface="Calibri" panose="020F0502020204030204" pitchFamily="34" charset="0"/>
                        </a:rPr>
                        <a:t> разработка 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MVP </a:t>
                      </a:r>
                      <a:r>
                        <a:rPr lang="ru-RU" baseline="0" dirty="0" smtClean="0">
                          <a:latin typeface="Calibri" panose="020F0502020204030204" pitchFamily="34" charset="0"/>
                        </a:rPr>
                        <a:t>(минимально жизнеспособного продукта), генерация бизнес-модели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marL="841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Трекер инновационного проекта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5250" indent="0"/>
                      <a:r>
                        <a:rPr lang="ru-RU" dirty="0" smtClean="0">
                          <a:latin typeface="Calibri" panose="020F0502020204030204" pitchFamily="34" charset="0"/>
                        </a:rPr>
                        <a:t>Сопровождение</a:t>
                      </a:r>
                      <a:r>
                        <a:rPr lang="ru-RU" baseline="0" dirty="0" smtClean="0">
                          <a:latin typeface="Calibri" panose="020F0502020204030204" pitchFamily="34" charset="0"/>
                        </a:rPr>
                        <a:t> проекта без специальных навыков, контроль активности в рамках сервиса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891728">
                <a:tc>
                  <a:txBody>
                    <a:bodyPr/>
                    <a:lstStyle/>
                    <a:p>
                      <a:pPr marL="841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Эксперт инновационного проекта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5250" indent="0"/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Консультирование в предметной области реализации проекта</a:t>
                      </a:r>
                      <a:endParaRPr kumimoji="0" lang="ru-RU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457200" y="407654"/>
            <a:ext cx="8229600" cy="717090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SPACCEL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.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 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Ключевые характеристики </a:t>
            </a:r>
            <a:r>
              <a:rPr lang="ru-RU" sz="32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(2)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9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60" y="1196752"/>
            <a:ext cx="7643192" cy="2448272"/>
          </a:xfrm>
        </p:spPr>
        <p:txBody>
          <a:bodyPr>
            <a:noAutofit/>
          </a:bodyPr>
          <a:lstStyle/>
          <a:p>
            <a:pPr marL="203597" lvl="2" indent="-203597" algn="just" defTabSz="644652">
              <a:spcBef>
                <a:spcPts val="600"/>
              </a:spcBef>
              <a:spcAft>
                <a:spcPts val="6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В основу акселератора положена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методика </a:t>
            </a:r>
            <a:r>
              <a:rPr lang="en-US" sz="2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Custdev</a:t>
            </a:r>
            <a:endParaRPr lang="ru-RU" sz="2000" b="1" dirty="0" smtClean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03597" lvl="2" indent="-203597" algn="just" defTabSz="644652">
              <a:spcBef>
                <a:spcPts val="600"/>
              </a:spcBef>
              <a:spcAft>
                <a:spcPts val="6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Работа по проекту строится на прохождении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9 этапов </a:t>
            </a: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развития проекта: от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определения целевых сегментов </a:t>
            </a: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до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создания бизнес-модели проекта </a:t>
            </a:r>
          </a:p>
          <a:p>
            <a:pPr marL="203597" lvl="2" indent="-203597" algn="just" defTabSz="644652">
              <a:spcBef>
                <a:spcPts val="600"/>
              </a:spcBef>
              <a:spcAft>
                <a:spcPts val="6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Система предусматривает </a:t>
            </a:r>
            <a:r>
              <a:rPr lang="ru-RU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сопровождение проектов </a:t>
            </a:r>
            <a:r>
              <a:rPr lang="ru-RU" sz="2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трекерами</a:t>
            </a:r>
            <a:r>
              <a:rPr lang="ru-RU" sz="2000" b="1" dirty="0">
                <a:solidFill>
                  <a:srgbClr val="222222"/>
                </a:solidFill>
                <a:latin typeface="Calibri" panose="020F0502020204030204" pitchFamily="34" charset="0"/>
              </a:rPr>
              <a:t> </a:t>
            </a: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которых легко проинструктировать с помощью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</a:rPr>
              <a:t>spaccel</a:t>
            </a:r>
            <a:r>
              <a:rPr lang="en-US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.</a:t>
            </a:r>
            <a:endParaRPr lang="ru-RU" sz="2000" dirty="0" smtClean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sz="2000" dirty="0">
              <a:latin typeface="Calibri" panose="020F0502020204030204" pitchFamily="34" charset="0"/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17090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SPACCEL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.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 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Ключевые характеристики </a:t>
            </a:r>
            <a:r>
              <a:rPr lang="ru-RU" sz="32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(3)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8280920" cy="143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0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349-D6A4-42A2-853B-44B41E9F701C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ts val="2800"/>
              </a:lnSpc>
            </a:pP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Преимущества использования 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SPACCEL</a:t>
            </a:r>
            <a:r>
              <a:rPr lang="ru-RU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"/>
                <a:cs typeface="Arial"/>
              </a:rPr>
              <a:t> </a:t>
            </a:r>
          </a:p>
        </p:txBody>
      </p:sp>
      <p:sp>
        <p:nvSpPr>
          <p:cNvPr id="11" name="Объект 4"/>
          <p:cNvSpPr>
            <a:spLocks noGrp="1"/>
          </p:cNvSpPr>
          <p:nvPr>
            <p:ph idx="1"/>
          </p:nvPr>
        </p:nvSpPr>
        <p:spPr>
          <a:xfrm>
            <a:off x="683568" y="1628800"/>
            <a:ext cx="7920880" cy="3816424"/>
          </a:xfrm>
        </p:spPr>
        <p:txBody>
          <a:bodyPr>
            <a:noAutofit/>
          </a:bodyPr>
          <a:lstStyle/>
          <a:p>
            <a:pPr marL="203597" lvl="2" indent="-203597" algn="just" defTabSz="64465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Методика проверки идеи стартапа на предмет ее востребованности рынком</a:t>
            </a:r>
          </a:p>
          <a:p>
            <a:pPr marL="203597" lvl="2" indent="-203597" algn="just" defTabSz="64465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Наличие пошагового алгоритма по выведению идеи инновационного продукта на рынок</a:t>
            </a:r>
          </a:p>
          <a:p>
            <a:pPr marL="203597" lvl="2" indent="-203597" algn="just" defTabSz="64465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Возможность использования предлагаемых форматов для занесения информации по проекту и мониторинга его продвижения по дорожной карте </a:t>
            </a:r>
          </a:p>
          <a:p>
            <a:pPr marL="203597" lvl="2" indent="-203597" algn="just" defTabSz="64465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A4B05"/>
              </a:buClr>
              <a:buFont typeface="Arial"/>
              <a:buChar char="•"/>
              <a:tabLst>
                <a:tab pos="1476375" algn="l"/>
              </a:tabLst>
              <a:defRPr sz="2000" b="1">
                <a:solidFill>
                  <a:srgbClr val="2222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 smtClean="0">
                <a:solidFill>
                  <a:srgbClr val="222222"/>
                </a:solidFill>
                <a:latin typeface="Calibri" panose="020F0502020204030204" pitchFamily="34" charset="0"/>
              </a:rPr>
              <a:t>Возможность получения регулярных рекомендаций по разработке проекта</a:t>
            </a:r>
            <a:endParaRPr lang="ru-RU" sz="2000" b="1" dirty="0">
              <a:solidFill>
                <a:srgbClr val="22222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2474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  <a:latin typeface="Calibri" panose="020F0502020204030204" pitchFamily="34" charset="0"/>
                <a:sym typeface="Helvetica"/>
              </a:rPr>
              <a:t>Для разработчиков инновационных продуктов:</a:t>
            </a:r>
          </a:p>
        </p:txBody>
      </p:sp>
    </p:spTree>
    <p:extLst>
      <p:ext uri="{BB962C8B-B14F-4D97-AF65-F5344CB8AC3E}">
        <p14:creationId xmlns:p14="http://schemas.microsoft.com/office/powerpoint/2010/main" val="38110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1371</TotalTime>
  <Words>536</Words>
  <Application>Microsoft Office PowerPoint</Application>
  <PresentationFormat>Экран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Helvetica</vt:lpstr>
      <vt:lpstr>Lucida Sans Unicode</vt:lpstr>
      <vt:lpstr>Trebuchet MS</vt:lpstr>
      <vt:lpstr>Verdana</vt:lpstr>
      <vt:lpstr>Wingdings</vt:lpstr>
      <vt:lpstr>Wingdings 2</vt:lpstr>
      <vt:lpstr>Wingdings 3</vt:lpstr>
      <vt:lpstr>Открытая</vt:lpstr>
      <vt:lpstr>Презентация PowerPoint</vt:lpstr>
      <vt:lpstr>Основные характеристики состояния технологического предпринимательства</vt:lpstr>
      <vt:lpstr>Проблемы университетов, управляющих инновационными проектами</vt:lpstr>
      <vt:lpstr>Проблемы разработчиков инновационных проектов</vt:lpstr>
      <vt:lpstr>Акселератор стартап проектов</vt:lpstr>
      <vt:lpstr>SPACCEL. Ключевые характеристики (1)</vt:lpstr>
      <vt:lpstr>SPACCEL. Ключевые характеристики (2)</vt:lpstr>
      <vt:lpstr>SPACCEL. Ключевые характеристики (3)</vt:lpstr>
      <vt:lpstr>Преимущества использования SPACCEL </vt:lpstr>
      <vt:lpstr>Преимущества использования SPACCEL </vt:lpstr>
      <vt:lpstr>Преимущества использования SPACCEL </vt:lpstr>
      <vt:lpstr>Контактная информация SPACCEL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StartPool</dc:title>
  <dc:creator>Oleg</dc:creator>
  <cp:lastModifiedBy>User</cp:lastModifiedBy>
  <cp:revision>384</cp:revision>
  <dcterms:created xsi:type="dcterms:W3CDTF">2017-11-17T14:33:03Z</dcterms:created>
  <dcterms:modified xsi:type="dcterms:W3CDTF">2022-01-20T11:58:12Z</dcterms:modified>
</cp:coreProperties>
</file>