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1ae6e1bd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1ae6e1bd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1ae6e1bd3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1ae6e1bd3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1ae6e1bd3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1ae6e1bd3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1a243ec8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1a243ec8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1ae6e1bd3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1ae6e1bd3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1a243ec8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1a243ec8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1a243ec8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1a243ec8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1a243ec8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1a243ec8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1a243ec8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51a243ec8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1a243ec8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1a243ec8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a71d304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a71d304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1ae6e1bd3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1ae6e1bd3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1ae6e1bd3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1ae6e1bd3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1a243ec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1a243ec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a71d304a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a71d304a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a71d304a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a71d304a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a71d304a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a71d304a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a71d304a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a71d304a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a71d304a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a71d304a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1a243ec8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1a243ec8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1ae6e1bd3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1ae6e1bd3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1ae6e1bd3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1ae6e1bd3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1ae6e1bd3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1ae6e1bd3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41.png"/><Relationship Id="rId5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6.png"/><Relationship Id="rId4" Type="http://schemas.openxmlformats.org/officeDocument/2006/relationships/image" Target="../media/image23.png"/><Relationship Id="rId5" Type="http://schemas.openxmlformats.org/officeDocument/2006/relationships/image" Target="../media/image27.png"/><Relationship Id="rId6" Type="http://schemas.openxmlformats.org/officeDocument/2006/relationships/image" Target="../media/image3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Relationship Id="rId5" Type="http://schemas.openxmlformats.org/officeDocument/2006/relationships/image" Target="../media/image33.png"/><Relationship Id="rId6" Type="http://schemas.openxmlformats.org/officeDocument/2006/relationships/image" Target="../media/image3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Relationship Id="rId5" Type="http://schemas.openxmlformats.org/officeDocument/2006/relationships/image" Target="../media/image34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618450"/>
            <a:ext cx="8520600" cy="40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Model-Based Estimation of Functional Connectivity using Whole-Brain Multifiber Implant Calcium Dynamics in Behaving Mice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- Estimating Info Criteria</a:t>
            </a:r>
            <a:endParaRPr/>
          </a:p>
        </p:txBody>
      </p:sp>
      <p:grpSp>
        <p:nvGrpSpPr>
          <p:cNvPr id="198" name="Google Shape;198;p22"/>
          <p:cNvGrpSpPr/>
          <p:nvPr/>
        </p:nvGrpSpPr>
        <p:grpSpPr>
          <a:xfrm>
            <a:off x="228838" y="1275375"/>
            <a:ext cx="3724275" cy="2688700"/>
            <a:chOff x="228838" y="1275375"/>
            <a:chExt cx="3724275" cy="2688700"/>
          </a:xfrm>
        </p:grpSpPr>
        <p:pic>
          <p:nvPicPr>
            <p:cNvPr id="199" name="Google Shape;199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8838" y="1563775"/>
              <a:ext cx="3724275" cy="2400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" name="Google Shape;200;p22"/>
            <p:cNvSpPr txBox="1"/>
            <p:nvPr/>
          </p:nvSpPr>
          <p:spPr>
            <a:xfrm>
              <a:off x="1576638" y="1275375"/>
              <a:ext cx="1028700" cy="39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Raw data</a:t>
              </a:r>
              <a:endParaRPr/>
            </a:p>
          </p:txBody>
        </p:sp>
      </p:grpSp>
      <p:grpSp>
        <p:nvGrpSpPr>
          <p:cNvPr id="201" name="Google Shape;201;p22"/>
          <p:cNvGrpSpPr/>
          <p:nvPr/>
        </p:nvGrpSpPr>
        <p:grpSpPr>
          <a:xfrm>
            <a:off x="5050863" y="1275375"/>
            <a:ext cx="3781425" cy="2688700"/>
            <a:chOff x="5050863" y="1275375"/>
            <a:chExt cx="3781425" cy="2688700"/>
          </a:xfrm>
        </p:grpSpPr>
        <p:pic>
          <p:nvPicPr>
            <p:cNvPr id="202" name="Google Shape;202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50863" y="1563775"/>
              <a:ext cx="3781425" cy="2400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3" name="Google Shape;203;p22"/>
            <p:cNvSpPr txBox="1"/>
            <p:nvPr/>
          </p:nvSpPr>
          <p:spPr>
            <a:xfrm>
              <a:off x="6074025" y="1275375"/>
              <a:ext cx="2096100" cy="39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Z-Scored by channel</a:t>
              </a:r>
              <a:endParaRPr/>
            </a:p>
          </p:txBody>
        </p:sp>
      </p:grpSp>
      <p:sp>
        <p:nvSpPr>
          <p:cNvPr id="204" name="Google Shape;204;p22"/>
          <p:cNvSpPr txBox="1"/>
          <p:nvPr/>
        </p:nvSpPr>
        <p:spPr>
          <a:xfrm rot="621393">
            <a:off x="1062447" y="2050247"/>
            <a:ext cx="7492772" cy="7465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A61C00"/>
                </a:solidFill>
              </a:rPr>
              <a:t>AIC &amp; BIC depend on prior knowledge of Variance</a:t>
            </a:r>
            <a:endParaRPr b="1" sz="2400">
              <a:solidFill>
                <a:srgbClr val="A61C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1.2 MAR - regularized</a:t>
            </a:r>
            <a:endParaRPr/>
          </a:p>
        </p:txBody>
      </p:sp>
      <p:sp>
        <p:nvSpPr>
          <p:cNvPr id="210" name="Google Shape;210;p23"/>
          <p:cNvSpPr txBox="1"/>
          <p:nvPr/>
        </p:nvSpPr>
        <p:spPr>
          <a:xfrm>
            <a:off x="444075" y="3913400"/>
            <a:ext cx="32913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Upsides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 forced to be non-negative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L1 forces many entries to be 0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Optimized over all trials</a:t>
            </a:r>
            <a:endParaRPr/>
          </a:p>
        </p:txBody>
      </p:sp>
      <p:sp>
        <p:nvSpPr>
          <p:cNvPr id="211" name="Google Shape;211;p23"/>
          <p:cNvSpPr txBox="1"/>
          <p:nvPr/>
        </p:nvSpPr>
        <p:spPr>
          <a:xfrm>
            <a:off x="5995725" y="3913400"/>
            <a:ext cx="31482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Downsides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good fitness criterion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Can use external input (yet)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Can use multiple orders (yet)</a:t>
            </a:r>
            <a:endParaRPr/>
          </a:p>
        </p:txBody>
      </p:sp>
      <p:pic>
        <p:nvPicPr>
          <p:cNvPr id="212" name="Google Shape;2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25" y="1501650"/>
            <a:ext cx="47148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estimates</a:t>
            </a:r>
            <a:endParaRPr/>
          </a:p>
        </p:txBody>
      </p:sp>
      <p:pic>
        <p:nvPicPr>
          <p:cNvPr id="218" name="Google Shape;2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8475" y="1765800"/>
            <a:ext cx="2931725" cy="297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946975"/>
            <a:ext cx="5302600" cy="273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1.3 Multivariate Autoregression (MAR) - Bayesian</a:t>
            </a:r>
            <a:endParaRPr/>
          </a:p>
        </p:txBody>
      </p:sp>
      <p:sp>
        <p:nvSpPr>
          <p:cNvPr id="225" name="Google Shape;225;p25"/>
          <p:cNvSpPr txBox="1"/>
          <p:nvPr/>
        </p:nvSpPr>
        <p:spPr>
          <a:xfrm>
            <a:off x="5917575" y="4676525"/>
            <a:ext cx="31623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Penny2002, Penny2006, Penny2008</a:t>
            </a:r>
            <a:endParaRPr i="1"/>
          </a:p>
        </p:txBody>
      </p:sp>
      <p:pic>
        <p:nvPicPr>
          <p:cNvPr id="226" name="Google Shape;2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151" y="1235375"/>
            <a:ext cx="2746976" cy="95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7587" y="1132050"/>
            <a:ext cx="2842085" cy="118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7574" y="2566428"/>
            <a:ext cx="3011099" cy="123852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5"/>
          <p:cNvSpPr txBox="1"/>
          <p:nvPr/>
        </p:nvSpPr>
        <p:spPr>
          <a:xfrm>
            <a:off x="635625" y="2296475"/>
            <a:ext cx="36177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Upsides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BMS via Model Evidence estimate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Can use multiple orders</a:t>
            </a:r>
            <a:endParaRPr/>
          </a:p>
        </p:txBody>
      </p:sp>
      <p:sp>
        <p:nvSpPr>
          <p:cNvPr id="230" name="Google Shape;230;p25"/>
          <p:cNvSpPr txBox="1"/>
          <p:nvPr/>
        </p:nvSpPr>
        <p:spPr>
          <a:xfrm>
            <a:off x="635625" y="3575225"/>
            <a:ext cx="37386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Downsides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 may be negative (fixable by prior)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Not optimized over all trials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Can’t use external input (yet)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Evidence</a:t>
            </a:r>
            <a:endParaRPr/>
          </a:p>
        </p:txBody>
      </p:sp>
      <p:pic>
        <p:nvPicPr>
          <p:cNvPr id="236" name="Google Shape;2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4275" y="107813"/>
            <a:ext cx="6100224" cy="492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2.0 Classifiability</a:t>
            </a:r>
            <a:endParaRPr/>
          </a:p>
        </p:txBody>
      </p:sp>
      <p:sp>
        <p:nvSpPr>
          <p:cNvPr id="242" name="Google Shape;242;p27"/>
          <p:cNvSpPr txBox="1"/>
          <p:nvPr/>
        </p:nvSpPr>
        <p:spPr>
          <a:xfrm>
            <a:off x="1167675" y="1308225"/>
            <a:ext cx="45363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Hypothesis: Labels (Hit, Miss, CR, FA) are random</a:t>
            </a:r>
            <a:endParaRPr/>
          </a:p>
        </p:txBody>
      </p:sp>
      <p:grpSp>
        <p:nvGrpSpPr>
          <p:cNvPr id="243" name="Google Shape;243;p27"/>
          <p:cNvGrpSpPr/>
          <p:nvPr/>
        </p:nvGrpSpPr>
        <p:grpSpPr>
          <a:xfrm>
            <a:off x="1313225" y="1908000"/>
            <a:ext cx="4149925" cy="2376875"/>
            <a:chOff x="2780875" y="2341650"/>
            <a:chExt cx="4149925" cy="2376875"/>
          </a:xfrm>
        </p:grpSpPr>
        <p:pic>
          <p:nvPicPr>
            <p:cNvPr id="244" name="Google Shape;244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80875" y="2609100"/>
              <a:ext cx="4149925" cy="2109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" name="Google Shape;245;p27"/>
            <p:cNvSpPr txBox="1"/>
            <p:nvPr/>
          </p:nvSpPr>
          <p:spPr>
            <a:xfrm>
              <a:off x="3237900" y="2341650"/>
              <a:ext cx="1334100" cy="46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Labelled data</a:t>
              </a:r>
              <a:endParaRPr/>
            </a:p>
          </p:txBody>
        </p:sp>
        <p:sp>
          <p:nvSpPr>
            <p:cNvPr id="246" name="Google Shape;246;p27"/>
            <p:cNvSpPr txBox="1"/>
            <p:nvPr/>
          </p:nvSpPr>
          <p:spPr>
            <a:xfrm>
              <a:off x="5318300" y="2341650"/>
              <a:ext cx="1334100" cy="46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CLF accuracy</a:t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Dimensionality Reduction via PCA</a:t>
            </a:r>
            <a:endParaRPr/>
          </a:p>
        </p:txBody>
      </p:sp>
      <p:grpSp>
        <p:nvGrpSpPr>
          <p:cNvPr id="252" name="Google Shape;252;p28"/>
          <p:cNvGrpSpPr/>
          <p:nvPr/>
        </p:nvGrpSpPr>
        <p:grpSpPr>
          <a:xfrm>
            <a:off x="632725" y="1823900"/>
            <a:ext cx="3200300" cy="2385075"/>
            <a:chOff x="766150" y="2230825"/>
            <a:chExt cx="3200300" cy="2385075"/>
          </a:xfrm>
        </p:grpSpPr>
        <p:pic>
          <p:nvPicPr>
            <p:cNvPr id="253" name="Google Shape;253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6150" y="2482375"/>
              <a:ext cx="3200300" cy="2133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4" name="Google Shape;254;p28"/>
            <p:cNvSpPr txBox="1"/>
            <p:nvPr/>
          </p:nvSpPr>
          <p:spPr>
            <a:xfrm>
              <a:off x="1080950" y="2230825"/>
              <a:ext cx="2795100" cy="30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Eigenvalues by channel</a:t>
              </a:r>
              <a:endParaRPr/>
            </a:p>
          </p:txBody>
        </p:sp>
      </p:grpSp>
      <p:pic>
        <p:nvPicPr>
          <p:cNvPr id="255" name="Google Shape;25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9675" y="2087950"/>
            <a:ext cx="2926175" cy="2061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8"/>
          <p:cNvSpPr txBox="1"/>
          <p:nvPr/>
        </p:nvSpPr>
        <p:spPr>
          <a:xfrm>
            <a:off x="5438500" y="1768550"/>
            <a:ext cx="27285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Eigenvalues of AR(1) matrix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Classifiability - By Neuronal Signal</a:t>
            </a:r>
            <a:endParaRPr/>
          </a:p>
        </p:txBody>
      </p:sp>
      <p:grpSp>
        <p:nvGrpSpPr>
          <p:cNvPr id="262" name="Google Shape;262;p29"/>
          <p:cNvGrpSpPr/>
          <p:nvPr/>
        </p:nvGrpSpPr>
        <p:grpSpPr>
          <a:xfrm>
            <a:off x="539350" y="1247700"/>
            <a:ext cx="2476250" cy="1800325"/>
            <a:chOff x="539350" y="1247700"/>
            <a:chExt cx="2476250" cy="1800325"/>
          </a:xfrm>
        </p:grpSpPr>
        <p:pic>
          <p:nvPicPr>
            <p:cNvPr id="263" name="Google Shape;263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9350" y="1247700"/>
              <a:ext cx="2476250" cy="1800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4" name="Google Shape;264;p29"/>
            <p:cNvSpPr txBox="1"/>
            <p:nvPr/>
          </p:nvSpPr>
          <p:spPr>
            <a:xfrm>
              <a:off x="2001575" y="1508375"/>
              <a:ext cx="7806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/>
                <a:t>Z = 21.7</a:t>
              </a:r>
              <a:endParaRPr i="1" sz="1200"/>
            </a:p>
          </p:txBody>
        </p:sp>
      </p:grpSp>
      <p:grpSp>
        <p:nvGrpSpPr>
          <p:cNvPr id="265" name="Google Shape;265;p29"/>
          <p:cNvGrpSpPr/>
          <p:nvPr/>
        </p:nvGrpSpPr>
        <p:grpSpPr>
          <a:xfrm>
            <a:off x="3998700" y="1240563"/>
            <a:ext cx="2515577" cy="1814600"/>
            <a:chOff x="3998700" y="1240563"/>
            <a:chExt cx="2515577" cy="1814600"/>
          </a:xfrm>
        </p:grpSpPr>
        <p:pic>
          <p:nvPicPr>
            <p:cNvPr id="266" name="Google Shape;266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998700" y="1240563"/>
              <a:ext cx="2515577" cy="1814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7" name="Google Shape;267;p29"/>
            <p:cNvSpPr txBox="1"/>
            <p:nvPr/>
          </p:nvSpPr>
          <p:spPr>
            <a:xfrm>
              <a:off x="4268750" y="1493975"/>
              <a:ext cx="7806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/>
                <a:t>Z = 0.57</a:t>
              </a:r>
              <a:endParaRPr i="1" sz="1200"/>
            </a:p>
          </p:txBody>
        </p:sp>
      </p:grpSp>
      <p:grpSp>
        <p:nvGrpSpPr>
          <p:cNvPr id="268" name="Google Shape;268;p29"/>
          <p:cNvGrpSpPr/>
          <p:nvPr/>
        </p:nvGrpSpPr>
        <p:grpSpPr>
          <a:xfrm>
            <a:off x="539350" y="3230875"/>
            <a:ext cx="2476250" cy="1814600"/>
            <a:chOff x="539350" y="3230875"/>
            <a:chExt cx="2476250" cy="1814600"/>
          </a:xfrm>
        </p:grpSpPr>
        <p:pic>
          <p:nvPicPr>
            <p:cNvPr id="269" name="Google Shape;269;p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39350" y="3230875"/>
              <a:ext cx="2476250" cy="1814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0" name="Google Shape;270;p29"/>
            <p:cNvSpPr txBox="1"/>
            <p:nvPr/>
          </p:nvSpPr>
          <p:spPr>
            <a:xfrm>
              <a:off x="1979500" y="3500975"/>
              <a:ext cx="7806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/>
                <a:t>Z = 22.8</a:t>
              </a:r>
              <a:endParaRPr i="1" sz="1200"/>
            </a:p>
          </p:txBody>
        </p:sp>
      </p:grpSp>
      <p:grpSp>
        <p:nvGrpSpPr>
          <p:cNvPr id="271" name="Google Shape;271;p29"/>
          <p:cNvGrpSpPr/>
          <p:nvPr/>
        </p:nvGrpSpPr>
        <p:grpSpPr>
          <a:xfrm>
            <a:off x="4010575" y="3229383"/>
            <a:ext cx="2515575" cy="1800567"/>
            <a:chOff x="4010575" y="3229383"/>
            <a:chExt cx="2515575" cy="1800567"/>
          </a:xfrm>
        </p:grpSpPr>
        <p:pic>
          <p:nvPicPr>
            <p:cNvPr id="272" name="Google Shape;272;p2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010575" y="3229383"/>
              <a:ext cx="2515575" cy="18005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3" name="Google Shape;273;p29"/>
            <p:cNvSpPr txBox="1"/>
            <p:nvPr/>
          </p:nvSpPr>
          <p:spPr>
            <a:xfrm>
              <a:off x="5049350" y="3454275"/>
              <a:ext cx="7806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/>
                <a:t>Z = 3.8</a:t>
              </a:r>
              <a:endParaRPr i="1" sz="1200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Classifiability - By Functional Connectivity</a:t>
            </a:r>
            <a:endParaRPr/>
          </a:p>
        </p:txBody>
      </p:sp>
      <p:pic>
        <p:nvPicPr>
          <p:cNvPr id="279" name="Google Shape;2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950" y="1146250"/>
            <a:ext cx="2714025" cy="19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950" y="3149368"/>
            <a:ext cx="2714025" cy="1962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6250" y="1143687"/>
            <a:ext cx="2714025" cy="1957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06250" y="3151925"/>
            <a:ext cx="2714025" cy="1957777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0"/>
          <p:cNvSpPr txBox="1"/>
          <p:nvPr/>
        </p:nvSpPr>
        <p:spPr>
          <a:xfrm>
            <a:off x="4402250" y="3407575"/>
            <a:ext cx="7806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Z = 1.17</a:t>
            </a:r>
            <a:endParaRPr i="1" sz="1200"/>
          </a:p>
        </p:txBody>
      </p:sp>
      <p:sp>
        <p:nvSpPr>
          <p:cNvPr id="284" name="Google Shape;284;p30"/>
          <p:cNvSpPr txBox="1"/>
          <p:nvPr/>
        </p:nvSpPr>
        <p:spPr>
          <a:xfrm>
            <a:off x="5182850" y="1438550"/>
            <a:ext cx="7806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Z = 0.02</a:t>
            </a:r>
            <a:endParaRPr i="1" sz="1200"/>
          </a:p>
        </p:txBody>
      </p:sp>
      <p:sp>
        <p:nvSpPr>
          <p:cNvPr id="285" name="Google Shape;285;p30"/>
          <p:cNvSpPr txBox="1"/>
          <p:nvPr/>
        </p:nvSpPr>
        <p:spPr>
          <a:xfrm>
            <a:off x="2085250" y="1438550"/>
            <a:ext cx="7806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Z = 14.2</a:t>
            </a:r>
            <a:endParaRPr i="1" sz="1200"/>
          </a:p>
        </p:txBody>
      </p:sp>
      <p:sp>
        <p:nvSpPr>
          <p:cNvPr id="286" name="Google Shape;286;p30"/>
          <p:cNvSpPr txBox="1"/>
          <p:nvPr/>
        </p:nvSpPr>
        <p:spPr>
          <a:xfrm>
            <a:off x="2085250" y="3407575"/>
            <a:ext cx="7806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Z = 10.1</a:t>
            </a:r>
            <a:endParaRPr i="1"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Desired Extensions - Possible Future Work</a:t>
            </a:r>
            <a:endParaRPr/>
          </a:p>
        </p:txBody>
      </p:sp>
      <p:sp>
        <p:nvSpPr>
          <p:cNvPr id="292" name="Google Shape;292;p31"/>
          <p:cNvSpPr txBox="1"/>
          <p:nvPr>
            <p:ph idx="1" type="body"/>
          </p:nvPr>
        </p:nvSpPr>
        <p:spPr>
          <a:xfrm>
            <a:off x="311700" y="1152475"/>
            <a:ext cx="8520600" cy="35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[</a:t>
            </a:r>
            <a:r>
              <a:rPr b="1" lang="en"/>
              <a:t>Easy</a:t>
            </a:r>
            <a:r>
              <a:rPr b="1" lang="en"/>
              <a:t>]</a:t>
            </a:r>
            <a:r>
              <a:rPr lang="en"/>
              <a:t> Find what connections responsible for classification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[Easy]</a:t>
            </a:r>
            <a:r>
              <a:rPr lang="en"/>
              <a:t> Effects of small perturbations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[Easy]</a:t>
            </a:r>
            <a:r>
              <a:rPr lang="en"/>
              <a:t> Bayesian MAR with external input and suitable priors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[Hard]</a:t>
            </a:r>
            <a:r>
              <a:rPr lang="en"/>
              <a:t> Bayesian MAR to optimize over all trials simultaneously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[Easy]</a:t>
            </a:r>
            <a:r>
              <a:rPr lang="en"/>
              <a:t> Sparse delay (e.g. DT = [1, 20]) (Hard for SPM)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[Med]</a:t>
            </a:r>
            <a:r>
              <a:rPr lang="en"/>
              <a:t> Implement MAP numerically for a Neuronal State Equation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[Med] </a:t>
            </a:r>
            <a:r>
              <a:rPr lang="en"/>
              <a:t>Effect of learning on functional connectivity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[Hard]</a:t>
            </a:r>
            <a:r>
              <a:rPr lang="en"/>
              <a:t> Heterogenious model selection across mice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[Hard]</a:t>
            </a:r>
            <a:r>
              <a:rPr lang="en"/>
              <a:t> Hierarchical models (HGF, DCM) - fix non-additivity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- Optics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24975" l="0" r="43700" t="0"/>
          <a:stretch/>
        </p:blipFill>
        <p:spPr>
          <a:xfrm>
            <a:off x="172550" y="1017725"/>
            <a:ext cx="4128500" cy="38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7611600" y="4478100"/>
            <a:ext cx="1532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Sych et al 2019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4770125" y="354250"/>
            <a:ext cx="4042800" cy="39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GCaMP6m - Decay constant ~0.5s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Fiber diameter ~0.1mm, so ~1000 neurons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Hypothesize representative average over a given brain region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Have data for mice with 12 or 48 fiber implants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3.0 DCM</a:t>
            </a:r>
            <a:endParaRPr/>
          </a:p>
        </p:txBody>
      </p:sp>
      <p:grpSp>
        <p:nvGrpSpPr>
          <p:cNvPr id="298" name="Google Shape;298;p32"/>
          <p:cNvGrpSpPr/>
          <p:nvPr/>
        </p:nvGrpSpPr>
        <p:grpSpPr>
          <a:xfrm>
            <a:off x="388150" y="1587000"/>
            <a:ext cx="8307225" cy="3384950"/>
            <a:chOff x="311350" y="1587000"/>
            <a:chExt cx="8307225" cy="3384950"/>
          </a:xfrm>
        </p:grpSpPr>
        <p:sp>
          <p:nvSpPr>
            <p:cNvPr id="299" name="Google Shape;299;p32"/>
            <p:cNvSpPr/>
            <p:nvPr/>
          </p:nvSpPr>
          <p:spPr>
            <a:xfrm>
              <a:off x="311350" y="1587000"/>
              <a:ext cx="8307225" cy="3384950"/>
            </a:xfrm>
            <a:custGeom>
              <a:rect b="b" l="l" r="r" t="t"/>
              <a:pathLst>
                <a:path extrusionOk="0" h="135398" w="332289">
                  <a:moveTo>
                    <a:pt x="3629" y="1566"/>
                  </a:moveTo>
                  <a:lnTo>
                    <a:pt x="103236" y="0"/>
                  </a:lnTo>
                  <a:lnTo>
                    <a:pt x="107671" y="86702"/>
                  </a:lnTo>
                  <a:lnTo>
                    <a:pt x="112914" y="92301"/>
                  </a:lnTo>
                  <a:lnTo>
                    <a:pt x="332289" y="89928"/>
                  </a:lnTo>
                  <a:lnTo>
                    <a:pt x="332289" y="129851"/>
                  </a:lnTo>
                  <a:lnTo>
                    <a:pt x="314949" y="135398"/>
                  </a:lnTo>
                  <a:lnTo>
                    <a:pt x="37504" y="132224"/>
                  </a:lnTo>
                  <a:lnTo>
                    <a:pt x="10888" y="128594"/>
                  </a:lnTo>
                  <a:lnTo>
                    <a:pt x="3629" y="86655"/>
                  </a:lnTo>
                  <a:lnTo>
                    <a:pt x="0" y="51168"/>
                  </a:lnTo>
                  <a:close/>
                </a:path>
              </a:pathLst>
            </a:cu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300" name="Google Shape;300;p32"/>
            <p:cNvGrpSpPr/>
            <p:nvPr/>
          </p:nvGrpSpPr>
          <p:grpSpPr>
            <a:xfrm>
              <a:off x="434675" y="1667875"/>
              <a:ext cx="8052100" cy="2970600"/>
              <a:chOff x="434675" y="1667875"/>
              <a:chExt cx="8052100" cy="2970600"/>
            </a:xfrm>
          </p:grpSpPr>
          <p:grpSp>
            <p:nvGrpSpPr>
              <p:cNvPr id="301" name="Google Shape;301;p32"/>
              <p:cNvGrpSpPr/>
              <p:nvPr/>
            </p:nvGrpSpPr>
            <p:grpSpPr>
              <a:xfrm>
                <a:off x="657225" y="3371650"/>
                <a:ext cx="7829550" cy="1266825"/>
                <a:chOff x="797625" y="1304925"/>
                <a:chExt cx="7829550" cy="1266825"/>
              </a:xfrm>
            </p:grpSpPr>
            <p:pic>
              <p:nvPicPr>
                <p:cNvPr id="302" name="Google Shape;302;p32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797625" y="1914525"/>
                  <a:ext cx="7829550" cy="6572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03" name="Google Shape;303;p32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797625" y="1304925"/>
                  <a:ext cx="1733550" cy="6096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304" name="Google Shape;304;p3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34675" y="1667875"/>
                <a:ext cx="2397075" cy="15849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05" name="Google Shape;305;p32"/>
          <p:cNvGrpSpPr/>
          <p:nvPr/>
        </p:nvGrpSpPr>
        <p:grpSpPr>
          <a:xfrm>
            <a:off x="2747225" y="357050"/>
            <a:ext cx="6008625" cy="1693725"/>
            <a:chOff x="2912400" y="437700"/>
            <a:chExt cx="6008625" cy="1693725"/>
          </a:xfrm>
        </p:grpSpPr>
        <p:sp>
          <p:nvSpPr>
            <p:cNvPr id="306" name="Google Shape;306;p32"/>
            <p:cNvSpPr/>
            <p:nvPr/>
          </p:nvSpPr>
          <p:spPr>
            <a:xfrm>
              <a:off x="2912400" y="437700"/>
              <a:ext cx="6008625" cy="1693725"/>
            </a:xfrm>
            <a:custGeom>
              <a:rect b="b" l="l" r="r" t="t"/>
              <a:pathLst>
                <a:path extrusionOk="0" h="67749" w="240345">
                  <a:moveTo>
                    <a:pt x="403" y="2420"/>
                  </a:moveTo>
                  <a:lnTo>
                    <a:pt x="0" y="35084"/>
                  </a:lnTo>
                  <a:lnTo>
                    <a:pt x="22583" y="35084"/>
                  </a:lnTo>
                  <a:lnTo>
                    <a:pt x="34278" y="67749"/>
                  </a:lnTo>
                  <a:lnTo>
                    <a:pt x="239539" y="67749"/>
                  </a:lnTo>
                  <a:lnTo>
                    <a:pt x="240345" y="4033"/>
                  </a:lnTo>
                  <a:lnTo>
                    <a:pt x="235103" y="0"/>
                  </a:lnTo>
                  <a:close/>
                </a:path>
              </a:pathLst>
            </a:cu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pic>
          <p:nvPicPr>
            <p:cNvPr id="307" name="Google Shape;307;p3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995313" y="577800"/>
              <a:ext cx="5781675" cy="60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8" name="Google Shape;308;p3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572000" y="1350038"/>
              <a:ext cx="4152900" cy="6381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9" name="Google Shape;309;p32"/>
          <p:cNvPicPr preferRelativeResize="0"/>
          <p:nvPr/>
        </p:nvPicPr>
        <p:blipFill rotWithShape="1">
          <a:blip r:embed="rId8">
            <a:alphaModFix/>
          </a:blip>
          <a:srcRect b="0" l="0" r="12111" t="0"/>
          <a:stretch/>
        </p:blipFill>
        <p:spPr>
          <a:xfrm>
            <a:off x="3214750" y="774825"/>
            <a:ext cx="3763025" cy="381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is Short</a:t>
            </a:r>
            <a:endParaRPr/>
          </a:p>
        </p:txBody>
      </p:sp>
      <p:sp>
        <p:nvSpPr>
          <p:cNvPr id="315" name="Google Shape;31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do Bayesian inversion of a complicated model?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Are Laplace Approx integrals of a non-linear hidden model computable?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SPM works?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add new Forwards Model?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I need to calculate Gauss or Laplace approximation?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I need to calculate Jacobian or Hessian of the model?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Where do I need to plug it in?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4"/>
          <p:cNvSpPr txBox="1"/>
          <p:nvPr>
            <p:ph type="title"/>
          </p:nvPr>
        </p:nvSpPr>
        <p:spPr>
          <a:xfrm>
            <a:off x="345050" y="2246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1 - Expert Performance</a:t>
            </a:r>
            <a:endParaRPr/>
          </a:p>
        </p:txBody>
      </p:sp>
      <p:sp>
        <p:nvSpPr>
          <p:cNvPr id="326" name="Google Shape;326;p35"/>
          <p:cNvSpPr/>
          <p:nvPr/>
        </p:nvSpPr>
        <p:spPr>
          <a:xfrm>
            <a:off x="1214375" y="2022175"/>
            <a:ext cx="1220700" cy="1220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Initiation</a:t>
            </a:r>
            <a:endParaRPr/>
          </a:p>
        </p:txBody>
      </p:sp>
      <p:sp>
        <p:nvSpPr>
          <p:cNvPr id="327" name="Google Shape;327;p35"/>
          <p:cNvSpPr/>
          <p:nvPr/>
        </p:nvSpPr>
        <p:spPr>
          <a:xfrm>
            <a:off x="3230800" y="2022175"/>
            <a:ext cx="1902300" cy="1220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Discrimination</a:t>
            </a:r>
            <a:endParaRPr/>
          </a:p>
        </p:txBody>
      </p:sp>
      <p:sp>
        <p:nvSpPr>
          <p:cNvPr id="328" name="Google Shape;328;p35"/>
          <p:cNvSpPr/>
          <p:nvPr/>
        </p:nvSpPr>
        <p:spPr>
          <a:xfrm>
            <a:off x="5795425" y="2022175"/>
            <a:ext cx="1389600" cy="1220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</a:t>
            </a:r>
            <a:endParaRPr/>
          </a:p>
        </p:txBody>
      </p:sp>
      <p:sp>
        <p:nvSpPr>
          <p:cNvPr id="329" name="Google Shape;329;p35"/>
          <p:cNvSpPr txBox="1"/>
          <p:nvPr/>
        </p:nvSpPr>
        <p:spPr>
          <a:xfrm>
            <a:off x="267075" y="2432425"/>
            <a:ext cx="61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cxnSp>
        <p:nvCxnSpPr>
          <p:cNvPr id="330" name="Google Shape;330;p35"/>
          <p:cNvCxnSpPr>
            <a:stCxn id="329" idx="3"/>
            <a:endCxn id="326" idx="2"/>
          </p:cNvCxnSpPr>
          <p:nvPr/>
        </p:nvCxnSpPr>
        <p:spPr>
          <a:xfrm>
            <a:off x="880875" y="2632525"/>
            <a:ext cx="33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" name="Google Shape;331;p35"/>
          <p:cNvCxnSpPr>
            <a:stCxn id="326" idx="6"/>
            <a:endCxn id="327" idx="2"/>
          </p:cNvCxnSpPr>
          <p:nvPr/>
        </p:nvCxnSpPr>
        <p:spPr>
          <a:xfrm>
            <a:off x="2435075" y="2632525"/>
            <a:ext cx="79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Google Shape;332;p35"/>
          <p:cNvCxnSpPr>
            <a:stCxn id="327" idx="6"/>
            <a:endCxn id="328" idx="2"/>
          </p:cNvCxnSpPr>
          <p:nvPr/>
        </p:nvCxnSpPr>
        <p:spPr>
          <a:xfrm>
            <a:off x="5133100" y="2632525"/>
            <a:ext cx="66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3" name="Google Shape;333;p35"/>
          <p:cNvCxnSpPr>
            <a:stCxn id="328" idx="6"/>
            <a:endCxn id="334" idx="1"/>
          </p:cNvCxnSpPr>
          <p:nvPr/>
        </p:nvCxnSpPr>
        <p:spPr>
          <a:xfrm>
            <a:off x="7185025" y="2632525"/>
            <a:ext cx="51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4" name="Google Shape;334;p35"/>
          <p:cNvSpPr txBox="1"/>
          <p:nvPr/>
        </p:nvSpPr>
        <p:spPr>
          <a:xfrm>
            <a:off x="7697925" y="2462425"/>
            <a:ext cx="7671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2 - Learning Stabilization</a:t>
            </a:r>
            <a:endParaRPr/>
          </a:p>
        </p:txBody>
      </p:sp>
      <p:sp>
        <p:nvSpPr>
          <p:cNvPr id="340" name="Google Shape;34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 activity separable into task-related and task-unrelated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Trajectory of task-related activity progressively more reproducible with learning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- Task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60779" l="64010" r="0" t="0"/>
          <a:stretch/>
        </p:blipFill>
        <p:spPr>
          <a:xfrm>
            <a:off x="5019449" y="676125"/>
            <a:ext cx="3931826" cy="31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7611600" y="4478100"/>
            <a:ext cx="1532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Chen et al 2016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453875" y="1116875"/>
            <a:ext cx="3615900" cy="3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Each trial lasts 10s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~400 trials per day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~2 weeks of trials per mouse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16 mice total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Mouse is presented a tone then one of two textures, then it may choose to lick at the water port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it licks for texture P100 it will get a water reward, if for P1200, it will get a white noise punishment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Performance, behaviour and neuronal activity recorded for each trial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Observables</a:t>
            </a:r>
            <a:endParaRPr/>
          </a:p>
        </p:txBody>
      </p:sp>
      <p:cxnSp>
        <p:nvCxnSpPr>
          <p:cNvPr id="76" name="Google Shape;76;p16"/>
          <p:cNvCxnSpPr/>
          <p:nvPr/>
        </p:nvCxnSpPr>
        <p:spPr>
          <a:xfrm>
            <a:off x="5463950" y="4675400"/>
            <a:ext cx="343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6"/>
          <p:cNvCxnSpPr/>
          <p:nvPr/>
        </p:nvCxnSpPr>
        <p:spPr>
          <a:xfrm rot="10800000">
            <a:off x="5543975" y="1558100"/>
            <a:ext cx="0" cy="32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8" name="Google Shape;78;p16"/>
          <p:cNvCxnSpPr/>
          <p:nvPr/>
        </p:nvCxnSpPr>
        <p:spPr>
          <a:xfrm rot="10800000">
            <a:off x="5930975" y="1558100"/>
            <a:ext cx="0" cy="32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9" name="Google Shape;79;p16"/>
          <p:cNvCxnSpPr/>
          <p:nvPr/>
        </p:nvCxnSpPr>
        <p:spPr>
          <a:xfrm rot="10800000">
            <a:off x="6317975" y="1558100"/>
            <a:ext cx="0" cy="32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0" name="Google Shape;80;p16"/>
          <p:cNvCxnSpPr/>
          <p:nvPr/>
        </p:nvCxnSpPr>
        <p:spPr>
          <a:xfrm rot="10800000">
            <a:off x="6704975" y="1558100"/>
            <a:ext cx="0" cy="32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1" name="Google Shape;81;p16"/>
          <p:cNvCxnSpPr/>
          <p:nvPr/>
        </p:nvCxnSpPr>
        <p:spPr>
          <a:xfrm rot="10800000">
            <a:off x="7091975" y="1558100"/>
            <a:ext cx="0" cy="32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2" name="Google Shape;82;p16"/>
          <p:cNvCxnSpPr/>
          <p:nvPr/>
        </p:nvCxnSpPr>
        <p:spPr>
          <a:xfrm rot="10800000">
            <a:off x="7478975" y="1558100"/>
            <a:ext cx="0" cy="32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3" name="Google Shape;83;p16"/>
          <p:cNvCxnSpPr/>
          <p:nvPr/>
        </p:nvCxnSpPr>
        <p:spPr>
          <a:xfrm rot="10800000">
            <a:off x="7865975" y="1558100"/>
            <a:ext cx="0" cy="32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4" name="Google Shape;84;p16"/>
          <p:cNvCxnSpPr/>
          <p:nvPr/>
        </p:nvCxnSpPr>
        <p:spPr>
          <a:xfrm rot="10800000">
            <a:off x="8252975" y="1558100"/>
            <a:ext cx="0" cy="32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5" name="Google Shape;85;p16"/>
          <p:cNvCxnSpPr/>
          <p:nvPr/>
        </p:nvCxnSpPr>
        <p:spPr>
          <a:xfrm rot="10800000">
            <a:off x="8639975" y="1558100"/>
            <a:ext cx="0" cy="32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6" name="Google Shape;86;p16"/>
          <p:cNvSpPr txBox="1"/>
          <p:nvPr/>
        </p:nvSpPr>
        <p:spPr>
          <a:xfrm>
            <a:off x="5421200" y="4714400"/>
            <a:ext cx="35118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0      1      2     3      4      5      6      7      8</a:t>
            </a:r>
            <a:endParaRPr/>
          </a:p>
        </p:txBody>
      </p:sp>
      <p:grpSp>
        <p:nvGrpSpPr>
          <p:cNvPr id="87" name="Google Shape;87;p16"/>
          <p:cNvGrpSpPr/>
          <p:nvPr/>
        </p:nvGrpSpPr>
        <p:grpSpPr>
          <a:xfrm>
            <a:off x="4262800" y="1290202"/>
            <a:ext cx="3943485" cy="664348"/>
            <a:chOff x="4262800" y="1290202"/>
            <a:chExt cx="3943485" cy="664348"/>
          </a:xfrm>
        </p:grpSpPr>
        <p:sp>
          <p:nvSpPr>
            <p:cNvPr id="88" name="Google Shape;88;p16"/>
            <p:cNvSpPr/>
            <p:nvPr/>
          </p:nvSpPr>
          <p:spPr>
            <a:xfrm>
              <a:off x="5930975" y="1631000"/>
              <a:ext cx="133500" cy="226800"/>
            </a:xfrm>
            <a:prstGeom prst="rect">
              <a:avLst/>
            </a:prstGeom>
            <a:solidFill>
              <a:srgbClr val="3C7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7478975" y="1631000"/>
              <a:ext cx="133500" cy="2268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6"/>
            <p:cNvSpPr txBox="1"/>
            <p:nvPr/>
          </p:nvSpPr>
          <p:spPr>
            <a:xfrm>
              <a:off x="5836260" y="1290202"/>
              <a:ext cx="8217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2"/>
                  </a:solidFill>
                </a:rPr>
                <a:t> ~250ms</a:t>
              </a:r>
              <a:endParaRPr sz="1200">
                <a:solidFill>
                  <a:schemeClr val="dk2"/>
                </a:solidFill>
              </a:endParaRPr>
            </a:p>
          </p:txBody>
        </p:sp>
        <p:sp>
          <p:nvSpPr>
            <p:cNvPr id="91" name="Google Shape;91;p16"/>
            <p:cNvSpPr txBox="1"/>
            <p:nvPr/>
          </p:nvSpPr>
          <p:spPr>
            <a:xfrm>
              <a:off x="7384585" y="1290202"/>
              <a:ext cx="8217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2"/>
                  </a:solidFill>
                </a:rPr>
                <a:t> ~200ms</a:t>
              </a:r>
              <a:endParaRPr sz="1200">
                <a:solidFill>
                  <a:schemeClr val="dk2"/>
                </a:solidFill>
              </a:endParaRPr>
            </a:p>
          </p:txBody>
        </p:sp>
        <p:sp>
          <p:nvSpPr>
            <p:cNvPr id="92" name="Google Shape;92;p16"/>
            <p:cNvSpPr txBox="1"/>
            <p:nvPr/>
          </p:nvSpPr>
          <p:spPr>
            <a:xfrm>
              <a:off x="4262800" y="1534250"/>
              <a:ext cx="1281000" cy="42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Auditory Cue</a:t>
              </a:r>
              <a:endParaRPr/>
            </a:p>
          </p:txBody>
        </p:sp>
      </p:grpSp>
      <p:grpSp>
        <p:nvGrpSpPr>
          <p:cNvPr id="93" name="Google Shape;93;p16"/>
          <p:cNvGrpSpPr/>
          <p:nvPr/>
        </p:nvGrpSpPr>
        <p:grpSpPr>
          <a:xfrm>
            <a:off x="3982925" y="1998100"/>
            <a:ext cx="4849950" cy="425275"/>
            <a:chOff x="3982925" y="1998100"/>
            <a:chExt cx="4849950" cy="425275"/>
          </a:xfrm>
        </p:grpSpPr>
        <p:cxnSp>
          <p:nvCxnSpPr>
            <p:cNvPr id="94" name="Google Shape;94;p16"/>
            <p:cNvCxnSpPr/>
            <p:nvPr/>
          </p:nvCxnSpPr>
          <p:spPr>
            <a:xfrm>
              <a:off x="5457275" y="2423350"/>
              <a:ext cx="337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95" name="Google Shape;95;p16"/>
            <p:cNvCxnSpPr/>
            <p:nvPr/>
          </p:nvCxnSpPr>
          <p:spPr>
            <a:xfrm>
              <a:off x="5457275" y="2002025"/>
              <a:ext cx="337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grpSp>
          <p:nvGrpSpPr>
            <p:cNvPr id="96" name="Google Shape;96;p16"/>
            <p:cNvGrpSpPr/>
            <p:nvPr/>
          </p:nvGrpSpPr>
          <p:grpSpPr>
            <a:xfrm>
              <a:off x="5930925" y="2003050"/>
              <a:ext cx="2321725" cy="420325"/>
              <a:chOff x="5930925" y="3527050"/>
              <a:chExt cx="2321725" cy="420325"/>
            </a:xfrm>
          </p:grpSpPr>
          <p:cxnSp>
            <p:nvCxnSpPr>
              <p:cNvPr id="97" name="Google Shape;97;p16"/>
              <p:cNvCxnSpPr/>
              <p:nvPr/>
            </p:nvCxnSpPr>
            <p:spPr>
              <a:xfrm flipH="1" rot="10800000">
                <a:off x="5930925" y="3527050"/>
                <a:ext cx="774000" cy="4203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99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" name="Google Shape;98;p16"/>
              <p:cNvCxnSpPr/>
              <p:nvPr/>
            </p:nvCxnSpPr>
            <p:spPr>
              <a:xfrm>
                <a:off x="6698125" y="3527075"/>
                <a:ext cx="7806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99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" name="Google Shape;99;p16"/>
              <p:cNvCxnSpPr/>
              <p:nvPr/>
            </p:nvCxnSpPr>
            <p:spPr>
              <a:xfrm>
                <a:off x="7478650" y="3527075"/>
                <a:ext cx="774000" cy="4203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99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00" name="Google Shape;100;p16"/>
            <p:cNvSpPr txBox="1"/>
            <p:nvPr/>
          </p:nvSpPr>
          <p:spPr>
            <a:xfrm>
              <a:off x="3982925" y="1998100"/>
              <a:ext cx="1560900" cy="42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Texture Distance</a:t>
              </a:r>
              <a:endParaRPr/>
            </a:p>
          </p:txBody>
        </p:sp>
      </p:grpSp>
      <p:grpSp>
        <p:nvGrpSpPr>
          <p:cNvPr id="101" name="Google Shape;101;p16"/>
          <p:cNvGrpSpPr/>
          <p:nvPr/>
        </p:nvGrpSpPr>
        <p:grpSpPr>
          <a:xfrm>
            <a:off x="4076325" y="2496575"/>
            <a:ext cx="4563650" cy="420300"/>
            <a:chOff x="4076325" y="2496575"/>
            <a:chExt cx="4563650" cy="420300"/>
          </a:xfrm>
        </p:grpSpPr>
        <p:sp>
          <p:nvSpPr>
            <p:cNvPr id="102" name="Google Shape;102;p16"/>
            <p:cNvSpPr/>
            <p:nvPr/>
          </p:nvSpPr>
          <p:spPr>
            <a:xfrm>
              <a:off x="5543975" y="2595800"/>
              <a:ext cx="3096000" cy="2268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 txBox="1"/>
            <p:nvPr/>
          </p:nvSpPr>
          <p:spPr>
            <a:xfrm>
              <a:off x="4076325" y="2496575"/>
              <a:ext cx="1467600" cy="42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Paw Movement</a:t>
              </a:r>
              <a:endParaRPr/>
            </a:p>
          </p:txBody>
        </p:sp>
      </p:grpSp>
      <p:grpSp>
        <p:nvGrpSpPr>
          <p:cNvPr id="104" name="Google Shape;104;p16"/>
          <p:cNvGrpSpPr/>
          <p:nvPr/>
        </p:nvGrpSpPr>
        <p:grpSpPr>
          <a:xfrm>
            <a:off x="4543325" y="3302025"/>
            <a:ext cx="4096463" cy="420300"/>
            <a:chOff x="4543325" y="3302025"/>
            <a:chExt cx="4096463" cy="420300"/>
          </a:xfrm>
        </p:grpSpPr>
        <p:sp>
          <p:nvSpPr>
            <p:cNvPr id="105" name="Google Shape;105;p16"/>
            <p:cNvSpPr/>
            <p:nvPr/>
          </p:nvSpPr>
          <p:spPr>
            <a:xfrm>
              <a:off x="5543788" y="3398775"/>
              <a:ext cx="3096000" cy="226800"/>
            </a:xfrm>
            <a:prstGeom prst="rect">
              <a:avLst/>
            </a:prstGeom>
            <a:solidFill>
              <a:srgbClr val="E6913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 txBox="1"/>
            <p:nvPr/>
          </p:nvSpPr>
          <p:spPr>
            <a:xfrm>
              <a:off x="4543325" y="3302025"/>
              <a:ext cx="1000500" cy="42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Lick Rate</a:t>
              </a:r>
              <a:endParaRPr/>
            </a:p>
          </p:txBody>
        </p:sp>
      </p:grpSp>
      <p:grpSp>
        <p:nvGrpSpPr>
          <p:cNvPr id="107" name="Google Shape;107;p16"/>
          <p:cNvGrpSpPr/>
          <p:nvPr/>
        </p:nvGrpSpPr>
        <p:grpSpPr>
          <a:xfrm>
            <a:off x="4483275" y="3674575"/>
            <a:ext cx="2108100" cy="420300"/>
            <a:chOff x="4483275" y="3674575"/>
            <a:chExt cx="2108100" cy="420300"/>
          </a:xfrm>
        </p:grpSpPr>
        <p:cxnSp>
          <p:nvCxnSpPr>
            <p:cNvPr id="108" name="Google Shape;108;p16"/>
            <p:cNvCxnSpPr/>
            <p:nvPr/>
          </p:nvCxnSpPr>
          <p:spPr>
            <a:xfrm>
              <a:off x="6591375" y="3720775"/>
              <a:ext cx="0" cy="228900"/>
            </a:xfrm>
            <a:prstGeom prst="straightConnector1">
              <a:avLst/>
            </a:prstGeom>
            <a:noFill/>
            <a:ln cap="flat" cmpd="sng" w="19050">
              <a:solidFill>
                <a:srgbClr val="C27BA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9" name="Google Shape;109;p16"/>
            <p:cNvSpPr txBox="1"/>
            <p:nvPr/>
          </p:nvSpPr>
          <p:spPr>
            <a:xfrm>
              <a:off x="4483275" y="3674575"/>
              <a:ext cx="1060800" cy="42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First touch</a:t>
              </a:r>
              <a:endParaRPr/>
            </a:p>
          </p:txBody>
        </p:sp>
      </p:grpSp>
      <p:grpSp>
        <p:nvGrpSpPr>
          <p:cNvPr id="110" name="Google Shape;110;p16"/>
          <p:cNvGrpSpPr/>
          <p:nvPr/>
        </p:nvGrpSpPr>
        <p:grpSpPr>
          <a:xfrm>
            <a:off x="3463600" y="4008225"/>
            <a:ext cx="3567050" cy="420300"/>
            <a:chOff x="3463600" y="4008225"/>
            <a:chExt cx="3567050" cy="420300"/>
          </a:xfrm>
        </p:grpSpPr>
        <p:cxnSp>
          <p:nvCxnSpPr>
            <p:cNvPr id="111" name="Google Shape;111;p16"/>
            <p:cNvCxnSpPr/>
            <p:nvPr/>
          </p:nvCxnSpPr>
          <p:spPr>
            <a:xfrm>
              <a:off x="7030650" y="4055538"/>
              <a:ext cx="0" cy="228900"/>
            </a:xfrm>
            <a:prstGeom prst="straightConnector1">
              <a:avLst/>
            </a:pr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2" name="Google Shape;112;p16"/>
            <p:cNvGrpSpPr/>
            <p:nvPr/>
          </p:nvGrpSpPr>
          <p:grpSpPr>
            <a:xfrm>
              <a:off x="3463600" y="4008225"/>
              <a:ext cx="2080300" cy="420300"/>
              <a:chOff x="3463600" y="4008225"/>
              <a:chExt cx="2080300" cy="420300"/>
            </a:xfrm>
          </p:grpSpPr>
          <p:sp>
            <p:nvSpPr>
              <p:cNvPr id="113" name="Google Shape;113;p16"/>
              <p:cNvSpPr txBox="1"/>
              <p:nvPr/>
            </p:nvSpPr>
            <p:spPr>
              <a:xfrm>
                <a:off x="4663400" y="4008225"/>
                <a:ext cx="880500" cy="42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First lick</a:t>
                </a:r>
                <a:endParaRPr/>
              </a:p>
            </p:txBody>
          </p:sp>
          <p:sp>
            <p:nvSpPr>
              <p:cNvPr id="114" name="Google Shape;114;p16"/>
              <p:cNvSpPr txBox="1"/>
              <p:nvPr/>
            </p:nvSpPr>
            <p:spPr>
              <a:xfrm>
                <a:off x="3463600" y="4055550"/>
                <a:ext cx="1367700" cy="28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CCCCCC"/>
                    </a:solidFill>
                  </a:rPr>
                  <a:t>AKA </a:t>
                </a:r>
                <a:r>
                  <a:rPr lang="en" sz="1000">
                    <a:solidFill>
                      <a:srgbClr val="CCCCCC"/>
                    </a:solidFill>
                  </a:rPr>
                  <a:t>Reaction time</a:t>
                </a:r>
                <a:endParaRPr sz="1000">
                  <a:solidFill>
                    <a:srgbClr val="CCCCCC"/>
                  </a:solidFill>
                </a:endParaRPr>
              </a:p>
            </p:txBody>
          </p:sp>
        </p:grpSp>
      </p:grpSp>
      <p:grpSp>
        <p:nvGrpSpPr>
          <p:cNvPr id="115" name="Google Shape;115;p16"/>
          <p:cNvGrpSpPr/>
          <p:nvPr/>
        </p:nvGrpSpPr>
        <p:grpSpPr>
          <a:xfrm>
            <a:off x="4722200" y="4320785"/>
            <a:ext cx="3130433" cy="420300"/>
            <a:chOff x="4722200" y="4320785"/>
            <a:chExt cx="3130433" cy="420300"/>
          </a:xfrm>
        </p:grpSpPr>
        <p:sp>
          <p:nvSpPr>
            <p:cNvPr id="116" name="Google Shape;116;p16"/>
            <p:cNvSpPr txBox="1"/>
            <p:nvPr/>
          </p:nvSpPr>
          <p:spPr>
            <a:xfrm>
              <a:off x="4722200" y="4320785"/>
              <a:ext cx="821700" cy="42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Reward</a:t>
              </a:r>
              <a:endParaRPr/>
            </a:p>
          </p:txBody>
        </p:sp>
        <p:cxnSp>
          <p:nvCxnSpPr>
            <p:cNvPr id="117" name="Google Shape;117;p16"/>
            <p:cNvCxnSpPr/>
            <p:nvPr/>
          </p:nvCxnSpPr>
          <p:spPr>
            <a:xfrm>
              <a:off x="7852633" y="4400675"/>
              <a:ext cx="0" cy="233400"/>
            </a:xfrm>
            <a:prstGeom prst="straightConnector1">
              <a:avLst/>
            </a:prstGeom>
            <a:noFill/>
            <a:ln cap="flat" cmpd="sng" w="19050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8" name="Google Shape;118;p16"/>
          <p:cNvGrpSpPr/>
          <p:nvPr/>
        </p:nvGrpSpPr>
        <p:grpSpPr>
          <a:xfrm>
            <a:off x="1794450" y="2900550"/>
            <a:ext cx="6845525" cy="420300"/>
            <a:chOff x="1794450" y="2900550"/>
            <a:chExt cx="6845525" cy="420300"/>
          </a:xfrm>
        </p:grpSpPr>
        <p:sp>
          <p:nvSpPr>
            <p:cNvPr id="119" name="Google Shape;119;p16"/>
            <p:cNvSpPr/>
            <p:nvPr/>
          </p:nvSpPr>
          <p:spPr>
            <a:xfrm>
              <a:off x="5543975" y="2995050"/>
              <a:ext cx="3096000" cy="226800"/>
            </a:xfrm>
            <a:prstGeom prst="rect">
              <a:avLst/>
            </a:prstGeom>
            <a:solidFill>
              <a:srgbClr val="C27BA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0" name="Google Shape;120;p16"/>
            <p:cNvGrpSpPr/>
            <p:nvPr/>
          </p:nvGrpSpPr>
          <p:grpSpPr>
            <a:xfrm>
              <a:off x="1794450" y="2900550"/>
              <a:ext cx="3749600" cy="420300"/>
              <a:chOff x="1794450" y="2900550"/>
              <a:chExt cx="3749600" cy="420300"/>
            </a:xfrm>
          </p:grpSpPr>
          <p:sp>
            <p:nvSpPr>
              <p:cNvPr id="121" name="Google Shape;121;p16"/>
              <p:cNvSpPr txBox="1"/>
              <p:nvPr/>
            </p:nvSpPr>
            <p:spPr>
              <a:xfrm>
                <a:off x="4143050" y="2900550"/>
                <a:ext cx="1401000" cy="42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Whisk Velocity</a:t>
                </a:r>
                <a:endParaRPr/>
              </a:p>
            </p:txBody>
          </p:sp>
          <p:sp>
            <p:nvSpPr>
              <p:cNvPr id="122" name="Google Shape;122;p16"/>
              <p:cNvSpPr txBox="1"/>
              <p:nvPr/>
            </p:nvSpPr>
            <p:spPr>
              <a:xfrm>
                <a:off x="1794450" y="2916875"/>
                <a:ext cx="2548500" cy="31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CCCCCC"/>
                    </a:solidFill>
                  </a:rPr>
                  <a:t>window-avg abs diff from whisking angle</a:t>
                </a:r>
                <a:endParaRPr sz="1000">
                  <a:solidFill>
                    <a:srgbClr val="CCCCCC"/>
                  </a:solidFill>
                </a:endParaRPr>
              </a:p>
            </p:txBody>
          </p:sp>
        </p:grpSp>
      </p:grpSp>
      <p:grpSp>
        <p:nvGrpSpPr>
          <p:cNvPr id="123" name="Google Shape;123;p16"/>
          <p:cNvGrpSpPr/>
          <p:nvPr/>
        </p:nvGrpSpPr>
        <p:grpSpPr>
          <a:xfrm>
            <a:off x="664350" y="3233150"/>
            <a:ext cx="2113500" cy="1774800"/>
            <a:chOff x="1095175" y="3225850"/>
            <a:chExt cx="2113500" cy="1774800"/>
          </a:xfrm>
        </p:grpSpPr>
        <p:sp>
          <p:nvSpPr>
            <p:cNvPr id="124" name="Google Shape;124;p16"/>
            <p:cNvSpPr txBox="1"/>
            <p:nvPr/>
          </p:nvSpPr>
          <p:spPr>
            <a:xfrm>
              <a:off x="1794175" y="3239425"/>
              <a:ext cx="1414500" cy="17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U</a:t>
              </a:r>
              <a:r>
                <a:rPr baseline="-25000" lang="en"/>
                <a:t>CUE1</a:t>
              </a:r>
              <a:r>
                <a:rPr lang="en"/>
                <a:t>(t)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U</a:t>
              </a:r>
              <a:r>
                <a:rPr baseline="-25000" lang="en"/>
                <a:t>CUE2</a:t>
              </a:r>
              <a:r>
                <a:rPr lang="en">
                  <a:solidFill>
                    <a:schemeClr val="dk1"/>
                  </a:solidFill>
                </a:rPr>
                <a:t>(t)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U</a:t>
              </a:r>
              <a:r>
                <a:rPr baseline="-25000" lang="en"/>
                <a:t>PAW</a:t>
              </a:r>
              <a:r>
                <a:rPr lang="en">
                  <a:solidFill>
                    <a:schemeClr val="dk1"/>
                  </a:solidFill>
                </a:rPr>
                <a:t>(t)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U</a:t>
              </a:r>
              <a:r>
                <a:rPr baseline="-25000" lang="en"/>
                <a:t>WHISK</a:t>
              </a:r>
              <a:r>
                <a:rPr lang="en">
                  <a:solidFill>
                    <a:schemeClr val="dk1"/>
                  </a:solidFill>
                </a:rPr>
                <a:t>(t)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U</a:t>
              </a:r>
              <a:r>
                <a:rPr baseline="-25000" lang="en"/>
                <a:t>WHISK</a:t>
              </a:r>
              <a:r>
                <a:rPr lang="en">
                  <a:solidFill>
                    <a:schemeClr val="dk1"/>
                  </a:solidFill>
                </a:rPr>
                <a:t>(t)</a:t>
              </a:r>
              <a:r>
                <a:rPr lang="en"/>
                <a:t>*U</a:t>
              </a:r>
              <a:r>
                <a:rPr baseline="-25000" lang="en"/>
                <a:t>TEX</a:t>
              </a:r>
              <a:r>
                <a:rPr lang="en">
                  <a:solidFill>
                    <a:schemeClr val="dk1"/>
                  </a:solidFill>
                </a:rPr>
                <a:t>(t)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U</a:t>
              </a:r>
              <a:r>
                <a:rPr baseline="-25000" lang="en"/>
                <a:t>LICK</a:t>
              </a:r>
              <a:r>
                <a:rPr lang="en">
                  <a:solidFill>
                    <a:schemeClr val="dk1"/>
                  </a:solidFill>
                </a:rPr>
                <a:t>(t)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U</a:t>
              </a:r>
              <a:r>
                <a:rPr baseline="-25000" lang="en"/>
                <a:t>REWARD</a:t>
              </a:r>
              <a:r>
                <a:rPr lang="en">
                  <a:solidFill>
                    <a:schemeClr val="dk1"/>
                  </a:solidFill>
                </a:rPr>
                <a:t>(t)</a:t>
              </a:r>
              <a:endParaRPr/>
            </a:p>
          </p:txBody>
        </p:sp>
        <p:sp>
          <p:nvSpPr>
            <p:cNvPr id="125" name="Google Shape;125;p16"/>
            <p:cNvSpPr txBox="1"/>
            <p:nvPr/>
          </p:nvSpPr>
          <p:spPr>
            <a:xfrm>
              <a:off x="1095175" y="3900475"/>
              <a:ext cx="699000" cy="42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U(t) = </a:t>
              </a:r>
              <a:endParaRPr/>
            </a:p>
          </p:txBody>
        </p:sp>
        <p:grpSp>
          <p:nvGrpSpPr>
            <p:cNvPr id="126" name="Google Shape;126;p16"/>
            <p:cNvGrpSpPr/>
            <p:nvPr/>
          </p:nvGrpSpPr>
          <p:grpSpPr>
            <a:xfrm>
              <a:off x="1796875" y="3225850"/>
              <a:ext cx="146100" cy="1774800"/>
              <a:chOff x="1796875" y="3225850"/>
              <a:chExt cx="146100" cy="1774800"/>
            </a:xfrm>
          </p:grpSpPr>
          <p:cxnSp>
            <p:nvCxnSpPr>
              <p:cNvPr id="127" name="Google Shape;127;p16"/>
              <p:cNvCxnSpPr/>
              <p:nvPr/>
            </p:nvCxnSpPr>
            <p:spPr>
              <a:xfrm rot="10800000">
                <a:off x="1796875" y="3233150"/>
                <a:ext cx="146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" name="Google Shape;128;p16"/>
              <p:cNvCxnSpPr/>
              <p:nvPr/>
            </p:nvCxnSpPr>
            <p:spPr>
              <a:xfrm>
                <a:off x="1804200" y="3225850"/>
                <a:ext cx="0" cy="1774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" name="Google Shape;129;p16"/>
              <p:cNvCxnSpPr/>
              <p:nvPr/>
            </p:nvCxnSpPr>
            <p:spPr>
              <a:xfrm>
                <a:off x="1796900" y="4993300"/>
                <a:ext cx="1389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30" name="Google Shape;130;p16"/>
            <p:cNvGrpSpPr/>
            <p:nvPr/>
          </p:nvGrpSpPr>
          <p:grpSpPr>
            <a:xfrm flipH="1">
              <a:off x="3021841" y="3225850"/>
              <a:ext cx="146100" cy="1774800"/>
              <a:chOff x="1796875" y="3225850"/>
              <a:chExt cx="146100" cy="1774800"/>
            </a:xfrm>
          </p:grpSpPr>
          <p:cxnSp>
            <p:nvCxnSpPr>
              <p:cNvPr id="131" name="Google Shape;131;p16"/>
              <p:cNvCxnSpPr/>
              <p:nvPr/>
            </p:nvCxnSpPr>
            <p:spPr>
              <a:xfrm rot="10800000">
                <a:off x="1796875" y="3233150"/>
                <a:ext cx="146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" name="Google Shape;132;p16"/>
              <p:cNvCxnSpPr/>
              <p:nvPr/>
            </p:nvCxnSpPr>
            <p:spPr>
              <a:xfrm>
                <a:off x="1804200" y="3225850"/>
                <a:ext cx="0" cy="1774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" name="Google Shape;133;p16"/>
              <p:cNvCxnSpPr/>
              <p:nvPr/>
            </p:nvCxnSpPr>
            <p:spPr>
              <a:xfrm>
                <a:off x="1796900" y="4993300"/>
                <a:ext cx="1389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pic>
        <p:nvPicPr>
          <p:cNvPr id="134" name="Google Shape;134;p16"/>
          <p:cNvPicPr preferRelativeResize="0"/>
          <p:nvPr/>
        </p:nvPicPr>
        <p:blipFill rotWithShape="1">
          <a:blip r:embed="rId3">
            <a:alphaModFix/>
          </a:blip>
          <a:srcRect b="8012" l="0" r="0" t="0"/>
          <a:stretch/>
        </p:blipFill>
        <p:spPr>
          <a:xfrm>
            <a:off x="7685188" y="4288760"/>
            <a:ext cx="634598" cy="37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investigation</a:t>
            </a:r>
            <a:endParaRPr/>
          </a:p>
        </p:txBody>
      </p:sp>
      <p:sp>
        <p:nvSpPr>
          <p:cNvPr id="140" name="Google Shape;140;p17"/>
          <p:cNvSpPr txBox="1"/>
          <p:nvPr>
            <p:ph idx="1" type="body"/>
          </p:nvPr>
        </p:nvSpPr>
        <p:spPr>
          <a:xfrm>
            <a:off x="245950" y="1017725"/>
            <a:ext cx="5268300" cy="11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Autocorrelation in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Cross-correlation in channels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Super-synchronization with learning in some mice</a:t>
            </a:r>
            <a:endParaRPr/>
          </a:p>
        </p:txBody>
      </p:sp>
      <p:pic>
        <p:nvPicPr>
          <p:cNvPr id="141" name="Google Shape;14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75" y="2824925"/>
            <a:ext cx="2942725" cy="2028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2" name="Google Shape;142;p17"/>
          <p:cNvGrpSpPr/>
          <p:nvPr/>
        </p:nvGrpSpPr>
        <p:grpSpPr>
          <a:xfrm>
            <a:off x="3339587" y="2689875"/>
            <a:ext cx="2243963" cy="2261962"/>
            <a:chOff x="3339587" y="2689875"/>
            <a:chExt cx="2243963" cy="2261962"/>
          </a:xfrm>
        </p:grpSpPr>
        <p:pic>
          <p:nvPicPr>
            <p:cNvPr id="143" name="Google Shape;143;p17"/>
            <p:cNvPicPr preferRelativeResize="0"/>
            <p:nvPr/>
          </p:nvPicPr>
          <p:blipFill rotWithShape="1">
            <a:blip r:embed="rId4">
              <a:alphaModFix/>
            </a:blip>
            <a:srcRect b="0" l="0" r="50039" t="0"/>
            <a:stretch/>
          </p:blipFill>
          <p:spPr>
            <a:xfrm>
              <a:off x="3339587" y="2960163"/>
              <a:ext cx="2055776" cy="1991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17"/>
            <p:cNvSpPr txBox="1"/>
            <p:nvPr/>
          </p:nvSpPr>
          <p:spPr>
            <a:xfrm>
              <a:off x="3428950" y="2689875"/>
              <a:ext cx="2154600" cy="27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Typical cross-correlation</a:t>
              </a:r>
              <a:endParaRPr sz="1200"/>
            </a:p>
          </p:txBody>
        </p:sp>
      </p:grpSp>
      <p:grpSp>
        <p:nvGrpSpPr>
          <p:cNvPr id="145" name="Google Shape;145;p17"/>
          <p:cNvGrpSpPr/>
          <p:nvPr/>
        </p:nvGrpSpPr>
        <p:grpSpPr>
          <a:xfrm>
            <a:off x="5886430" y="2739150"/>
            <a:ext cx="2817170" cy="2199950"/>
            <a:chOff x="5698255" y="2751875"/>
            <a:chExt cx="2817170" cy="2199950"/>
          </a:xfrm>
        </p:grpSpPr>
        <p:pic>
          <p:nvPicPr>
            <p:cNvPr id="146" name="Google Shape;146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98255" y="3058675"/>
              <a:ext cx="2817170" cy="189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Google Shape;147;p17"/>
            <p:cNvSpPr txBox="1"/>
            <p:nvPr/>
          </p:nvSpPr>
          <p:spPr>
            <a:xfrm>
              <a:off x="6018588" y="2751875"/>
              <a:ext cx="21765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Synchronization by days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 </a:t>
            </a:r>
            <a:r>
              <a:rPr lang="en"/>
              <a:t>Multivariate Autoregression (MAR) - Naive MLE</a:t>
            </a:r>
            <a:endParaRPr/>
          </a:p>
        </p:txBody>
      </p:sp>
      <p:pic>
        <p:nvPicPr>
          <p:cNvPr id="153" name="Google Shape;15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1400" y="1335713"/>
            <a:ext cx="3028575" cy="76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1400" y="2260088"/>
            <a:ext cx="4822125" cy="6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8"/>
          <p:cNvSpPr txBox="1"/>
          <p:nvPr/>
        </p:nvSpPr>
        <p:spPr>
          <a:xfrm>
            <a:off x="444075" y="3913400"/>
            <a:ext cx="25860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Upsides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 use multiple orders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 use external input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Optimized over all trials</a:t>
            </a:r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5995725" y="3913400"/>
            <a:ext cx="25860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Downsides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MLE - overfitting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good fitness criterion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can be negative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Estimates</a:t>
            </a:r>
            <a:endParaRPr/>
          </a:p>
        </p:txBody>
      </p:sp>
      <p:grpSp>
        <p:nvGrpSpPr>
          <p:cNvPr id="162" name="Google Shape;162;p19"/>
          <p:cNvGrpSpPr/>
          <p:nvPr/>
        </p:nvGrpSpPr>
        <p:grpSpPr>
          <a:xfrm>
            <a:off x="976475" y="2098050"/>
            <a:ext cx="2419350" cy="2684825"/>
            <a:chOff x="976475" y="2098050"/>
            <a:chExt cx="2419350" cy="2684825"/>
          </a:xfrm>
        </p:grpSpPr>
        <p:pic>
          <p:nvPicPr>
            <p:cNvPr id="163" name="Google Shape;163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76475" y="2382575"/>
              <a:ext cx="2419350" cy="2400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" name="Google Shape;164;p19"/>
            <p:cNvSpPr txBox="1"/>
            <p:nvPr/>
          </p:nvSpPr>
          <p:spPr>
            <a:xfrm>
              <a:off x="1295750" y="2098050"/>
              <a:ext cx="1780800" cy="47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Without Behaviour</a:t>
              </a:r>
              <a:endParaRPr/>
            </a:p>
          </p:txBody>
        </p:sp>
      </p:grpSp>
      <p:grpSp>
        <p:nvGrpSpPr>
          <p:cNvPr id="165" name="Google Shape;165;p19"/>
          <p:cNvGrpSpPr/>
          <p:nvPr/>
        </p:nvGrpSpPr>
        <p:grpSpPr>
          <a:xfrm>
            <a:off x="5494825" y="115625"/>
            <a:ext cx="3429000" cy="4667250"/>
            <a:chOff x="5494825" y="115625"/>
            <a:chExt cx="3429000" cy="4667250"/>
          </a:xfrm>
        </p:grpSpPr>
        <p:pic>
          <p:nvPicPr>
            <p:cNvPr id="166" name="Google Shape;166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94825" y="115625"/>
              <a:ext cx="3429000" cy="2266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94825" y="2382575"/>
              <a:ext cx="2419350" cy="2400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Google Shape;168;p19"/>
            <p:cNvSpPr txBox="1"/>
            <p:nvPr/>
          </p:nvSpPr>
          <p:spPr>
            <a:xfrm>
              <a:off x="6089625" y="162975"/>
              <a:ext cx="1780800" cy="47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With Behaviour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Estimation - by performance</a:t>
            </a:r>
            <a:endParaRPr/>
          </a:p>
        </p:txBody>
      </p:sp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900" y="938225"/>
            <a:ext cx="2417900" cy="212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900" y="3022817"/>
            <a:ext cx="2417900" cy="2120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4275" y="977623"/>
            <a:ext cx="2328025" cy="204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40925" y="3101628"/>
            <a:ext cx="2328025" cy="204187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0"/>
          <p:cNvSpPr txBox="1"/>
          <p:nvPr/>
        </p:nvSpPr>
        <p:spPr>
          <a:xfrm>
            <a:off x="3194675" y="1778550"/>
            <a:ext cx="5445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</a:t>
            </a:r>
            <a:endParaRPr b="1"/>
          </a:p>
        </p:txBody>
      </p:sp>
      <p:sp>
        <p:nvSpPr>
          <p:cNvPr id="179" name="Google Shape;179;p20"/>
          <p:cNvSpPr txBox="1"/>
          <p:nvPr/>
        </p:nvSpPr>
        <p:spPr>
          <a:xfrm>
            <a:off x="3194675" y="3735550"/>
            <a:ext cx="8367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NOGO</a:t>
            </a:r>
            <a:endParaRPr b="1"/>
          </a:p>
        </p:txBody>
      </p:sp>
      <p:sp>
        <p:nvSpPr>
          <p:cNvPr id="180" name="Google Shape;180;p20"/>
          <p:cNvSpPr txBox="1"/>
          <p:nvPr/>
        </p:nvSpPr>
        <p:spPr>
          <a:xfrm>
            <a:off x="5667575" y="1761563"/>
            <a:ext cx="8367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MISS</a:t>
            </a:r>
            <a:endParaRPr b="1"/>
          </a:p>
        </p:txBody>
      </p:sp>
      <p:sp>
        <p:nvSpPr>
          <p:cNvPr id="181" name="Google Shape;181;p20"/>
          <p:cNvSpPr txBox="1"/>
          <p:nvPr/>
        </p:nvSpPr>
        <p:spPr>
          <a:xfrm>
            <a:off x="5667575" y="3735550"/>
            <a:ext cx="8367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Fitness improvement from including behaviour</a:t>
            </a:r>
            <a:endParaRPr/>
          </a:p>
        </p:txBody>
      </p:sp>
      <p:grpSp>
        <p:nvGrpSpPr>
          <p:cNvPr id="187" name="Google Shape;187;p21"/>
          <p:cNvGrpSpPr/>
          <p:nvPr/>
        </p:nvGrpSpPr>
        <p:grpSpPr>
          <a:xfrm>
            <a:off x="4533950" y="1532075"/>
            <a:ext cx="4034250" cy="2876025"/>
            <a:chOff x="4533950" y="1532075"/>
            <a:chExt cx="4034250" cy="2876025"/>
          </a:xfrm>
        </p:grpSpPr>
        <p:pic>
          <p:nvPicPr>
            <p:cNvPr id="188" name="Google Shape;188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33950" y="1847300"/>
              <a:ext cx="4034250" cy="256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" name="Google Shape;189;p21"/>
            <p:cNvSpPr txBox="1"/>
            <p:nvPr/>
          </p:nvSpPr>
          <p:spPr>
            <a:xfrm>
              <a:off x="5503025" y="1532075"/>
              <a:ext cx="2096100" cy="39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With behaviour</a:t>
              </a:r>
              <a:endParaRPr/>
            </a:p>
          </p:txBody>
        </p:sp>
      </p:grpSp>
      <p:grpSp>
        <p:nvGrpSpPr>
          <p:cNvPr id="190" name="Google Shape;190;p21"/>
          <p:cNvGrpSpPr/>
          <p:nvPr/>
        </p:nvGrpSpPr>
        <p:grpSpPr>
          <a:xfrm>
            <a:off x="185050" y="1532075"/>
            <a:ext cx="4034250" cy="2876025"/>
            <a:chOff x="185050" y="1532075"/>
            <a:chExt cx="4034250" cy="2876025"/>
          </a:xfrm>
        </p:grpSpPr>
        <p:sp>
          <p:nvSpPr>
            <p:cNvPr id="191" name="Google Shape;191;p21"/>
            <p:cNvSpPr txBox="1"/>
            <p:nvPr/>
          </p:nvSpPr>
          <p:spPr>
            <a:xfrm>
              <a:off x="1154125" y="1532075"/>
              <a:ext cx="2096100" cy="39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Without behaviour</a:t>
              </a:r>
              <a:endParaRPr/>
            </a:p>
          </p:txBody>
        </p:sp>
        <p:pic>
          <p:nvPicPr>
            <p:cNvPr id="192" name="Google Shape;192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85050" y="1847316"/>
              <a:ext cx="4034250" cy="256078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