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91" r:id="rId3"/>
    <p:sldId id="293" r:id="rId4"/>
    <p:sldId id="294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8" r:id="rId13"/>
    <p:sldId id="269" r:id="rId14"/>
    <p:sldId id="28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0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542E-E199-4318-A6A4-484851F13F11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0BA43-8C05-4689-99B3-4B278310C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8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97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35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6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4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5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79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8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01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64FAB2-CB8A-4554-AA0E-DCCDFAA29FE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5495B2-009D-47B7-8DAC-9E61E322F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03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9" Type="http://schemas.openxmlformats.org/officeDocument/2006/relationships/slide" Target="slide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24.xml"/><Relationship Id="rId7" Type="http://schemas.openxmlformats.org/officeDocument/2006/relationships/slide" Target="slide29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5.xml"/><Relationship Id="rId9" Type="http://schemas.openxmlformats.org/officeDocument/2006/relationships/slide" Target="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Исследование рынка общественного питания Москвы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493461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</a:t>
            </a:r>
            <a:r>
              <a:rPr lang="ru-RU" b="1" dirty="0" smtClean="0"/>
              <a:t>оиск </a:t>
            </a:r>
            <a:r>
              <a:rPr lang="ru-RU" b="1" dirty="0"/>
              <a:t>ниш для </a:t>
            </a:r>
            <a:r>
              <a:rPr lang="ru-RU" b="1" dirty="0" smtClean="0"/>
              <a:t>инвестиций</a:t>
            </a:r>
            <a:endParaRPr lang="ru-RU" b="1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67512" y="5939423"/>
            <a:ext cx="9228201" cy="4934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Автор исследования: Елисеев </a:t>
            </a:r>
            <a:r>
              <a:rPr lang="ru-RU" b="1" smtClean="0"/>
              <a:t>А. А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1255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157731"/>
            <a:ext cx="10515600" cy="1665720"/>
          </a:xfrm>
        </p:spPr>
        <p:txBody>
          <a:bodyPr/>
          <a:lstStyle/>
          <a:p>
            <a:pPr marL="0" indent="0">
              <a:buNone/>
            </a:pPr>
            <a:r>
              <a:rPr lang="ru-RU" sz="2600" b="1" dirty="0"/>
              <a:t>Географическое распределение</a:t>
            </a:r>
            <a:endParaRPr lang="ru-RU" sz="2600" dirty="0"/>
          </a:p>
          <a:p>
            <a:pPr lv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ru-RU" sz="1800" b="1" dirty="0" smtClean="0"/>
              <a:t>ЦАО</a:t>
            </a:r>
            <a:r>
              <a:rPr lang="ru-RU" sz="1800" dirty="0"/>
              <a:t>: наибольшее количество заведений, высокие цены, средний рейтинг 4.38.</a:t>
            </a:r>
          </a:p>
          <a:p>
            <a:pPr lv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ru-RU" sz="1800" b="1" dirty="0" smtClean="0"/>
              <a:t>ЮАО</a:t>
            </a:r>
            <a:r>
              <a:rPr lang="ru-RU" sz="1800" dirty="0"/>
              <a:t>, </a:t>
            </a:r>
            <a:r>
              <a:rPr lang="ru-RU" sz="1800" b="1" dirty="0"/>
              <a:t>СВАО</a:t>
            </a:r>
            <a:r>
              <a:rPr lang="ru-RU" sz="1800" dirty="0"/>
              <a:t> и другие отдалённые районы имеют более низкие ценовые индикаторы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076317" y="5859159"/>
            <a:ext cx="793046" cy="748675"/>
          </a:xfrm>
        </p:spPr>
        <p:txBody>
          <a:bodyPr/>
          <a:lstStyle/>
          <a:p>
            <a:r>
              <a:rPr lang="ru-RU" sz="4000" dirty="0" smtClean="0"/>
              <a:t>10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3208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Рекомендации </a:t>
            </a:r>
            <a:r>
              <a:rPr lang="ru-RU" b="1" dirty="0"/>
              <a:t>для открытия </a:t>
            </a:r>
            <a:r>
              <a:rPr lang="ru-RU" b="1" dirty="0" smtClean="0"/>
              <a:t>кофейни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157730"/>
            <a:ext cx="10515600" cy="4334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/>
              <a:t>Район для открытия: Северо-Западный административный округ (СЗАО)</a:t>
            </a:r>
            <a:endParaRPr lang="ru-RU" sz="2800" dirty="0"/>
          </a:p>
          <a:p>
            <a:pPr marL="0" indent="0">
              <a:buNone/>
            </a:pPr>
            <a:r>
              <a:rPr lang="ru-RU" sz="2600" b="1" dirty="0"/>
              <a:t>Обоснование:</a:t>
            </a:r>
            <a:endParaRPr lang="ru-RU" sz="2600" dirty="0"/>
          </a:p>
          <a:p>
            <a:pPr marL="514350" indent="-514350">
              <a:buFont typeface="+mj-lt"/>
              <a:buAutoNum type="arabicPeriod"/>
            </a:pPr>
            <a:r>
              <a:rPr lang="ru-RU" sz="1800" b="1" dirty="0"/>
              <a:t>Высокий рейтинг заведений (4.33):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СЗАО входит в тройку лидеров по среднему рейтингу кофеен. Это указывает на качественное обслуживание и потенциально лояльную клиентскую базу.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b="1" dirty="0"/>
              <a:t>Недостаточная насыщенность кофейнями: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В сравнении с ЦАО, СЗАО имеет меньше кофеен. Это свидетельствует о наличии незакрытого спроса, особенно среди жителей спальных районов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ru-RU" sz="1800" b="1" dirty="0"/>
              <a:t>Доступность цен: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Цены на чашку кофе в СЗАО ниже, чем в премиальных округах (например, ЦАО), что делает услуги доступными для широкого круга клиентов.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sz="1800" b="1" dirty="0"/>
              <a:t>Целевая аудитория: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СЗАО — это преимущественно жилой район с хорошей транспортной доступностью. Здесь есть потенциал для привлечения семейных клиентов, а также работающих удалённо людей.</a:t>
            </a:r>
          </a:p>
          <a:p>
            <a:pPr marL="514350" indent="-514350">
              <a:buFont typeface="+mj-lt"/>
              <a:buAutoNum type="arabicPeriod"/>
            </a:pP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041811" y="5859159"/>
            <a:ext cx="827552" cy="748675"/>
          </a:xfrm>
        </p:spPr>
        <p:txBody>
          <a:bodyPr/>
          <a:lstStyle/>
          <a:p>
            <a:r>
              <a:rPr lang="ru-RU" sz="4000" dirty="0" smtClean="0"/>
              <a:t>11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1060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Рекомендации для открытия кофейни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157731"/>
            <a:ext cx="10515600" cy="3602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/>
              <a:t>Формат заведения:</a:t>
            </a:r>
            <a:endParaRPr lang="ru-RU" sz="2600" dirty="0"/>
          </a:p>
          <a:p>
            <a:r>
              <a:rPr lang="ru-RU" sz="1800" b="1" dirty="0"/>
              <a:t>Кофейня в жилом районе: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Открытие вблизи жилых комплексов или на оживлённых улицах позволит привлечь утренний поток клиентов, предпочитающих брать кофе навынос.</a:t>
            </a:r>
          </a:p>
          <a:p>
            <a:r>
              <a:rPr lang="ru-RU" sz="1800" b="1" dirty="0"/>
              <a:t>Круглосуточный режим работы: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Это позволит выделиться среди конкурентов, так как доля круглосуточных кофеен в этом округе мала.</a:t>
            </a:r>
          </a:p>
          <a:p>
            <a:r>
              <a:rPr lang="ru-RU" sz="1800" b="1" dirty="0"/>
              <a:t>Сетевой формат: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Вхождение в сеть или создание стандартизированного бренда увеличит узнаваемость и доверие клиентов.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10823" y="5859159"/>
            <a:ext cx="758540" cy="748675"/>
          </a:xfrm>
        </p:spPr>
        <p:txBody>
          <a:bodyPr/>
          <a:lstStyle/>
          <a:p>
            <a:r>
              <a:rPr lang="ru-RU" sz="4000" dirty="0" smtClean="0"/>
              <a:t>12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5274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Рекомендации для открытия кофейни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157731"/>
            <a:ext cx="10515600" cy="238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/>
              <a:t>Почему не ЦАО?</a:t>
            </a:r>
            <a:endParaRPr lang="ru-RU" sz="26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800" dirty="0"/>
              <a:t>ЦАО уже перенасыщен кофейнями (428 заведений) и круглосуточными точками. Открытие нового заведения потребует значительных вложений для конкуренции с известными сетями.</a:t>
            </a:r>
          </a:p>
          <a:p>
            <a:pPr marL="0" indent="0">
              <a:buNone/>
            </a:pPr>
            <a:r>
              <a:rPr lang="ru-RU" sz="2600" b="1" dirty="0"/>
              <a:t>Почему не ЮЗАО?</a:t>
            </a:r>
            <a:endParaRPr lang="ru-RU" sz="26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800" dirty="0"/>
              <a:t>Несмотря на высокие цены на кофе, конкуренция с уже существующими заведениями также высока. Район подходит для премиального сегмента, но сложно войти в рынок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02196" y="5859159"/>
            <a:ext cx="767167" cy="748675"/>
          </a:xfrm>
        </p:spPr>
        <p:txBody>
          <a:bodyPr/>
          <a:lstStyle/>
          <a:p>
            <a:r>
              <a:rPr lang="ru-RU" sz="4000" dirty="0" smtClean="0"/>
              <a:t>13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5615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0115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Распределение заведений общественного питания Москвы</a:t>
            </a:r>
            <a:endParaRPr lang="ru-RU" b="1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19449" y="5859159"/>
            <a:ext cx="749914" cy="748675"/>
          </a:xfrm>
        </p:spPr>
        <p:txBody>
          <a:bodyPr/>
          <a:lstStyle/>
          <a:p>
            <a:r>
              <a:rPr lang="ru-RU" sz="4000" dirty="0" smtClean="0"/>
              <a:t>14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5549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31" y="2239295"/>
            <a:ext cx="5021335" cy="382612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Распределение заведений по категориям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7224" y="2998197"/>
            <a:ext cx="5633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Больше всего заведений относится к категории </a:t>
            </a:r>
            <a:r>
              <a:rPr lang="ru-RU" sz="1600" b="1" dirty="0"/>
              <a:t>кафе — </a:t>
            </a:r>
            <a:r>
              <a:rPr lang="ru-RU" sz="1600" b="1" dirty="0" smtClean="0"/>
              <a:t>2377</a:t>
            </a:r>
            <a:r>
              <a:rPr lang="ru-RU" sz="1600" dirty="0"/>
              <a:t> заведений (</a:t>
            </a:r>
            <a:r>
              <a:rPr lang="ru-RU" sz="1600" b="1" dirty="0"/>
              <a:t>28.3% от общего числа</a:t>
            </a:r>
            <a:r>
              <a:rPr lang="ru-RU" sz="1600" dirty="0"/>
              <a:t>), на втором месте </a:t>
            </a:r>
            <a:r>
              <a:rPr lang="ru-RU" sz="1600" b="1" dirty="0"/>
              <a:t>рестораны — </a:t>
            </a:r>
            <a:r>
              <a:rPr lang="ru-RU" sz="1600" b="1" dirty="0" smtClean="0"/>
              <a:t>2041</a:t>
            </a:r>
            <a:r>
              <a:rPr lang="ru-RU" sz="1600" dirty="0"/>
              <a:t> (</a:t>
            </a:r>
            <a:r>
              <a:rPr lang="ru-RU" sz="1600" b="1" dirty="0"/>
              <a:t>24.3%</a:t>
            </a:r>
            <a:r>
              <a:rPr lang="ru-RU" sz="1600" dirty="0"/>
              <a:t>), на третьем </a:t>
            </a:r>
            <a:r>
              <a:rPr lang="ru-RU" sz="1600" b="1" dirty="0"/>
              <a:t>кофейни — </a:t>
            </a:r>
            <a:r>
              <a:rPr lang="ru-RU" sz="1600" b="1" dirty="0" smtClean="0"/>
              <a:t>1412</a:t>
            </a:r>
            <a:r>
              <a:rPr lang="ru-RU" sz="1600" dirty="0"/>
              <a:t> (</a:t>
            </a:r>
            <a:r>
              <a:rPr lang="ru-RU" sz="1600" b="1" dirty="0"/>
              <a:t>16.8%</a:t>
            </a:r>
            <a:r>
              <a:rPr lang="ru-RU" sz="1600" dirty="0"/>
              <a:t>).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Остальные категории включают: </a:t>
            </a:r>
            <a:r>
              <a:rPr lang="ru-RU" sz="1600" b="1" dirty="0"/>
              <a:t>бар, паб</a:t>
            </a:r>
            <a:r>
              <a:rPr lang="ru-RU" sz="1600" dirty="0"/>
              <a:t> (765), </a:t>
            </a:r>
            <a:r>
              <a:rPr lang="ru-RU" sz="1600" b="1" dirty="0"/>
              <a:t>пиццерии</a:t>
            </a:r>
            <a:r>
              <a:rPr lang="ru-RU" sz="1600" dirty="0"/>
              <a:t> (633), </a:t>
            </a:r>
            <a:r>
              <a:rPr lang="ru-RU" sz="1600" b="1" dirty="0"/>
              <a:t>быстрое питание</a:t>
            </a:r>
            <a:r>
              <a:rPr lang="ru-RU" sz="1600" dirty="0"/>
              <a:t> (603), </a:t>
            </a:r>
            <a:r>
              <a:rPr lang="ru-RU" sz="1600" b="1" dirty="0"/>
              <a:t>столовые</a:t>
            </a:r>
            <a:r>
              <a:rPr lang="ru-RU" sz="1600" dirty="0"/>
              <a:t> (315) и </a:t>
            </a:r>
            <a:r>
              <a:rPr lang="ru-RU" sz="1600" b="1" dirty="0"/>
              <a:t>булочные</a:t>
            </a:r>
            <a:r>
              <a:rPr lang="ru-RU" sz="1600" dirty="0"/>
              <a:t> (</a:t>
            </a:r>
            <a:r>
              <a:rPr lang="ru-RU" sz="1600" dirty="0" smtClean="0"/>
              <a:t>255), </a:t>
            </a:r>
            <a:r>
              <a:rPr lang="ru-RU" sz="1600" dirty="0"/>
              <a:t>причём на каждую из них приходится менее </a:t>
            </a:r>
            <a:r>
              <a:rPr lang="ru-RU" sz="1600" b="1" dirty="0"/>
              <a:t>10% от общего числа заведений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024558" y="5859159"/>
            <a:ext cx="844805" cy="748675"/>
          </a:xfrm>
        </p:spPr>
        <p:txBody>
          <a:bodyPr/>
          <a:lstStyle/>
          <a:p>
            <a:r>
              <a:rPr lang="ru-RU" sz="4000" dirty="0" smtClean="0"/>
              <a:t>15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9135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Распределение посадочных мест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1" y="4983086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Рестораны</a:t>
            </a:r>
            <a:r>
              <a:rPr lang="ru-RU" sz="1600" dirty="0"/>
              <a:t> имеют самое широкое распределение по количеству посадочных мест (</a:t>
            </a:r>
            <a:r>
              <a:rPr lang="ru-RU" sz="1600" b="1" dirty="0"/>
              <a:t>медиана 80</a:t>
            </a:r>
            <a:r>
              <a:rPr lang="ru-RU" sz="1600" dirty="0"/>
              <a:t> мест). Это подтверждает, что рестораны, как правило, имеют больше места для гостей по сравнению с другими категориями.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Кофейни, столовые и бары</a:t>
            </a:r>
            <a:r>
              <a:rPr lang="ru-RU" sz="1600" dirty="0"/>
              <a:t> имеют схожие медианные значения (</a:t>
            </a:r>
            <a:r>
              <a:rPr lang="ru-RU" sz="1600" b="1" dirty="0"/>
              <a:t>около 70-77</a:t>
            </a:r>
            <a:r>
              <a:rPr lang="ru-RU" sz="1600" dirty="0"/>
              <a:t> мест), что говорит о том, что эти заведения рассчитаны на средний поток посетителей.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Быстрое питание, пиццерии и булочные</a:t>
            </a:r>
            <a:r>
              <a:rPr lang="ru-RU" sz="1600" dirty="0"/>
              <a:t> имеют меньшее количество посадочных мест (</a:t>
            </a:r>
            <a:r>
              <a:rPr lang="ru-RU" sz="1600" b="1" dirty="0"/>
              <a:t>медиана 48-60</a:t>
            </a:r>
            <a:r>
              <a:rPr lang="ru-RU" sz="1600" dirty="0"/>
              <a:t> мест), что соответствует их концепции, рассчитанной на быстрый оборот клиентов.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6" y="1571106"/>
            <a:ext cx="6528610" cy="3486795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71208" y="5859159"/>
            <a:ext cx="698155" cy="748675"/>
          </a:xfrm>
        </p:spPr>
        <p:txBody>
          <a:bodyPr/>
          <a:lstStyle/>
          <a:p>
            <a:r>
              <a:rPr lang="ru-RU" sz="4000" dirty="0" smtClean="0"/>
              <a:t>16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7595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80" y="1902073"/>
            <a:ext cx="5483975" cy="41786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Соотношение сетевых и несетевых заведений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080719"/>
            <a:ext cx="1058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61.9</a:t>
            </a:r>
            <a:r>
              <a:rPr lang="ru-RU" sz="1600" b="1" dirty="0"/>
              <a:t>%</a:t>
            </a:r>
            <a:r>
              <a:rPr lang="ru-RU" sz="1600" dirty="0"/>
              <a:t> заведений в Москве являются </a:t>
            </a:r>
            <a:r>
              <a:rPr lang="ru-RU" sz="1600" b="1" dirty="0"/>
              <a:t>Несетевыми</a:t>
            </a:r>
            <a:r>
              <a:rPr lang="ru-RU" sz="1600" dirty="0"/>
              <a:t>, </a:t>
            </a:r>
            <a:r>
              <a:rPr lang="ru-RU" sz="1600" b="1" dirty="0"/>
              <a:t>Сетевые</a:t>
            </a:r>
            <a:r>
              <a:rPr lang="ru-RU" sz="1600" dirty="0"/>
              <a:t> составляют </a:t>
            </a:r>
            <a:r>
              <a:rPr lang="ru-RU" sz="1600" b="1" dirty="0" smtClean="0"/>
              <a:t>38.1</a:t>
            </a:r>
            <a:r>
              <a:rPr lang="ru-RU" sz="1600" b="1" dirty="0"/>
              <a:t>%</a:t>
            </a:r>
            <a:endParaRPr lang="ru-RU" sz="1600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076317" y="5859159"/>
            <a:ext cx="793046" cy="748675"/>
          </a:xfrm>
        </p:spPr>
        <p:txBody>
          <a:bodyPr/>
          <a:lstStyle/>
          <a:p>
            <a:r>
              <a:rPr lang="ru-RU" sz="4000" dirty="0" smtClean="0"/>
              <a:t>17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5010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Категории сетевых заведений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5507779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Лидеры по доле сетевых </a:t>
            </a:r>
            <a:r>
              <a:rPr lang="ru-RU" sz="1600" b="1" dirty="0" smtClean="0"/>
              <a:t>заведений:</a:t>
            </a:r>
            <a:r>
              <a:rPr lang="ru-RU" sz="1600" dirty="0"/>
              <a:t> </a:t>
            </a:r>
            <a:r>
              <a:rPr lang="ru-RU" sz="1600" b="1" dirty="0" smtClean="0"/>
              <a:t>Булочные</a:t>
            </a:r>
            <a:r>
              <a:rPr lang="ru-RU" sz="1600" dirty="0"/>
              <a:t> имеют самую высокую долю (</a:t>
            </a:r>
            <a:r>
              <a:rPr lang="ru-RU" sz="1600" b="1" dirty="0" smtClean="0"/>
              <a:t>61.2%</a:t>
            </a:r>
            <a:r>
              <a:rPr lang="ru-RU" sz="1600" dirty="0" smtClean="0"/>
              <a:t>) </a:t>
            </a:r>
            <a:r>
              <a:rPr lang="ru-RU" sz="1600" dirty="0"/>
              <a:t>среди всех </a:t>
            </a:r>
            <a:r>
              <a:rPr lang="ru-RU" sz="1600" dirty="0" smtClean="0"/>
              <a:t>булочных.</a:t>
            </a:r>
            <a:r>
              <a:rPr lang="ru-RU" sz="1600" dirty="0"/>
              <a:t> </a:t>
            </a:r>
            <a:r>
              <a:rPr lang="ru-RU" sz="1600" b="1" dirty="0" smtClean="0"/>
              <a:t>Пиццерии</a:t>
            </a:r>
            <a:r>
              <a:rPr lang="ru-RU" sz="1600" dirty="0"/>
              <a:t> и </a:t>
            </a:r>
            <a:r>
              <a:rPr lang="ru-RU" sz="1600" b="1" dirty="0"/>
              <a:t>кофейни</a:t>
            </a:r>
            <a:r>
              <a:rPr lang="ru-RU" sz="1600" dirty="0"/>
              <a:t> также часто относятся к сетевым заведениям (</a:t>
            </a:r>
            <a:r>
              <a:rPr lang="ru-RU" sz="1600" b="1" dirty="0"/>
              <a:t>50-52%</a:t>
            </a:r>
            <a:r>
              <a:rPr lang="ru-RU" sz="1600" dirty="0"/>
              <a:t>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Умеренная доля сетевых </a:t>
            </a:r>
            <a:r>
              <a:rPr lang="ru-RU" sz="1600" b="1" dirty="0" smtClean="0"/>
              <a:t>заведений:</a:t>
            </a:r>
            <a:r>
              <a:rPr lang="ru-RU" sz="1600" dirty="0"/>
              <a:t> </a:t>
            </a:r>
            <a:r>
              <a:rPr lang="ru-RU" sz="1600" b="1" dirty="0" smtClean="0"/>
              <a:t>Быстрое </a:t>
            </a:r>
            <a:r>
              <a:rPr lang="ru-RU" sz="1600" b="1" dirty="0"/>
              <a:t>питание</a:t>
            </a:r>
            <a:r>
              <a:rPr lang="ru-RU" sz="1600" dirty="0"/>
              <a:t> и </a:t>
            </a:r>
            <a:r>
              <a:rPr lang="ru-RU" sz="1600" b="1" dirty="0"/>
              <a:t>рестораны</a:t>
            </a:r>
            <a:r>
              <a:rPr lang="ru-RU" sz="1600" dirty="0"/>
              <a:t> имеют долю сетевых заведений около </a:t>
            </a:r>
            <a:r>
              <a:rPr lang="ru-RU" sz="1600" b="1" dirty="0" smtClean="0"/>
              <a:t>38.5</a:t>
            </a:r>
            <a:r>
              <a:rPr lang="ru-RU" sz="1600" b="1" dirty="0" smtClean="0"/>
              <a:t>%</a:t>
            </a:r>
            <a:r>
              <a:rPr lang="ru-RU" sz="1600" dirty="0" smtClean="0"/>
              <a:t>.</a:t>
            </a:r>
            <a:endParaRPr lang="ru-RU" sz="16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Наименьшая доля сетевых </a:t>
            </a:r>
            <a:r>
              <a:rPr lang="ru-RU" sz="1600" b="1" dirty="0" smtClean="0"/>
              <a:t>заведений:</a:t>
            </a:r>
            <a:r>
              <a:rPr lang="ru-RU" sz="1600" dirty="0"/>
              <a:t> </a:t>
            </a:r>
            <a:r>
              <a:rPr lang="ru-RU" sz="1600" b="1" dirty="0" smtClean="0"/>
              <a:t>Столовые</a:t>
            </a:r>
            <a:r>
              <a:rPr lang="ru-RU" sz="1600" b="1" dirty="0"/>
              <a:t>, бары/пабы</a:t>
            </a:r>
            <a:r>
              <a:rPr lang="ru-RU" sz="1600" dirty="0"/>
              <a:t> — </a:t>
            </a:r>
            <a:r>
              <a:rPr lang="ru-RU" sz="1600" dirty="0" err="1"/>
              <a:t>долея</a:t>
            </a:r>
            <a:r>
              <a:rPr lang="ru-RU" sz="1600" dirty="0"/>
              <a:t> сетевых объектов ниже </a:t>
            </a:r>
            <a:r>
              <a:rPr lang="ru-RU" sz="1600" b="1" dirty="0"/>
              <a:t>30%</a:t>
            </a:r>
            <a:r>
              <a:rPr lang="ru-RU" sz="1600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30" y="1720752"/>
            <a:ext cx="7090756" cy="3787027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36702" y="5859159"/>
            <a:ext cx="732661" cy="748675"/>
          </a:xfrm>
        </p:spPr>
        <p:txBody>
          <a:bodyPr/>
          <a:lstStyle/>
          <a:p>
            <a:r>
              <a:rPr lang="ru-RU" sz="4000" dirty="0" smtClean="0"/>
              <a:t>18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8522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Топ-15 популярных сетей в Москве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224" y="598338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Первые три места среди сетей занимают: </a:t>
            </a:r>
            <a:r>
              <a:rPr lang="ru-RU" sz="1600" b="1" dirty="0"/>
              <a:t>Кофейня Шоколадница</a:t>
            </a:r>
            <a:r>
              <a:rPr lang="ru-RU" sz="1600" dirty="0"/>
              <a:t> с сетью из </a:t>
            </a:r>
            <a:r>
              <a:rPr lang="ru-RU" sz="1600" b="1" dirty="0"/>
              <a:t>120 заведений</a:t>
            </a:r>
            <a:r>
              <a:rPr lang="ru-RU" sz="1600" dirty="0"/>
              <a:t>, затем идут две сети пиццерий — </a:t>
            </a:r>
            <a:r>
              <a:rPr lang="ru-RU" sz="1600" b="1" dirty="0" err="1"/>
              <a:t>Домино'с</a:t>
            </a:r>
            <a:r>
              <a:rPr lang="ru-RU" sz="1600" b="1" dirty="0"/>
              <a:t> Пицца</a:t>
            </a:r>
            <a:r>
              <a:rPr lang="ru-RU" sz="1600" dirty="0"/>
              <a:t> (</a:t>
            </a:r>
            <a:r>
              <a:rPr lang="ru-RU" sz="1600" b="1" dirty="0"/>
              <a:t>76 заведений</a:t>
            </a:r>
            <a:r>
              <a:rPr lang="ru-RU" sz="1600" dirty="0"/>
              <a:t>) и </a:t>
            </a:r>
            <a:r>
              <a:rPr lang="ru-RU" sz="1600" b="1" dirty="0" err="1"/>
              <a:t>Додо</a:t>
            </a:r>
            <a:r>
              <a:rPr lang="ru-RU" sz="1600" b="1" dirty="0"/>
              <a:t> Пицца</a:t>
            </a:r>
            <a:r>
              <a:rPr lang="ru-RU" sz="1600" dirty="0"/>
              <a:t> (</a:t>
            </a:r>
            <a:r>
              <a:rPr lang="ru-RU" sz="1600" b="1" dirty="0"/>
              <a:t>74 заведения</a:t>
            </a:r>
            <a:r>
              <a:rPr lang="ru-RU" sz="1600" dirty="0" smtClean="0"/>
              <a:t>).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31" y="1852515"/>
            <a:ext cx="7734560" cy="4130869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076317" y="5859159"/>
            <a:ext cx="793046" cy="748675"/>
          </a:xfrm>
        </p:spPr>
        <p:txBody>
          <a:bodyPr/>
          <a:lstStyle/>
          <a:p>
            <a:r>
              <a:rPr lang="ru-RU" sz="4000" dirty="0" smtClean="0"/>
              <a:t>19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0990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Оглавление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157731"/>
            <a:ext cx="10753725" cy="4291195"/>
          </a:xfrm>
        </p:spPr>
        <p:txBody>
          <a:bodyPr>
            <a:normAutofit/>
          </a:bodyPr>
          <a:lstStyle/>
          <a:p>
            <a:r>
              <a:rPr lang="ru-RU" dirty="0" smtClean="0">
                <a:hlinkClick r:id="rId2" action="ppaction://hlinksldjump"/>
              </a:rPr>
              <a:t>5. Цели и задачи проекта</a:t>
            </a:r>
            <a:endParaRPr lang="ru-RU" dirty="0" smtClean="0"/>
          </a:p>
          <a:p>
            <a:r>
              <a:rPr lang="ru-RU" dirty="0" smtClean="0">
                <a:hlinkClick r:id="rId3" action="ppaction://hlinksldjump"/>
              </a:rPr>
              <a:t>6. Описание проекта</a:t>
            </a:r>
            <a:endParaRPr lang="ru-RU" dirty="0" smtClean="0"/>
          </a:p>
          <a:p>
            <a:r>
              <a:rPr lang="ru-RU" dirty="0" smtClean="0">
                <a:hlinkClick r:id="rId4" action="ppaction://hlinksldjump"/>
              </a:rPr>
              <a:t>7. Выводы: Категории и количество заведений</a:t>
            </a:r>
            <a:endParaRPr lang="ru-RU" dirty="0" smtClean="0"/>
          </a:p>
          <a:p>
            <a:r>
              <a:rPr lang="ru-RU" dirty="0" smtClean="0">
                <a:hlinkClick r:id="rId5" action="ppaction://hlinksldjump"/>
              </a:rPr>
              <a:t>8. Выводы: Посадочные места, Сетевые заведения</a:t>
            </a:r>
            <a:endParaRPr lang="ru-RU" dirty="0" smtClean="0"/>
          </a:p>
          <a:p>
            <a:r>
              <a:rPr lang="ru-RU" dirty="0" smtClean="0">
                <a:hlinkClick r:id="rId6" action="ppaction://hlinksldjump"/>
              </a:rPr>
              <a:t>9. Выводы: Категории и рейтинги сетевых заведений</a:t>
            </a:r>
            <a:endParaRPr lang="ru-RU" dirty="0" smtClean="0"/>
          </a:p>
          <a:p>
            <a:r>
              <a:rPr lang="ru-RU" dirty="0" smtClean="0">
                <a:hlinkClick r:id="rId7" action="ppaction://hlinksldjump"/>
              </a:rPr>
              <a:t>10. Выводы: Географическое распределение</a:t>
            </a:r>
            <a:endParaRPr lang="ru-RU" dirty="0" smtClean="0"/>
          </a:p>
          <a:p>
            <a:r>
              <a:rPr lang="ru-RU" dirty="0" smtClean="0">
                <a:hlinkClick r:id="rId8" action="ppaction://hlinksldjump"/>
              </a:rPr>
              <a:t>11. Рекомендации для открытия </a:t>
            </a:r>
            <a:r>
              <a:rPr lang="ru-RU" dirty="0">
                <a:hlinkClick r:id="rId8" action="ppaction://hlinksldjump"/>
              </a:rPr>
              <a:t>кофейни </a:t>
            </a:r>
            <a:r>
              <a:rPr lang="ru-RU" dirty="0" smtClean="0">
                <a:hlinkClick r:id="rId8" action="ppaction://hlinksldjump"/>
              </a:rPr>
              <a:t>: Обоснование</a:t>
            </a:r>
            <a:endParaRPr lang="ru-RU" dirty="0" smtClean="0"/>
          </a:p>
          <a:p>
            <a:r>
              <a:rPr lang="ru-RU" dirty="0" smtClean="0">
                <a:hlinkClick r:id="rId9" action="ppaction://hlinksldjump"/>
              </a:rPr>
              <a:t>12. Рекомендации </a:t>
            </a:r>
            <a:r>
              <a:rPr lang="ru-RU" dirty="0">
                <a:hlinkClick r:id="rId9" action="ppaction://hlinksldjump"/>
              </a:rPr>
              <a:t>для открытия </a:t>
            </a:r>
            <a:r>
              <a:rPr lang="ru-RU" dirty="0" smtClean="0">
                <a:hlinkClick r:id="rId9" action="ppaction://hlinksldjump"/>
              </a:rPr>
              <a:t>кофейни: Формат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10949" y="5859159"/>
            <a:ext cx="458414" cy="748675"/>
          </a:xfrm>
        </p:spPr>
        <p:txBody>
          <a:bodyPr/>
          <a:lstStyle/>
          <a:p>
            <a:r>
              <a:rPr lang="ru-RU" sz="4000" dirty="0"/>
              <a:t>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5248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66" y="1533737"/>
            <a:ext cx="8315869" cy="44413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Топ-15 популярных сетей в Москве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5975071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Больше всего заведений представлено в </a:t>
            </a:r>
            <a:r>
              <a:rPr lang="ru-RU" sz="1600" b="1" dirty="0"/>
              <a:t>Центральном административном округе Москвы (ЦАО)</a:t>
            </a:r>
            <a:r>
              <a:rPr lang="ru-RU" sz="1600" dirty="0"/>
              <a:t>. Три самых распространённых категории заведений по убыванию количества: </a:t>
            </a:r>
            <a:r>
              <a:rPr lang="ru-RU" sz="1600" b="1" dirty="0"/>
              <a:t>Кофейня (221), Кафе (218), Ресторан (217)</a:t>
            </a:r>
            <a:r>
              <a:rPr lang="ru-RU" sz="1600" dirty="0"/>
              <a:t>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71208" y="5859159"/>
            <a:ext cx="698155" cy="748675"/>
          </a:xfrm>
        </p:spPr>
        <p:txBody>
          <a:bodyPr/>
          <a:lstStyle/>
          <a:p>
            <a:r>
              <a:rPr lang="ru-RU" sz="4000" dirty="0" smtClean="0"/>
              <a:t>20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6085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Средний рейтинг заведений по категориям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224" y="2157731"/>
            <a:ext cx="43754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Усреднённый рейтинг заведений Москвы</a:t>
            </a:r>
            <a:r>
              <a:rPr lang="ru-RU" sz="1600" dirty="0"/>
              <a:t> находится в диапазоне около </a:t>
            </a:r>
            <a:r>
              <a:rPr lang="ru-RU" sz="1600" b="1" dirty="0"/>
              <a:t>4.05 - 4.39</a:t>
            </a:r>
            <a:r>
              <a:rPr lang="ru-RU" sz="1600" dirty="0"/>
              <a:t>, что говорит о стабильности высокого качества обслуживания в различных категориях заведений.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Наивысший средний рейтинг</a:t>
            </a:r>
            <a:r>
              <a:rPr lang="ru-RU" sz="1600" dirty="0"/>
              <a:t> у категории </a:t>
            </a:r>
            <a:r>
              <a:rPr lang="ru-RU" sz="1600" b="1" dirty="0"/>
              <a:t>"Бар, паб"</a:t>
            </a:r>
            <a:r>
              <a:rPr lang="ru-RU" sz="1600" dirty="0"/>
              <a:t> (</a:t>
            </a:r>
            <a:r>
              <a:rPr lang="ru-RU" sz="1600" b="1" dirty="0"/>
              <a:t>4.39</a:t>
            </a:r>
            <a:r>
              <a:rPr lang="ru-RU" sz="1600" dirty="0"/>
              <a:t>), что может свидетельствовать о высоком уровне обслуживания или популярности подобных мест.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Наименьший средний рейтинг</a:t>
            </a:r>
            <a:r>
              <a:rPr lang="ru-RU" sz="1600" dirty="0"/>
              <a:t> у заведений категории </a:t>
            </a:r>
            <a:r>
              <a:rPr lang="ru-RU" sz="1600" b="1" dirty="0"/>
              <a:t>"Быстрое питание"</a:t>
            </a:r>
            <a:r>
              <a:rPr lang="ru-RU" sz="1600" dirty="0"/>
              <a:t> (</a:t>
            </a:r>
            <a:r>
              <a:rPr lang="ru-RU" sz="1600" b="1" dirty="0"/>
              <a:t>4.05</a:t>
            </a:r>
            <a:r>
              <a:rPr lang="ru-RU" sz="1600" dirty="0"/>
              <a:t>), что логично, учитывая специфику обслуживания и предложения.</a:t>
            </a:r>
          </a:p>
          <a:p>
            <a:r>
              <a:rPr lang="ru-RU" sz="1600" dirty="0"/>
              <a:t>Различия между усреднёнными рейтингами незначительны, что подчёркивает однородность восприятия заведений у посетителей.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31" y="2578573"/>
            <a:ext cx="6434268" cy="3436410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059064" y="5859159"/>
            <a:ext cx="810299" cy="748675"/>
          </a:xfrm>
        </p:spPr>
        <p:txBody>
          <a:bodyPr/>
          <a:lstStyle/>
          <a:p>
            <a:r>
              <a:rPr lang="ru-RU" sz="4000" dirty="0" smtClean="0"/>
              <a:t>21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02246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Картограмма со средним рейтингом заведений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224" y="3195668"/>
            <a:ext cx="3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Самый высокий усреднённый рейтинг</a:t>
            </a:r>
            <a:r>
              <a:rPr lang="ru-RU" sz="1600" dirty="0"/>
              <a:t> (4.38) у заведений, находящихся в </a:t>
            </a:r>
            <a:r>
              <a:rPr lang="ru-RU" sz="1600" b="1" dirty="0"/>
              <a:t>Центральном административном округе</a:t>
            </a:r>
            <a:r>
              <a:rPr lang="ru-RU" sz="160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Самый низкий</a:t>
            </a:r>
            <a:r>
              <a:rPr lang="ru-RU" sz="1600" dirty="0"/>
              <a:t> (4.10) в </a:t>
            </a:r>
            <a:r>
              <a:rPr lang="ru-RU" sz="1600" b="1" dirty="0"/>
              <a:t>Юго-Восточном административном округе</a:t>
            </a:r>
            <a:r>
              <a:rPr lang="ru-RU" sz="16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01" y="1948383"/>
            <a:ext cx="6785199" cy="4064231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53955" y="5859159"/>
            <a:ext cx="715408" cy="748675"/>
          </a:xfrm>
        </p:spPr>
        <p:txBody>
          <a:bodyPr/>
          <a:lstStyle/>
          <a:p>
            <a:r>
              <a:rPr lang="ru-RU" sz="4000" dirty="0" smtClean="0"/>
              <a:t>22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34931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78" y="1451812"/>
            <a:ext cx="7629265" cy="407463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Топ-15 улиц по количеству заведений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224" y="5526445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Больше всего заведений </a:t>
            </a:r>
            <a:r>
              <a:rPr lang="ru-RU" sz="1600" dirty="0" err="1"/>
              <a:t>распологается</a:t>
            </a:r>
            <a:r>
              <a:rPr lang="ru-RU" sz="1600" dirty="0"/>
              <a:t> на </a:t>
            </a:r>
            <a:r>
              <a:rPr lang="ru-RU" sz="1600" b="1" dirty="0"/>
              <a:t>Проспекте Мира</a:t>
            </a:r>
            <a:r>
              <a:rPr lang="ru-RU" sz="1600" dirty="0"/>
              <a:t> (</a:t>
            </a:r>
            <a:r>
              <a:rPr lang="ru-RU" sz="1600" dirty="0" smtClean="0"/>
              <a:t>183), </a:t>
            </a:r>
            <a:r>
              <a:rPr lang="ru-RU" sz="1600" dirty="0"/>
              <a:t>преобладают категории заведений: </a:t>
            </a:r>
            <a:r>
              <a:rPr lang="ru-RU" sz="1600" b="1" dirty="0"/>
              <a:t>кафе</a:t>
            </a:r>
            <a:r>
              <a:rPr lang="ru-RU" sz="1600" dirty="0"/>
              <a:t> (53), </a:t>
            </a:r>
            <a:r>
              <a:rPr lang="ru-RU" sz="1600" b="1" dirty="0"/>
              <a:t>ресторан</a:t>
            </a:r>
            <a:r>
              <a:rPr lang="ru-RU" sz="1600" dirty="0"/>
              <a:t> (</a:t>
            </a:r>
            <a:r>
              <a:rPr lang="ru-RU" sz="1600" dirty="0" smtClean="0"/>
              <a:t>44),</a:t>
            </a:r>
            <a:r>
              <a:rPr lang="ru-RU" sz="1600" dirty="0"/>
              <a:t> </a:t>
            </a:r>
            <a:r>
              <a:rPr lang="ru-RU" sz="1600" b="1" dirty="0"/>
              <a:t>кофейня</a:t>
            </a:r>
            <a:r>
              <a:rPr lang="ru-RU" sz="1600" dirty="0"/>
              <a:t> (36).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Меньше всего заведений из топа-15 находится </a:t>
            </a:r>
            <a:r>
              <a:rPr lang="ru-RU" sz="1600" b="1" dirty="0"/>
              <a:t>Пятницкой улице</a:t>
            </a:r>
            <a:r>
              <a:rPr lang="ru-RU" sz="1600" dirty="0"/>
              <a:t> (48), самая преобладающая категория заведений на этой улице — </a:t>
            </a:r>
            <a:r>
              <a:rPr lang="ru-RU" sz="1600" b="1" dirty="0"/>
              <a:t>рестораны</a:t>
            </a:r>
            <a:r>
              <a:rPr lang="ru-RU" sz="1600" dirty="0"/>
              <a:t> (18).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033185" y="5859159"/>
            <a:ext cx="836178" cy="748675"/>
          </a:xfrm>
        </p:spPr>
        <p:txBody>
          <a:bodyPr/>
          <a:lstStyle/>
          <a:p>
            <a:r>
              <a:rPr lang="ru-RU" sz="4000" dirty="0" smtClean="0"/>
              <a:t>23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42072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011" y="1527338"/>
            <a:ext cx="7264025" cy="38795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Улицы с одним объектом общепита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224" y="5295554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В данных насчитывается </a:t>
            </a:r>
            <a:r>
              <a:rPr lang="ru-RU" sz="1600" b="1" dirty="0"/>
              <a:t>422 улицы</a:t>
            </a:r>
            <a:r>
              <a:rPr lang="ru-RU" sz="1600" dirty="0"/>
              <a:t>, на каждой из которых находится только одно заведение общественного питания.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Наибольшее количество таких улиц (</a:t>
            </a:r>
            <a:r>
              <a:rPr lang="ru-RU" sz="1600" b="1" dirty="0"/>
              <a:t>137</a:t>
            </a:r>
            <a:r>
              <a:rPr lang="ru-RU" sz="1600" dirty="0"/>
              <a:t>) расположено в </a:t>
            </a:r>
            <a:r>
              <a:rPr lang="ru-RU" sz="1600" b="1" dirty="0"/>
              <a:t>Центральном административном округе</a:t>
            </a:r>
            <a:r>
              <a:rPr lang="ru-RU" sz="160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Значительно меньшее количество улиц с одним заведением наблюдается в других округах, таких как Юго-Западный административный округ (</a:t>
            </a:r>
            <a:r>
              <a:rPr lang="ru-RU" sz="1600" b="1" dirty="0"/>
              <a:t>17</a:t>
            </a:r>
            <a:r>
              <a:rPr lang="ru-RU" sz="1600" dirty="0"/>
              <a:t>) и Северо-Западный административный округ (</a:t>
            </a:r>
            <a:r>
              <a:rPr lang="ru-RU" sz="1600" b="1" dirty="0"/>
              <a:t>18</a:t>
            </a:r>
            <a:r>
              <a:rPr lang="ru-RU" sz="1600" dirty="0"/>
              <a:t>).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10823" y="5859159"/>
            <a:ext cx="758540" cy="748675"/>
          </a:xfrm>
        </p:spPr>
        <p:txBody>
          <a:bodyPr/>
          <a:lstStyle/>
          <a:p>
            <a:r>
              <a:rPr lang="ru-RU" sz="4000" dirty="0" smtClean="0"/>
              <a:t>24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97393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ценовых индикаторов заведений по районам Москвы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224" y="2157731"/>
            <a:ext cx="4893772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50" b="1" dirty="0"/>
              <a:t>ЦАО и ЗАО выделяются высокими ценами</a:t>
            </a:r>
            <a:r>
              <a:rPr lang="ru-RU" sz="1550" dirty="0"/>
              <a:t>. Большинство районов в ЦАО и ЗАО имеют высокую медиану среднего чека (</a:t>
            </a:r>
            <a:r>
              <a:rPr lang="ru-RU" sz="1550" b="1" dirty="0"/>
              <a:t>1000 руб.</a:t>
            </a:r>
            <a:r>
              <a:rPr lang="ru-RU" sz="1550" dirty="0"/>
              <a:t>), что связано с престижностью районов и концентрацией премиальных заведений.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50" b="1" dirty="0"/>
              <a:t>Отдалённые районы Москвы</a:t>
            </a:r>
            <a:r>
              <a:rPr lang="ru-RU" sz="1550" dirty="0"/>
              <a:t> (например, ЮАО, СВАО, ЮЗАО) демонстрируют более низкие ценовые индикаторы, что объясняется меньшим количеством люксовых заведений и более низкой платёжеспособностью жителей. Так например в </a:t>
            </a:r>
            <a:r>
              <a:rPr lang="ru-RU" sz="1550" b="1" dirty="0"/>
              <a:t>СВАО, ЮАО, ЮВАО средний чек уже в два раза меньше</a:t>
            </a:r>
            <a:r>
              <a:rPr lang="ru-RU" sz="1550" dirty="0"/>
              <a:t> чем в ЦАО (</a:t>
            </a:r>
            <a:r>
              <a:rPr lang="ru-RU" sz="1550" b="1" dirty="0"/>
              <a:t>450-500 </a:t>
            </a:r>
            <a:r>
              <a:rPr lang="ru-RU" sz="1550" b="1" dirty="0" err="1"/>
              <a:t>руб</a:t>
            </a:r>
            <a:r>
              <a:rPr lang="ru-RU" sz="1550" dirty="0"/>
              <a:t>).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50" b="1" dirty="0"/>
              <a:t>Удалённость от центра</a:t>
            </a:r>
            <a:r>
              <a:rPr lang="ru-RU" sz="1550" dirty="0"/>
              <a:t> оказывает значительное влияние на уровень цен. Заведения в центральных районах ориентированы на туристов и состоятельных жителей, что объясняет их высокие чеки.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1" y="2531176"/>
            <a:ext cx="5691498" cy="3400398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050438" y="5859159"/>
            <a:ext cx="818925" cy="748675"/>
          </a:xfrm>
        </p:spPr>
        <p:txBody>
          <a:bodyPr/>
          <a:lstStyle/>
          <a:p>
            <a:r>
              <a:rPr lang="ru-RU" sz="4000" dirty="0" smtClean="0"/>
              <a:t>25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4569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552" y="30654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Детализируем исследование: открытие </a:t>
            </a:r>
            <a:r>
              <a:rPr lang="ru-RU" b="1" dirty="0" smtClean="0"/>
              <a:t>кофейни</a:t>
            </a:r>
            <a:endParaRPr lang="ru-RU" b="1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71208" y="5859159"/>
            <a:ext cx="698155" cy="748675"/>
          </a:xfrm>
        </p:spPr>
        <p:txBody>
          <a:bodyPr/>
          <a:lstStyle/>
          <a:p>
            <a:r>
              <a:rPr lang="ru-RU" sz="4000" dirty="0" smtClean="0"/>
              <a:t>26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921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Открытие кофейни: </a:t>
            </a:r>
            <a:r>
              <a:rPr lang="ru-RU" b="1" dirty="0"/>
              <a:t>Распределение кофеен по </a:t>
            </a:r>
            <a:r>
              <a:rPr lang="ru-RU" b="1" dirty="0" smtClean="0"/>
              <a:t>районам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3" y="1857375"/>
            <a:ext cx="8653195" cy="4621493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62581" y="5859159"/>
            <a:ext cx="706782" cy="748675"/>
          </a:xfrm>
        </p:spPr>
        <p:txBody>
          <a:bodyPr/>
          <a:lstStyle/>
          <a:p>
            <a:r>
              <a:rPr lang="ru-RU" sz="4000" dirty="0" smtClean="0"/>
              <a:t>27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65796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Открытие кофейни: </a:t>
            </a:r>
            <a:r>
              <a:rPr lang="ru-RU" b="1" dirty="0"/>
              <a:t>Распределение кофеен по </a:t>
            </a:r>
            <a:r>
              <a:rPr lang="ru-RU" b="1" dirty="0" smtClean="0"/>
              <a:t>районам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224" y="2234990"/>
            <a:ext cx="54212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Кофейни чаще всего располагаются в следующих округах:</a:t>
            </a:r>
          </a:p>
          <a:p>
            <a:pPr lvl="1"/>
            <a:r>
              <a:rPr lang="ru-RU" sz="1600" b="1" dirty="0"/>
              <a:t>Центральный административный округ (ЦАО) 428:</a:t>
            </a:r>
            <a:r>
              <a:rPr lang="ru-RU" sz="1600" dirty="0"/>
              <a:t> Наибольшее количество кофеен, обусловлено туристической привлекательностью и высокой плотностью бизнес-центров.</a:t>
            </a:r>
          </a:p>
          <a:p>
            <a:pPr lvl="1"/>
            <a:r>
              <a:rPr lang="ru-RU" sz="1600" b="1" dirty="0"/>
              <a:t>Северный (САО) 193 и Северо-Восточный административный округ (СВАО) 159:</a:t>
            </a:r>
            <a:r>
              <a:rPr lang="ru-RU" sz="1600" dirty="0"/>
              <a:t> Также лидируют по числу кофеен, что связано с высокой урбанизацией районов.</a:t>
            </a:r>
          </a:p>
          <a:p>
            <a:r>
              <a:rPr lang="ru-RU" sz="1600" dirty="0" smtClean="0"/>
              <a:t>Особенности </a:t>
            </a:r>
            <a:r>
              <a:rPr lang="ru-RU" sz="1600" dirty="0"/>
              <a:t>их расположения:</a:t>
            </a:r>
          </a:p>
          <a:p>
            <a:pPr lvl="1"/>
            <a:r>
              <a:rPr lang="ru-RU" sz="1600" b="1" dirty="0"/>
              <a:t>ЦАО:</a:t>
            </a:r>
            <a:r>
              <a:rPr lang="ru-RU" sz="1600" dirty="0"/>
              <a:t> Кофейни сконцентрированы вблизи офисных зданий, туристических достопримечательностей и транспортных узлов.</a:t>
            </a:r>
          </a:p>
          <a:p>
            <a:pPr lvl="1"/>
            <a:r>
              <a:rPr lang="ru-RU" sz="1600" b="1" dirty="0"/>
              <a:t>Спальные районы (например, САО и СВАО)</a:t>
            </a:r>
            <a:r>
              <a:rPr lang="ru-RU" sz="1600" dirty="0"/>
              <a:t>: Количество кофеен меньше, но они, как правило, расположены возле торговых центров и крупных жилых комплексов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86" y="2026809"/>
            <a:ext cx="4295775" cy="4486275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71208" y="5859159"/>
            <a:ext cx="698155" cy="748675"/>
          </a:xfrm>
        </p:spPr>
        <p:txBody>
          <a:bodyPr/>
          <a:lstStyle/>
          <a:p>
            <a:r>
              <a:rPr lang="ru-RU" sz="4000" dirty="0" smtClean="0"/>
              <a:t>28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19364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05" y="2157731"/>
            <a:ext cx="8063211" cy="43063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Открытие кофейни: </a:t>
            </a:r>
            <a:r>
              <a:rPr lang="ru-RU" b="1" dirty="0"/>
              <a:t>Круглосуточные кофейни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19449" y="5859159"/>
            <a:ext cx="749914" cy="748675"/>
          </a:xfrm>
        </p:spPr>
        <p:txBody>
          <a:bodyPr/>
          <a:lstStyle/>
          <a:p>
            <a:r>
              <a:rPr lang="ru-RU" sz="4000" dirty="0" smtClean="0"/>
              <a:t>29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6439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Оглавление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57224" y="2157731"/>
            <a:ext cx="10753725" cy="43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hlinkClick r:id="rId2" action="ppaction://hlinksldjump"/>
              </a:rPr>
              <a:t>14. Распределение </a:t>
            </a:r>
            <a:r>
              <a:rPr lang="ru-RU" dirty="0">
                <a:hlinkClick r:id="rId2" action="ppaction://hlinksldjump"/>
              </a:rPr>
              <a:t>заведений общественного питания Москвы</a:t>
            </a:r>
            <a:endParaRPr lang="ru-RU" dirty="0"/>
          </a:p>
          <a:p>
            <a:r>
              <a:rPr lang="ru-RU" dirty="0" smtClean="0">
                <a:hlinkClick r:id="rId3" action="ppaction://hlinksldjump"/>
              </a:rPr>
              <a:t>15. Распределение </a:t>
            </a:r>
            <a:r>
              <a:rPr lang="ru-RU" dirty="0">
                <a:hlinkClick r:id="rId3" action="ppaction://hlinksldjump"/>
              </a:rPr>
              <a:t>заведений по категориям</a:t>
            </a:r>
            <a:endParaRPr lang="ru-RU" dirty="0"/>
          </a:p>
          <a:p>
            <a:r>
              <a:rPr lang="ru-RU" dirty="0" smtClean="0">
                <a:hlinkClick r:id="rId4" action="ppaction://hlinksldjump"/>
              </a:rPr>
              <a:t>16. Распределение </a:t>
            </a:r>
            <a:r>
              <a:rPr lang="ru-RU" dirty="0">
                <a:hlinkClick r:id="rId4" action="ppaction://hlinksldjump"/>
              </a:rPr>
              <a:t>посадочных мест</a:t>
            </a:r>
            <a:endParaRPr lang="ru-RU" dirty="0"/>
          </a:p>
          <a:p>
            <a:r>
              <a:rPr lang="ru-RU" dirty="0" smtClean="0">
                <a:hlinkClick r:id="rId5" action="ppaction://hlinksldjump"/>
              </a:rPr>
              <a:t>17. Соотношение </a:t>
            </a:r>
            <a:r>
              <a:rPr lang="ru-RU" dirty="0">
                <a:hlinkClick r:id="rId5" action="ppaction://hlinksldjump"/>
              </a:rPr>
              <a:t>сетевых и несетевых заведений</a:t>
            </a:r>
            <a:endParaRPr lang="ru-RU" dirty="0"/>
          </a:p>
          <a:p>
            <a:r>
              <a:rPr lang="ru-RU" dirty="0" smtClean="0">
                <a:hlinkClick r:id="rId6" action="ppaction://hlinksldjump"/>
              </a:rPr>
              <a:t>18. Категории </a:t>
            </a:r>
            <a:r>
              <a:rPr lang="ru-RU" dirty="0">
                <a:hlinkClick r:id="rId6" action="ppaction://hlinksldjump"/>
              </a:rPr>
              <a:t>сетевых заведений</a:t>
            </a:r>
            <a:endParaRPr lang="ru-RU" dirty="0"/>
          </a:p>
          <a:p>
            <a:r>
              <a:rPr lang="ru-RU" dirty="0" smtClean="0">
                <a:hlinkClick r:id="rId7" action="ppaction://hlinksldjump"/>
              </a:rPr>
              <a:t>19. Топ-15 </a:t>
            </a:r>
            <a:r>
              <a:rPr lang="ru-RU" dirty="0">
                <a:hlinkClick r:id="rId7" action="ppaction://hlinksldjump"/>
              </a:rPr>
              <a:t>популярных сетей в Москве</a:t>
            </a:r>
            <a:endParaRPr lang="ru-RU" dirty="0"/>
          </a:p>
          <a:p>
            <a:r>
              <a:rPr lang="ru-RU" dirty="0" smtClean="0">
                <a:hlinkClick r:id="rId8" action="ppaction://hlinksldjump"/>
              </a:rPr>
              <a:t>21. Средний </a:t>
            </a:r>
            <a:r>
              <a:rPr lang="ru-RU" dirty="0">
                <a:hlinkClick r:id="rId8" action="ppaction://hlinksldjump"/>
              </a:rPr>
              <a:t>рейтинг заведений по </a:t>
            </a:r>
            <a:r>
              <a:rPr lang="ru-RU" dirty="0" smtClean="0">
                <a:hlinkClick r:id="rId8" action="ppaction://hlinksldjump"/>
              </a:rPr>
              <a:t>категориям</a:t>
            </a:r>
            <a:endParaRPr lang="ru-RU" dirty="0" smtClean="0"/>
          </a:p>
          <a:p>
            <a:r>
              <a:rPr lang="ru-RU" dirty="0" smtClean="0">
                <a:hlinkClick r:id="rId9" action="ppaction://hlinksldjump"/>
              </a:rPr>
              <a:t>22. Картограмма </a:t>
            </a:r>
            <a:r>
              <a:rPr lang="ru-RU" dirty="0">
                <a:hlinkClick r:id="rId9" action="ppaction://hlinksldjump"/>
              </a:rPr>
              <a:t>со средним рейтингом </a:t>
            </a:r>
            <a:r>
              <a:rPr lang="ru-RU" dirty="0" smtClean="0">
                <a:hlinkClick r:id="rId9" action="ppaction://hlinksldjump"/>
              </a:rPr>
              <a:t>заведений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10949" y="5859159"/>
            <a:ext cx="458414" cy="748675"/>
          </a:xfrm>
        </p:spPr>
        <p:txBody>
          <a:bodyPr/>
          <a:lstStyle/>
          <a:p>
            <a:r>
              <a:rPr lang="ru-RU" sz="4000" dirty="0" smtClean="0"/>
              <a:t>3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86064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Открытие кофейни: </a:t>
            </a:r>
            <a:r>
              <a:rPr lang="ru-RU" b="1" dirty="0"/>
              <a:t>Круглосуточные кофейни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1" y="1690688"/>
            <a:ext cx="4886325" cy="4467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224" y="2631638"/>
            <a:ext cx="5178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/>
              <a:t>Всего в </a:t>
            </a:r>
            <a:r>
              <a:rPr lang="ru-RU" dirty="0" err="1"/>
              <a:t>датасете</a:t>
            </a:r>
            <a:r>
              <a:rPr lang="ru-RU" dirty="0"/>
              <a:t> </a:t>
            </a:r>
            <a:r>
              <a:rPr lang="ru-RU" b="1" dirty="0"/>
              <a:t>59 круглосуточных кофеен</a:t>
            </a:r>
            <a:r>
              <a:rPr lang="ru-RU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b="1" dirty="0"/>
              <a:t>26 круглосуточных кофеен</a:t>
            </a:r>
            <a:r>
              <a:rPr lang="ru-RU" dirty="0"/>
              <a:t> сконцентрированы в </a:t>
            </a:r>
            <a:r>
              <a:rPr lang="ru-RU" b="1" dirty="0"/>
              <a:t>Центральном административном округе</a:t>
            </a:r>
            <a:r>
              <a:rPr lang="ru-RU" dirty="0"/>
              <a:t>. В остальных округах приходится менее 10 кофеен на округ.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/>
              <a:t>Наибольшая доля круглосуточных кофеен от </a:t>
            </a:r>
            <a:r>
              <a:rPr lang="ru-RU" dirty="0" err="1"/>
              <a:t>общег</a:t>
            </a:r>
            <a:r>
              <a:rPr lang="ru-RU" dirty="0"/>
              <a:t> </a:t>
            </a:r>
            <a:r>
              <a:rPr lang="ru-RU" dirty="0" err="1"/>
              <a:t>околичества</a:t>
            </a:r>
            <a:r>
              <a:rPr lang="ru-RU" dirty="0"/>
              <a:t> по округам в ЮЗАО (7.29%), ЦАО (6.07%), ЗАО (6%).</a:t>
            </a:r>
          </a:p>
          <a:p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02196" y="5859159"/>
            <a:ext cx="767167" cy="748675"/>
          </a:xfrm>
        </p:spPr>
        <p:txBody>
          <a:bodyPr/>
          <a:lstStyle/>
          <a:p>
            <a:r>
              <a:rPr lang="ru-RU" sz="4000" dirty="0" smtClean="0"/>
              <a:t>30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71185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Открытие кофейни: </a:t>
            </a:r>
            <a:r>
              <a:rPr lang="ru-RU" b="1" dirty="0"/>
              <a:t>Распределение рейтинга кофеен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224" y="2401030"/>
            <a:ext cx="5105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Разница между средними рейтингами по округам минимальна (от 4.20 до 4.34), что указывает на относительно высокое и стабильное качество кофеен по всей Москве.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Лидер рейтинга:</a:t>
            </a:r>
            <a:r>
              <a:rPr lang="ru-RU" sz="1600" dirty="0"/>
              <a:t> Центральный административный округ (ЦАО) занимает первое место с самым высоким средним рейтингом кофеен — </a:t>
            </a:r>
            <a:r>
              <a:rPr lang="ru-RU" sz="1600" b="1" dirty="0"/>
              <a:t>4.34</a:t>
            </a:r>
            <a:r>
              <a:rPr lang="ru-RU" sz="160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Округа с высоким рейтингом:</a:t>
            </a:r>
            <a:r>
              <a:rPr lang="ru-RU" sz="1600" dirty="0"/>
              <a:t> СЗАО — </a:t>
            </a:r>
            <a:r>
              <a:rPr lang="ru-RU" sz="1600" b="1" dirty="0"/>
              <a:t>4.33</a:t>
            </a:r>
            <a:r>
              <a:rPr lang="ru-RU" sz="1600" dirty="0"/>
              <a:t>, САО — </a:t>
            </a:r>
            <a:r>
              <a:rPr lang="ru-RU" sz="1600" b="1" dirty="0"/>
              <a:t>4.29</a:t>
            </a:r>
            <a:r>
              <a:rPr lang="ru-RU" sz="160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Средние значения:</a:t>
            </a:r>
            <a:r>
              <a:rPr lang="ru-RU" sz="1600" dirty="0"/>
              <a:t> ВАО, ЮЗАО, ЮВАО, ЮАО имеют средний рейтинг около </a:t>
            </a:r>
            <a:r>
              <a:rPr lang="ru-RU" sz="1600" b="1" dirty="0"/>
              <a:t>4.22–4.28</a:t>
            </a:r>
            <a:r>
              <a:rPr lang="ru-RU" sz="160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Низший рейтинг:</a:t>
            </a:r>
            <a:r>
              <a:rPr lang="ru-RU" sz="1600" dirty="0"/>
              <a:t> ЗАО имеет самый низкий средний рейтинг — </a:t>
            </a:r>
            <a:r>
              <a:rPr lang="ru-RU" sz="1600" b="1" dirty="0"/>
              <a:t>4.20</a:t>
            </a:r>
            <a:r>
              <a:rPr lang="ru-RU" sz="16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21129"/>
            <a:ext cx="5410200" cy="3253012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45328" y="5859159"/>
            <a:ext cx="724035" cy="748675"/>
          </a:xfrm>
        </p:spPr>
        <p:txBody>
          <a:bodyPr/>
          <a:lstStyle/>
          <a:p>
            <a:r>
              <a:rPr lang="ru-RU" sz="4000" dirty="0" smtClean="0"/>
              <a:t>31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6109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Открытие кофейни: </a:t>
            </a:r>
            <a:r>
              <a:rPr lang="ru-RU" b="1" dirty="0"/>
              <a:t>Стоимость чашки кофе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745381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Самая дорогая чашка кофе продается в </a:t>
            </a:r>
            <a:r>
              <a:rPr lang="ru-RU" sz="1600" b="1" dirty="0"/>
              <a:t>ЮЗАО</a:t>
            </a:r>
            <a:r>
              <a:rPr lang="ru-RU" sz="1600" dirty="0"/>
              <a:t>, её средняя стоимость составляет </a:t>
            </a:r>
            <a:r>
              <a:rPr lang="ru-RU" sz="1600" b="1" dirty="0"/>
              <a:t>198 руб.</a:t>
            </a:r>
            <a:r>
              <a:rPr lang="ru-RU" sz="160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Следующими по цене идут </a:t>
            </a:r>
            <a:r>
              <a:rPr lang="ru-RU" sz="1600" b="1" dirty="0"/>
              <a:t>ЦАО</a:t>
            </a:r>
            <a:r>
              <a:rPr lang="ru-RU" sz="1600" dirty="0"/>
              <a:t> и </a:t>
            </a:r>
            <a:r>
              <a:rPr lang="ru-RU" sz="1600" b="1" dirty="0"/>
              <a:t>ЗАО</a:t>
            </a:r>
            <a:r>
              <a:rPr lang="ru-RU" sz="1600" dirty="0"/>
              <a:t>, где чашка кофе стоит </a:t>
            </a:r>
            <a:r>
              <a:rPr lang="ru-RU" sz="1600" b="1" dirty="0"/>
              <a:t>190 руб.</a:t>
            </a:r>
            <a:r>
              <a:rPr lang="ru-RU" sz="1600" dirty="0"/>
              <a:t> и </a:t>
            </a:r>
            <a:r>
              <a:rPr lang="ru-RU" sz="1600" b="1" dirty="0"/>
              <a:t>189 руб.</a:t>
            </a:r>
            <a:r>
              <a:rPr lang="ru-RU" sz="1600" dirty="0"/>
              <a:t> соответственно.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Самую низкую цену на кофе предлагает </a:t>
            </a:r>
            <a:r>
              <a:rPr lang="ru-RU" sz="1600" b="1" dirty="0"/>
              <a:t>ВАО</a:t>
            </a:r>
            <a:r>
              <a:rPr lang="ru-RU" sz="1600" dirty="0"/>
              <a:t>, где стоимость чашки составляет </a:t>
            </a:r>
            <a:r>
              <a:rPr lang="ru-RU" sz="1600" b="1" dirty="0"/>
              <a:t>135 руб.</a:t>
            </a:r>
            <a:r>
              <a:rPr lang="ru-RU" sz="160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Ценовое распределение остаётся схожим с тем, что наблюдается при сравнении медианных цен по всем заведениям.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54805"/>
            <a:ext cx="5410200" cy="2889476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19449" y="5859159"/>
            <a:ext cx="749914" cy="748675"/>
          </a:xfrm>
        </p:spPr>
        <p:txBody>
          <a:bodyPr/>
          <a:lstStyle/>
          <a:p>
            <a:r>
              <a:rPr lang="ru-RU" sz="4000" dirty="0" smtClean="0"/>
              <a:t>32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54729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Открытие кофейни: </a:t>
            </a:r>
            <a:r>
              <a:rPr lang="ru-RU" b="1" dirty="0"/>
              <a:t>Стоимость чашки кофе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6" y="2023197"/>
            <a:ext cx="7486650" cy="45243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19449" y="5859159"/>
            <a:ext cx="749914" cy="748675"/>
          </a:xfrm>
        </p:spPr>
        <p:txBody>
          <a:bodyPr/>
          <a:lstStyle/>
          <a:p>
            <a:r>
              <a:rPr lang="ru-RU" sz="4000" dirty="0" smtClean="0"/>
              <a:t>33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229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Оглавление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57224" y="2157731"/>
            <a:ext cx="10753725" cy="43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hlinkClick r:id="rId2" action="ppaction://hlinksldjump"/>
              </a:rPr>
              <a:t>23. Топ-15 </a:t>
            </a:r>
            <a:r>
              <a:rPr lang="ru-RU" dirty="0">
                <a:hlinkClick r:id="rId2" action="ppaction://hlinksldjump"/>
              </a:rPr>
              <a:t>улиц по количеству заведений</a:t>
            </a:r>
            <a:endParaRPr lang="ru-RU" dirty="0"/>
          </a:p>
          <a:p>
            <a:r>
              <a:rPr lang="ru-RU" dirty="0" smtClean="0">
                <a:hlinkClick r:id="rId3" action="ppaction://hlinksldjump"/>
              </a:rPr>
              <a:t>24. Улицы </a:t>
            </a:r>
            <a:r>
              <a:rPr lang="ru-RU" dirty="0">
                <a:hlinkClick r:id="rId3" action="ppaction://hlinksldjump"/>
              </a:rPr>
              <a:t>с одним объектом общепита</a:t>
            </a:r>
            <a:endParaRPr lang="ru-RU" dirty="0"/>
          </a:p>
          <a:p>
            <a:r>
              <a:rPr lang="ru-RU" dirty="0" smtClean="0">
                <a:hlinkClick r:id="rId4" action="ppaction://hlinksldjump"/>
              </a:rPr>
              <a:t>25. Анализ </a:t>
            </a:r>
            <a:r>
              <a:rPr lang="ru-RU" dirty="0">
                <a:hlinkClick r:id="rId4" action="ppaction://hlinksldjump"/>
              </a:rPr>
              <a:t>ценовых индикаторов заведений по районам </a:t>
            </a:r>
            <a:r>
              <a:rPr lang="ru-RU" dirty="0" smtClean="0">
                <a:hlinkClick r:id="rId4" action="ppaction://hlinksldjump"/>
              </a:rPr>
              <a:t>Москвы</a:t>
            </a:r>
            <a:endParaRPr lang="ru-RU" dirty="0" smtClean="0"/>
          </a:p>
          <a:p>
            <a:r>
              <a:rPr lang="ru-RU" dirty="0" smtClean="0">
                <a:hlinkClick r:id="rId5" action="ppaction://hlinksldjump"/>
              </a:rPr>
              <a:t>26. Детализируем </a:t>
            </a:r>
            <a:r>
              <a:rPr lang="ru-RU" dirty="0">
                <a:hlinkClick r:id="rId5" action="ppaction://hlinksldjump"/>
              </a:rPr>
              <a:t>исследование: открытие кофейни</a:t>
            </a:r>
            <a:endParaRPr lang="ru-RU" dirty="0"/>
          </a:p>
          <a:p>
            <a:r>
              <a:rPr lang="ru-RU" dirty="0" smtClean="0">
                <a:hlinkClick r:id="rId6" action="ppaction://hlinksldjump"/>
              </a:rPr>
              <a:t>27. Открытие </a:t>
            </a:r>
            <a:r>
              <a:rPr lang="ru-RU" dirty="0">
                <a:hlinkClick r:id="rId6" action="ppaction://hlinksldjump"/>
              </a:rPr>
              <a:t>кофейни: Распределение кофеен по районам</a:t>
            </a:r>
            <a:endParaRPr lang="ru-RU" dirty="0"/>
          </a:p>
          <a:p>
            <a:r>
              <a:rPr lang="ru-RU" dirty="0" smtClean="0">
                <a:hlinkClick r:id="rId7" action="ppaction://hlinksldjump"/>
              </a:rPr>
              <a:t>29. Открытие </a:t>
            </a:r>
            <a:r>
              <a:rPr lang="ru-RU" dirty="0">
                <a:hlinkClick r:id="rId7" action="ppaction://hlinksldjump"/>
              </a:rPr>
              <a:t>кофейни: Круглосуточные кофейни</a:t>
            </a:r>
            <a:endParaRPr lang="ru-RU" dirty="0"/>
          </a:p>
          <a:p>
            <a:r>
              <a:rPr lang="ru-RU" dirty="0" smtClean="0">
                <a:hlinkClick r:id="rId8" action="ppaction://hlinksldjump"/>
              </a:rPr>
              <a:t>31. Открытие </a:t>
            </a:r>
            <a:r>
              <a:rPr lang="ru-RU" dirty="0">
                <a:hlinkClick r:id="rId8" action="ppaction://hlinksldjump"/>
              </a:rPr>
              <a:t>кофейни: Распределение рейтинга кофеен</a:t>
            </a:r>
            <a:endParaRPr lang="ru-RU" dirty="0"/>
          </a:p>
          <a:p>
            <a:r>
              <a:rPr lang="ru-RU" dirty="0" smtClean="0">
                <a:hlinkClick r:id="rId9" action="ppaction://hlinksldjump"/>
              </a:rPr>
              <a:t>32. Открытие </a:t>
            </a:r>
            <a:r>
              <a:rPr lang="ru-RU" dirty="0">
                <a:hlinkClick r:id="rId9" action="ppaction://hlinksldjump"/>
              </a:rPr>
              <a:t>кофейни: Стоимость чашки кофе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10949" y="5859159"/>
            <a:ext cx="458414" cy="748675"/>
          </a:xfrm>
        </p:spPr>
        <p:txBody>
          <a:bodyPr/>
          <a:lstStyle/>
          <a:p>
            <a:r>
              <a:rPr lang="ru-RU" sz="4000" dirty="0" smtClean="0"/>
              <a:t>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5514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137527"/>
            <a:ext cx="10515600" cy="4316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/>
              <a:t>Цель проекта:</a:t>
            </a:r>
            <a:endParaRPr lang="ru-RU" sz="2600" dirty="0"/>
          </a:p>
          <a:p>
            <a:r>
              <a:rPr lang="ru-RU" sz="1800" dirty="0"/>
              <a:t>Анализ рынка заведений общественного питания в Москве для выявления перспективных направлений и определения оптимальных условий для открытия нового заведения, соответствующего интересам инвесторов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2600" b="1" dirty="0"/>
              <a:t>Задачи проекта:</a:t>
            </a:r>
            <a:endParaRPr lang="ru-RU" sz="2600" dirty="0"/>
          </a:p>
          <a:p>
            <a:pPr marL="514350" lvl="0" indent="-514350">
              <a:buFont typeface="+mj-lt"/>
              <a:buAutoNum type="arabicPeriod"/>
            </a:pPr>
            <a:r>
              <a:rPr lang="ru-RU" sz="1800" dirty="0"/>
              <a:t>Изучение и предобработка данных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/>
              <a:t>Анализ текущего состояния рынка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/>
              <a:t>Географический анализ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/>
              <a:t>Финансово-региональный анализ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/>
              <a:t>Детализированное исследование кофеен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/>
              <a:t>Подготовка рекомендаций для инвесторов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10949" y="5859159"/>
            <a:ext cx="458414" cy="748675"/>
          </a:xfrm>
        </p:spPr>
        <p:txBody>
          <a:bodyPr/>
          <a:lstStyle/>
          <a:p>
            <a:r>
              <a:rPr lang="ru-RU" sz="4000" dirty="0" smtClean="0"/>
              <a:t>5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9448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</a:t>
            </a:r>
            <a:r>
              <a:rPr lang="ru-RU" b="1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157731"/>
            <a:ext cx="10515600" cy="326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/>
              <a:t>Общее описание:</a:t>
            </a:r>
            <a:endParaRPr lang="ru-RU" sz="2600" dirty="0"/>
          </a:p>
          <a:p>
            <a:pPr marL="0" indent="0">
              <a:buNone/>
            </a:pPr>
            <a:r>
              <a:rPr lang="ru-RU" sz="1800" dirty="0"/>
              <a:t>Инвесторы фонда «</a:t>
            </a:r>
            <a:r>
              <a:rPr lang="ru-RU" sz="1800" dirty="0" err="1"/>
              <a:t>Shut</a:t>
            </a:r>
            <a:r>
              <a:rPr lang="ru-RU" sz="1800" dirty="0"/>
              <a:t> </a:t>
            </a:r>
            <a:r>
              <a:rPr lang="ru-RU" sz="1800" dirty="0" err="1"/>
              <a:t>Up</a:t>
            </a:r>
            <a:r>
              <a:rPr lang="ru-RU" sz="1800" dirty="0"/>
              <a:t> </a:t>
            </a:r>
            <a:r>
              <a:rPr lang="ru-RU" sz="1800" dirty="0" err="1"/>
              <a:t>and</a:t>
            </a:r>
            <a:r>
              <a:rPr lang="ru-RU" sz="1800" dirty="0"/>
              <a:t> </a:t>
            </a:r>
            <a:r>
              <a:rPr lang="ru-RU" sz="1800" dirty="0" err="1"/>
              <a:t>Take</a:t>
            </a:r>
            <a:r>
              <a:rPr lang="ru-RU" sz="1800" dirty="0"/>
              <a:t> </a:t>
            </a:r>
            <a:r>
              <a:rPr lang="ru-RU" sz="1800" dirty="0" err="1"/>
              <a:t>My</a:t>
            </a:r>
            <a:r>
              <a:rPr lang="ru-RU" sz="1800" dirty="0"/>
              <a:t> </a:t>
            </a:r>
            <a:r>
              <a:rPr lang="ru-RU" sz="1800" dirty="0" err="1"/>
              <a:t>Money</a:t>
            </a:r>
            <a:r>
              <a:rPr lang="ru-RU" sz="1800" dirty="0"/>
              <a:t>» хотят открыть заведение общественного питания в Москве. Не определено, какой это будет формат — кафе, ресторан, пиццерия, паб или бар. Цель — подготовить исследование рынка, чтобы выбрать подходящее место и концепцию для нового заведения.</a:t>
            </a:r>
          </a:p>
          <a:p>
            <a:pPr marL="0" indent="0">
              <a:buNone/>
            </a:pPr>
            <a:endParaRPr lang="ru-RU" sz="2200" b="1" dirty="0" smtClean="0"/>
          </a:p>
          <a:p>
            <a:pPr marL="0" indent="0">
              <a:buNone/>
            </a:pPr>
            <a:r>
              <a:rPr lang="ru-RU" sz="2600" b="1" dirty="0" smtClean="0"/>
              <a:t>Доступные </a:t>
            </a:r>
            <a:r>
              <a:rPr lang="ru-RU" sz="2600" b="1" dirty="0"/>
              <a:t>данные:</a:t>
            </a:r>
            <a:endParaRPr lang="ru-RU" sz="2600" dirty="0"/>
          </a:p>
          <a:p>
            <a:pPr marL="0" indent="0">
              <a:buNone/>
            </a:pPr>
            <a:r>
              <a:rPr lang="ru-RU" sz="1800" dirty="0" err="1"/>
              <a:t>Датасет</a:t>
            </a:r>
            <a:r>
              <a:rPr lang="ru-RU" sz="1800" dirty="0"/>
              <a:t> с заведениями общественного питания Москвы на лето 2022 года. Включает 8,406 записей и 14 столбцов с информацией о заведениях, таких как категория, адрес, рейтинг, цены, средний чек и др</a:t>
            </a:r>
            <a:r>
              <a:rPr lang="ru-RU" sz="1800" dirty="0" smtClean="0"/>
              <a:t>. Географические данные о границах округов Москвы.</a:t>
            </a: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10949" y="5859159"/>
            <a:ext cx="458414" cy="748675"/>
          </a:xfrm>
        </p:spPr>
        <p:txBody>
          <a:bodyPr/>
          <a:lstStyle/>
          <a:p>
            <a:r>
              <a:rPr lang="ru-RU" sz="4000" dirty="0" smtClean="0"/>
              <a:t>6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2598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157731"/>
            <a:ext cx="10515600" cy="329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 smtClean="0"/>
              <a:t>Общее количество заведений</a:t>
            </a:r>
          </a:p>
          <a:p>
            <a:pPr marL="0" indent="0">
              <a:buNone/>
            </a:pPr>
            <a:r>
              <a:rPr lang="ru-RU" sz="1800" dirty="0" smtClean="0"/>
              <a:t>В Москве насчитывается до </a:t>
            </a:r>
            <a:r>
              <a:rPr lang="ru-RU" sz="1800" b="1" dirty="0" smtClean="0"/>
              <a:t>8406 заведений</a:t>
            </a:r>
            <a:r>
              <a:rPr lang="ru-RU" sz="1800" dirty="0" smtClean="0"/>
              <a:t> общественного питания. </a:t>
            </a:r>
            <a:r>
              <a:rPr lang="ru-RU" sz="1800" dirty="0"/>
              <a:t>Заведения распределены по </a:t>
            </a:r>
            <a:r>
              <a:rPr lang="ru-RU" sz="1800" b="1" dirty="0"/>
              <a:t>8 категориям</a:t>
            </a:r>
            <a:r>
              <a:rPr lang="ru-RU" sz="1800" dirty="0"/>
              <a:t> и расположены в </a:t>
            </a:r>
            <a:r>
              <a:rPr lang="ru-RU" sz="1800" b="1" dirty="0"/>
              <a:t>9 административных </a:t>
            </a:r>
            <a:r>
              <a:rPr lang="ru-RU" sz="1800" b="1" dirty="0" smtClean="0"/>
              <a:t>округах.</a:t>
            </a:r>
          </a:p>
          <a:p>
            <a:pPr marL="0" indent="0">
              <a:buNone/>
            </a:pPr>
            <a:endParaRPr lang="ru-RU" sz="2200" b="1" dirty="0" smtClean="0"/>
          </a:p>
          <a:p>
            <a:pPr marL="0" indent="0">
              <a:buNone/>
            </a:pPr>
            <a:r>
              <a:rPr lang="ru-RU" sz="2600" b="1" dirty="0" smtClean="0"/>
              <a:t>Категории </a:t>
            </a:r>
            <a:r>
              <a:rPr lang="ru-RU" sz="2600" b="1" dirty="0"/>
              <a:t>заведений и их популярность</a:t>
            </a:r>
            <a:endParaRPr lang="ru-RU" sz="26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ru-RU" sz="1800" dirty="0" smtClean="0"/>
              <a:t>Лидируют </a:t>
            </a:r>
            <a:r>
              <a:rPr lang="ru-RU" sz="1800" b="1" dirty="0"/>
              <a:t>кафе</a:t>
            </a:r>
            <a:r>
              <a:rPr lang="ru-RU" sz="1800" dirty="0"/>
              <a:t>, </a:t>
            </a:r>
            <a:r>
              <a:rPr lang="ru-RU" sz="1800" b="1" dirty="0"/>
              <a:t>рестораны</a:t>
            </a:r>
            <a:r>
              <a:rPr lang="ru-RU" sz="1800" dirty="0"/>
              <a:t> и </a:t>
            </a:r>
            <a:r>
              <a:rPr lang="ru-RU" sz="1800" b="1" dirty="0" smtClean="0"/>
              <a:t>кофейни (69,4%)</a:t>
            </a:r>
            <a:r>
              <a:rPr lang="ru-RU" sz="1800" dirty="0" smtClean="0"/>
              <a:t>.</a:t>
            </a:r>
            <a:endParaRPr lang="ru-RU" sz="18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ru-RU" sz="1800" b="1" dirty="0" smtClean="0"/>
              <a:t>Бар</a:t>
            </a:r>
            <a:r>
              <a:rPr lang="ru-RU" sz="1800" dirty="0" smtClean="0"/>
              <a:t> </a:t>
            </a:r>
            <a:r>
              <a:rPr lang="ru-RU" sz="1800" dirty="0"/>
              <a:t>и </a:t>
            </a:r>
            <a:r>
              <a:rPr lang="ru-RU" sz="1800" b="1" dirty="0"/>
              <a:t>паб</a:t>
            </a:r>
            <a:r>
              <a:rPr lang="ru-RU" sz="1800" dirty="0"/>
              <a:t> составляют меньшую долю</a:t>
            </a:r>
            <a:r>
              <a:rPr lang="ru-RU" sz="1800" dirty="0" smtClean="0"/>
              <a:t>.</a:t>
            </a:r>
            <a:endParaRPr lang="ru-RU" sz="1800" b="1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10949" y="5859159"/>
            <a:ext cx="458414" cy="748675"/>
          </a:xfrm>
        </p:spPr>
        <p:txBody>
          <a:bodyPr/>
          <a:lstStyle/>
          <a:p>
            <a:r>
              <a:rPr lang="ru-RU" sz="4000" dirty="0" smtClean="0"/>
              <a:t>7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6280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157731"/>
            <a:ext cx="10515600" cy="3612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/>
              <a:t>Посадочные места</a:t>
            </a:r>
            <a:endParaRPr lang="ru-RU" sz="26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ru-RU" sz="1800" b="1" dirty="0" smtClean="0"/>
              <a:t>Рестораны</a:t>
            </a:r>
            <a:r>
              <a:rPr lang="ru-RU" sz="1800" dirty="0" smtClean="0"/>
              <a:t> </a:t>
            </a:r>
            <a:r>
              <a:rPr lang="ru-RU" sz="1800" dirty="0"/>
              <a:t>имеют самое большое количество посадочных мест (медиана 80 мест).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ru-RU" sz="1800" b="1" dirty="0" smtClean="0"/>
              <a:t>Кофейни</a:t>
            </a:r>
            <a:r>
              <a:rPr lang="ru-RU" sz="1800" dirty="0"/>
              <a:t>, </a:t>
            </a:r>
            <a:r>
              <a:rPr lang="ru-RU" sz="1800" b="1" dirty="0"/>
              <a:t>столовые</a:t>
            </a:r>
            <a:r>
              <a:rPr lang="ru-RU" sz="1800" dirty="0"/>
              <a:t> и </a:t>
            </a:r>
            <a:r>
              <a:rPr lang="ru-RU" sz="1800" b="1" dirty="0"/>
              <a:t>бары</a:t>
            </a:r>
            <a:r>
              <a:rPr lang="ru-RU" sz="1800" dirty="0"/>
              <a:t> — около 70–77 мест.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ru-RU" sz="1800" b="1" dirty="0" smtClean="0"/>
              <a:t>Быстрое </a:t>
            </a:r>
            <a:r>
              <a:rPr lang="ru-RU" sz="1800" b="1" dirty="0"/>
              <a:t>питание</a:t>
            </a:r>
            <a:r>
              <a:rPr lang="ru-RU" sz="1800" dirty="0"/>
              <a:t> и </a:t>
            </a:r>
            <a:r>
              <a:rPr lang="ru-RU" sz="1800" b="1" dirty="0"/>
              <a:t>пиццерии</a:t>
            </a:r>
            <a:r>
              <a:rPr lang="ru-RU" sz="1800" dirty="0"/>
              <a:t> — 48-60 мест.</a:t>
            </a:r>
          </a:p>
          <a:p>
            <a:pPr marL="0" indent="0">
              <a:buNone/>
            </a:pPr>
            <a:endParaRPr lang="ru-RU" sz="2200" b="1" dirty="0" smtClean="0"/>
          </a:p>
          <a:p>
            <a:pPr marL="0" indent="0">
              <a:buNone/>
            </a:pPr>
            <a:r>
              <a:rPr lang="ru-RU" sz="2600" b="1" dirty="0" smtClean="0"/>
              <a:t>Сетевые </a:t>
            </a:r>
            <a:r>
              <a:rPr lang="ru-RU" sz="2600" b="1" dirty="0"/>
              <a:t>и несетевые заведения</a:t>
            </a:r>
            <a:endParaRPr lang="ru-RU" sz="26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ru-RU" sz="1800" b="1" dirty="0" smtClean="0"/>
              <a:t>61.9</a:t>
            </a:r>
            <a:r>
              <a:rPr lang="ru-RU" sz="1800" b="1" dirty="0"/>
              <a:t>%</a:t>
            </a:r>
            <a:r>
              <a:rPr lang="ru-RU" sz="1800" dirty="0"/>
              <a:t> заведений — несетевые.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ru-RU" sz="1800" b="1" dirty="0" smtClean="0"/>
              <a:t>31.1</a:t>
            </a:r>
            <a:r>
              <a:rPr lang="ru-RU" sz="1800" b="1" dirty="0"/>
              <a:t>%</a:t>
            </a:r>
            <a:r>
              <a:rPr lang="ru-RU" sz="1800" dirty="0"/>
              <a:t> заведений — </a:t>
            </a:r>
            <a:r>
              <a:rPr lang="ru-RU" sz="1800" dirty="0" smtClean="0"/>
              <a:t>частный бизнес.</a:t>
            </a: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10949" y="5859159"/>
            <a:ext cx="458414" cy="748675"/>
          </a:xfrm>
        </p:spPr>
        <p:txBody>
          <a:bodyPr/>
          <a:lstStyle/>
          <a:p>
            <a:r>
              <a:rPr lang="ru-RU" sz="4000" dirty="0" smtClean="0"/>
              <a:t>8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0197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157731"/>
            <a:ext cx="10515600" cy="3211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 smtClean="0"/>
              <a:t>Категории сетевых заведений</a:t>
            </a:r>
          </a:p>
          <a:p>
            <a:pPr lv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ru-RU" sz="1800" b="1" dirty="0" smtClean="0"/>
              <a:t>Булочные</a:t>
            </a:r>
            <a:r>
              <a:rPr lang="ru-RU" sz="1800" dirty="0" smtClean="0"/>
              <a:t> </a:t>
            </a:r>
            <a:r>
              <a:rPr lang="ru-RU" sz="1800" dirty="0"/>
              <a:t>(61.3%) и </a:t>
            </a:r>
            <a:r>
              <a:rPr lang="ru-RU" sz="1800" b="1" dirty="0"/>
              <a:t>пиццерии</a:t>
            </a:r>
            <a:r>
              <a:rPr lang="ru-RU" sz="1800" dirty="0"/>
              <a:t>, </a:t>
            </a:r>
            <a:r>
              <a:rPr lang="ru-RU" sz="1800" b="1" dirty="0"/>
              <a:t>кофейни</a:t>
            </a:r>
            <a:r>
              <a:rPr lang="ru-RU" sz="1800" dirty="0"/>
              <a:t> (50-52%) — наибольшая доля сетевых.</a:t>
            </a:r>
          </a:p>
          <a:p>
            <a:pPr lv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ru-RU" sz="1800" b="1" dirty="0" smtClean="0"/>
              <a:t>Столовые</a:t>
            </a:r>
            <a:r>
              <a:rPr lang="ru-RU" sz="1800" dirty="0" smtClean="0"/>
              <a:t> </a:t>
            </a:r>
            <a:r>
              <a:rPr lang="ru-RU" sz="1800" dirty="0"/>
              <a:t>и </a:t>
            </a:r>
            <a:r>
              <a:rPr lang="ru-RU" sz="1800" b="1" dirty="0"/>
              <a:t>бары/пабы</a:t>
            </a:r>
            <a:r>
              <a:rPr lang="ru-RU" sz="1800" dirty="0"/>
              <a:t> — наименьшая доля сетевых объектов</a:t>
            </a:r>
            <a:r>
              <a:rPr lang="ru-RU" sz="1800" dirty="0" smtClean="0"/>
              <a:t>.</a:t>
            </a:r>
          </a:p>
          <a:p>
            <a:pPr lvl="0"/>
            <a:endParaRPr lang="ru-RU" sz="2200" dirty="0"/>
          </a:p>
          <a:p>
            <a:pPr marL="0" indent="0">
              <a:buNone/>
            </a:pPr>
            <a:r>
              <a:rPr lang="ru-RU" sz="2600" b="1" dirty="0"/>
              <a:t>Рейтинги заведений</a:t>
            </a:r>
            <a:endParaRPr lang="ru-RU" sz="2600" dirty="0"/>
          </a:p>
          <a:p>
            <a:pPr lv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ru-RU" sz="1800" dirty="0" smtClean="0"/>
              <a:t>Средний </a:t>
            </a:r>
            <a:r>
              <a:rPr lang="ru-RU" sz="1800" dirty="0"/>
              <a:t>рейтинг заведений в Москве: </a:t>
            </a:r>
            <a:r>
              <a:rPr lang="ru-RU" sz="1800" b="1" dirty="0"/>
              <a:t>4.05–4.39</a:t>
            </a:r>
            <a:r>
              <a:rPr lang="ru-RU" sz="1800" dirty="0"/>
              <a:t>.</a:t>
            </a:r>
          </a:p>
          <a:p>
            <a:pPr lv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ru-RU" sz="1800" dirty="0" smtClean="0"/>
              <a:t>Лучший </a:t>
            </a:r>
            <a:r>
              <a:rPr lang="ru-RU" sz="1800" dirty="0"/>
              <a:t>рейтинг у </a:t>
            </a:r>
            <a:r>
              <a:rPr lang="ru-RU" sz="1800" b="1" dirty="0"/>
              <a:t>баров и пабов</a:t>
            </a:r>
            <a:r>
              <a:rPr lang="ru-RU" sz="1800" dirty="0"/>
              <a:t> (4.39), худший — у </a:t>
            </a:r>
            <a:r>
              <a:rPr lang="ru-RU" sz="1800" b="1" dirty="0"/>
              <a:t>быстрого питания</a:t>
            </a:r>
            <a:r>
              <a:rPr lang="ru-RU" sz="1800" dirty="0"/>
              <a:t> (4.05</a:t>
            </a:r>
            <a:r>
              <a:rPr lang="ru-RU" sz="1800" dirty="0" smtClean="0"/>
              <a:t>).</a:t>
            </a: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72824" y="5859159"/>
            <a:ext cx="696539" cy="748675"/>
          </a:xfrm>
        </p:spPr>
        <p:txBody>
          <a:bodyPr/>
          <a:lstStyle/>
          <a:p>
            <a:r>
              <a:rPr lang="ru-RU" sz="4000" dirty="0" smtClean="0"/>
              <a:t>9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79844642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147</TotalTime>
  <Words>871</Words>
  <Application>Microsoft Office PowerPoint</Application>
  <PresentationFormat>Широкоэкранный</PresentationFormat>
  <Paragraphs>194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Метрополия</vt:lpstr>
      <vt:lpstr>Исследование рынка общественного питания Москвы</vt:lpstr>
      <vt:lpstr>Оглавление</vt:lpstr>
      <vt:lpstr>Оглавление</vt:lpstr>
      <vt:lpstr>Оглавление</vt:lpstr>
      <vt:lpstr>Цели и задачи проекта</vt:lpstr>
      <vt:lpstr>Описание проекта</vt:lpstr>
      <vt:lpstr>Выводы</vt:lpstr>
      <vt:lpstr>Выводы</vt:lpstr>
      <vt:lpstr>Выводы</vt:lpstr>
      <vt:lpstr>Выводы</vt:lpstr>
      <vt:lpstr>Рекомендации для открытия кофейни</vt:lpstr>
      <vt:lpstr>Рекомендации для открытия кофейни</vt:lpstr>
      <vt:lpstr>Рекомендации для открытия кофейни</vt:lpstr>
      <vt:lpstr>Распределение заведений общественного питания Москвы</vt:lpstr>
      <vt:lpstr>Распределение заведений по категориям</vt:lpstr>
      <vt:lpstr>Распределение посадочных мест</vt:lpstr>
      <vt:lpstr>Соотношение сетевых и несетевых заведений</vt:lpstr>
      <vt:lpstr>Категории сетевых заведений</vt:lpstr>
      <vt:lpstr>Топ-15 популярных сетей в Москве</vt:lpstr>
      <vt:lpstr>Топ-15 популярных сетей в Москве</vt:lpstr>
      <vt:lpstr>Средний рейтинг заведений по категориям</vt:lpstr>
      <vt:lpstr>Картограмма со средним рейтингом заведений</vt:lpstr>
      <vt:lpstr>Топ-15 улиц по количеству заведений</vt:lpstr>
      <vt:lpstr> Улицы с одним объектом общепита</vt:lpstr>
      <vt:lpstr>Анализ ценовых индикаторов заведений по районам Москвы</vt:lpstr>
      <vt:lpstr>Детализируем исследование: открытие кофейни</vt:lpstr>
      <vt:lpstr>Открытие кофейни: Распределение кофеен по районам</vt:lpstr>
      <vt:lpstr>Открытие кофейни: Распределение кофеен по районам</vt:lpstr>
      <vt:lpstr>Открытие кофейни: Круглосуточные кофейни</vt:lpstr>
      <vt:lpstr>Открытие кофейни: Круглосуточные кофейни</vt:lpstr>
      <vt:lpstr>Открытие кофейни: Распределение рейтинга кофеен</vt:lpstr>
      <vt:lpstr>Открытие кофейни: Стоимость чашки кофе</vt:lpstr>
      <vt:lpstr>Открытие кофейни: Стоимость чашки кофе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общественного питания Москвы</dc:title>
  <dc:creator>SR</dc:creator>
  <cp:lastModifiedBy>SR</cp:lastModifiedBy>
  <cp:revision>23</cp:revision>
  <dcterms:created xsi:type="dcterms:W3CDTF">2024-12-10T10:11:22Z</dcterms:created>
  <dcterms:modified xsi:type="dcterms:W3CDTF">2024-12-11T10:37:12Z</dcterms:modified>
</cp:coreProperties>
</file>