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3" roundtripDataSignature="AMtx7mgoh7nvckRLdrL0PreQFBE+A8pHJ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bg>
      <p:bgPr>
        <a:solidFill>
          <a:schemeClr val="accent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0"/>
          <p:cNvSpPr txBox="1"/>
          <p:nvPr>
            <p:ph type="ctrTitle"/>
          </p:nvPr>
        </p:nvSpPr>
        <p:spPr>
          <a:xfrm>
            <a:off x="603504" y="770467"/>
            <a:ext cx="10782300" cy="335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800"/>
              <a:buFont typeface="Calibri"/>
              <a:buNone/>
              <a:defRPr sz="88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0"/>
          <p:cNvSpPr txBox="1"/>
          <p:nvPr>
            <p:ph idx="1" type="subTitle"/>
          </p:nvPr>
        </p:nvSpPr>
        <p:spPr>
          <a:xfrm>
            <a:off x="667512" y="4206876"/>
            <a:ext cx="9228201" cy="1645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800"/>
              <a:buNone/>
              <a:defRPr sz="2800"/>
            </a:lvl2pPr>
            <a:lvl3pPr lvl="2" algn="ctr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  <a:defRPr sz="2400"/>
            </a:lvl3pPr>
            <a:lvl4pPr lvl="3" algn="ctr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sz="2000"/>
            </a:lvl4pPr>
            <a:lvl5pPr lvl="4" algn="ctr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sz="2000"/>
            </a:lvl5pPr>
            <a:lvl6pPr lvl="5" algn="ctr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sz="2000"/>
            </a:lvl6pPr>
            <a:lvl7pPr lvl="6" algn="ctr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sz="2000"/>
            </a:lvl7pPr>
            <a:lvl8pPr lvl="7" algn="ctr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sz="2000"/>
            </a:lvl8pPr>
            <a:lvl9pPr lvl="8" algn="ctr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19" name="Google Shape;19;p20"/>
          <p:cNvSpPr txBox="1"/>
          <p:nvPr>
            <p:ph idx="10" type="dt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0"/>
          <p:cNvSpPr txBox="1"/>
          <p:nvPr>
            <p:ph idx="11" type="ftr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0"/>
          <p:cNvSpPr txBox="1"/>
          <p:nvPr>
            <p:ph idx="12" type="sldNum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0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0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0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0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0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0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0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0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0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9"/>
          <p:cNvSpPr txBox="1"/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9"/>
          <p:cNvSpPr txBox="1"/>
          <p:nvPr>
            <p:ph idx="1" type="body"/>
          </p:nvPr>
        </p:nvSpPr>
        <p:spPr>
          <a:xfrm rot="5400000">
            <a:off x="4170426" y="-1482090"/>
            <a:ext cx="3766185" cy="10753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1pPr>
            <a:lvl2pPr indent="-342900" lvl="1" marL="914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2pPr>
            <a:lvl3pPr indent="-342900" lvl="2" marL="1371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3pPr>
            <a:lvl4pPr indent="-342900" lvl="3" marL="1828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4pPr>
            <a:lvl5pPr indent="-342900" lvl="4" marL="22860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5pPr>
            <a:lvl6pPr indent="-342900" lvl="5" marL="2743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6pPr>
            <a:lvl7pPr indent="-342900" lvl="6" marL="3200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7pPr>
            <a:lvl8pPr indent="-342900" lvl="7" marL="3657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8pPr>
            <a:lvl9pPr indent="-342900" lvl="8" marL="4114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9pPr>
          </a:lstStyle>
          <a:p/>
        </p:txBody>
      </p:sp>
      <p:sp>
        <p:nvSpPr>
          <p:cNvPr id="77" name="Google Shape;77;p29"/>
          <p:cNvSpPr txBox="1"/>
          <p:nvPr>
            <p:ph idx="10" type="dt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9"/>
          <p:cNvSpPr txBox="1"/>
          <p:nvPr>
            <p:ph idx="11" type="ftr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9"/>
          <p:cNvSpPr txBox="1"/>
          <p:nvPr>
            <p:ph idx="12" type="sldNum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0"/>
          <p:cNvSpPr txBox="1"/>
          <p:nvPr>
            <p:ph type="title"/>
          </p:nvPr>
        </p:nvSpPr>
        <p:spPr>
          <a:xfrm rot="5400000">
            <a:off x="7658100" y="1781175"/>
            <a:ext cx="48006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0"/>
          <p:cNvSpPr txBox="1"/>
          <p:nvPr>
            <p:ph idx="1" type="body"/>
          </p:nvPr>
        </p:nvSpPr>
        <p:spPr>
          <a:xfrm rot="5400000">
            <a:off x="1938338" y="-452437"/>
            <a:ext cx="5400675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1pPr>
            <a:lvl2pPr indent="-342900" lvl="1" marL="914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2pPr>
            <a:lvl3pPr indent="-342900" lvl="2" marL="1371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3pPr>
            <a:lvl4pPr indent="-342900" lvl="3" marL="1828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4pPr>
            <a:lvl5pPr indent="-342900" lvl="4" marL="22860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5pPr>
            <a:lvl6pPr indent="-342900" lvl="5" marL="2743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6pPr>
            <a:lvl7pPr indent="-342900" lvl="6" marL="3200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7pPr>
            <a:lvl8pPr indent="-342900" lvl="7" marL="3657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8pPr>
            <a:lvl9pPr indent="-342900" lvl="8" marL="4114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9pPr>
          </a:lstStyle>
          <a:p/>
        </p:txBody>
      </p:sp>
      <p:sp>
        <p:nvSpPr>
          <p:cNvPr id="83" name="Google Shape;83;p30"/>
          <p:cNvSpPr txBox="1"/>
          <p:nvPr>
            <p:ph idx="10" type="dt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0"/>
          <p:cNvSpPr txBox="1"/>
          <p:nvPr>
            <p:ph idx="11" type="ftr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0"/>
          <p:cNvSpPr txBox="1"/>
          <p:nvPr>
            <p:ph idx="12" type="sldNum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1"/>
          <p:cNvSpPr txBox="1"/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1"/>
          <p:cNvSpPr txBox="1"/>
          <p:nvPr>
            <p:ph idx="1" type="body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1pPr>
            <a:lvl2pPr indent="-342900" lvl="1" marL="914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2pPr>
            <a:lvl3pPr indent="-342900" lvl="2" marL="1371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3pPr>
            <a:lvl4pPr indent="-342900" lvl="3" marL="1828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4pPr>
            <a:lvl5pPr indent="-342900" lvl="4" marL="22860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5pPr>
            <a:lvl6pPr indent="-342900" lvl="5" marL="2743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6pPr>
            <a:lvl7pPr indent="-342900" lvl="6" marL="3200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7pPr>
            <a:lvl8pPr indent="-342900" lvl="7" marL="3657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8pPr>
            <a:lvl9pPr indent="-342900" lvl="8" marL="4114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9pPr>
          </a:lstStyle>
          <a:p/>
        </p:txBody>
      </p:sp>
      <p:sp>
        <p:nvSpPr>
          <p:cNvPr id="25" name="Google Shape;25;p21"/>
          <p:cNvSpPr txBox="1"/>
          <p:nvPr>
            <p:ph idx="10" type="dt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1"/>
          <p:cNvSpPr txBox="1"/>
          <p:nvPr>
            <p:ph idx="11" type="ftr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1"/>
          <p:cNvSpPr txBox="1"/>
          <p:nvPr>
            <p:ph idx="12" type="sldNum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2"/>
          <p:cNvSpPr txBox="1"/>
          <p:nvPr>
            <p:ph type="title"/>
          </p:nvPr>
        </p:nvSpPr>
        <p:spPr>
          <a:xfrm>
            <a:off x="603504" y="767419"/>
            <a:ext cx="10780776" cy="33558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800"/>
              <a:buFont typeface="Calibri"/>
              <a:buNone/>
              <a:defRPr b="0" sz="88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2"/>
          <p:cNvSpPr txBox="1"/>
          <p:nvPr>
            <p:ph idx="1" type="body"/>
          </p:nvPr>
        </p:nvSpPr>
        <p:spPr>
          <a:xfrm>
            <a:off x="667512" y="4204209"/>
            <a:ext cx="9226296" cy="1645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22"/>
          <p:cNvSpPr txBox="1"/>
          <p:nvPr>
            <p:ph idx="10" type="dt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2"/>
          <p:cNvSpPr txBox="1"/>
          <p:nvPr>
            <p:ph idx="11" type="ftr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2"/>
          <p:cNvSpPr txBox="1"/>
          <p:nvPr>
            <p:ph idx="12" type="sldNum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3"/>
          <p:cNvSpPr txBox="1"/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3"/>
          <p:cNvSpPr txBox="1"/>
          <p:nvPr>
            <p:ph idx="1" type="body"/>
          </p:nvPr>
        </p:nvSpPr>
        <p:spPr>
          <a:xfrm>
            <a:off x="676656" y="1998134"/>
            <a:ext cx="4663440" cy="376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  <a:defRPr sz="2400"/>
            </a:lvl1pPr>
            <a:lvl2pPr indent="-355600" lvl="1" marL="914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Char char=" "/>
              <a:defRPr sz="2000"/>
            </a:lvl2pPr>
            <a:lvl3pPr indent="-342900" lvl="2" marL="1371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 sz="1800"/>
            </a:lvl3pPr>
            <a:lvl4pPr indent="-330200" lvl="3" marL="1828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4pPr>
            <a:lvl5pPr indent="-330200" lvl="4" marL="22860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5pPr>
            <a:lvl6pPr indent="-330200" lvl="5" marL="2743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6pPr>
            <a:lvl7pPr indent="-330200" lvl="6" marL="3200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7pPr>
            <a:lvl8pPr indent="-330200" lvl="7" marL="3657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8pPr>
            <a:lvl9pPr indent="-330200" lvl="8" marL="4114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9pPr>
          </a:lstStyle>
          <a:p/>
        </p:txBody>
      </p:sp>
      <p:sp>
        <p:nvSpPr>
          <p:cNvPr id="37" name="Google Shape;37;p23"/>
          <p:cNvSpPr txBox="1"/>
          <p:nvPr>
            <p:ph idx="2" type="body"/>
          </p:nvPr>
        </p:nvSpPr>
        <p:spPr>
          <a:xfrm>
            <a:off x="6011330" y="1998134"/>
            <a:ext cx="4663440" cy="376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  <a:defRPr sz="2400"/>
            </a:lvl1pPr>
            <a:lvl2pPr indent="-355600" lvl="1" marL="914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Char char=" "/>
              <a:defRPr sz="2000"/>
            </a:lvl2pPr>
            <a:lvl3pPr indent="-342900" lvl="2" marL="1371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 sz="1800"/>
            </a:lvl3pPr>
            <a:lvl4pPr indent="-330200" lvl="3" marL="1828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4pPr>
            <a:lvl5pPr indent="-330200" lvl="4" marL="22860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5pPr>
            <a:lvl6pPr indent="-330200" lvl="5" marL="2743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6pPr>
            <a:lvl7pPr indent="-330200" lvl="6" marL="3200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7pPr>
            <a:lvl8pPr indent="-330200" lvl="7" marL="3657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8pPr>
            <a:lvl9pPr indent="-330200" lvl="8" marL="4114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9pPr>
          </a:lstStyle>
          <a:p/>
        </p:txBody>
      </p:sp>
      <p:sp>
        <p:nvSpPr>
          <p:cNvPr id="38" name="Google Shape;38;p23"/>
          <p:cNvSpPr txBox="1"/>
          <p:nvPr>
            <p:ph idx="10" type="dt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3"/>
          <p:cNvSpPr txBox="1"/>
          <p:nvPr>
            <p:ph idx="11" type="ftr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3"/>
          <p:cNvSpPr txBox="1"/>
          <p:nvPr>
            <p:ph idx="12" type="sldNum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4"/>
          <p:cNvSpPr txBox="1"/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4"/>
          <p:cNvSpPr txBox="1"/>
          <p:nvPr>
            <p:ph idx="1" type="body"/>
          </p:nvPr>
        </p:nvSpPr>
        <p:spPr>
          <a:xfrm>
            <a:off x="676656" y="2040467"/>
            <a:ext cx="4663440" cy="7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200"/>
              <a:buNone/>
              <a:defRPr b="0" sz="2200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24"/>
          <p:cNvSpPr txBox="1"/>
          <p:nvPr>
            <p:ph idx="2" type="body"/>
          </p:nvPr>
        </p:nvSpPr>
        <p:spPr>
          <a:xfrm>
            <a:off x="676656" y="2753084"/>
            <a:ext cx="466344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  <a:defRPr sz="2400"/>
            </a:lvl1pPr>
            <a:lvl2pPr indent="-355600" lvl="1" marL="914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Char char=" "/>
              <a:defRPr sz="2000"/>
            </a:lvl2pPr>
            <a:lvl3pPr indent="-342900" lvl="2" marL="1371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 sz="1800"/>
            </a:lvl3pPr>
            <a:lvl4pPr indent="-330200" lvl="3" marL="1828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4pPr>
            <a:lvl5pPr indent="-330200" lvl="4" marL="22860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5pPr>
            <a:lvl6pPr indent="-330200" lvl="5" marL="2743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6pPr>
            <a:lvl7pPr indent="-330200" lvl="6" marL="3200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7pPr>
            <a:lvl8pPr indent="-330200" lvl="7" marL="3657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8pPr>
            <a:lvl9pPr indent="-330200" lvl="8" marL="4114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9pPr>
          </a:lstStyle>
          <a:p/>
        </p:txBody>
      </p:sp>
      <p:sp>
        <p:nvSpPr>
          <p:cNvPr id="45" name="Google Shape;45;p24"/>
          <p:cNvSpPr txBox="1"/>
          <p:nvPr>
            <p:ph idx="3" type="body"/>
          </p:nvPr>
        </p:nvSpPr>
        <p:spPr>
          <a:xfrm>
            <a:off x="6007608" y="2038435"/>
            <a:ext cx="4663440" cy="7223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200"/>
              <a:buNone/>
              <a:defRPr b="0" sz="2200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24"/>
          <p:cNvSpPr txBox="1"/>
          <p:nvPr>
            <p:ph idx="4" type="body"/>
          </p:nvPr>
        </p:nvSpPr>
        <p:spPr>
          <a:xfrm>
            <a:off x="6007608" y="2750990"/>
            <a:ext cx="466344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  <a:defRPr sz="2400"/>
            </a:lvl1pPr>
            <a:lvl2pPr indent="-355600" lvl="1" marL="914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Char char=" "/>
              <a:defRPr sz="2000"/>
            </a:lvl2pPr>
            <a:lvl3pPr indent="-342900" lvl="2" marL="1371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 sz="1800"/>
            </a:lvl3pPr>
            <a:lvl4pPr indent="-330200" lvl="3" marL="1828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4pPr>
            <a:lvl5pPr indent="-330200" lvl="4" marL="22860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5pPr>
            <a:lvl6pPr indent="-330200" lvl="5" marL="2743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6pPr>
            <a:lvl7pPr indent="-330200" lvl="6" marL="3200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7pPr>
            <a:lvl8pPr indent="-330200" lvl="7" marL="3657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8pPr>
            <a:lvl9pPr indent="-330200" lvl="8" marL="4114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9pPr>
          </a:lstStyle>
          <a:p/>
        </p:txBody>
      </p:sp>
      <p:sp>
        <p:nvSpPr>
          <p:cNvPr id="47" name="Google Shape;47;p24"/>
          <p:cNvSpPr txBox="1"/>
          <p:nvPr>
            <p:ph idx="10" type="dt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4"/>
          <p:cNvSpPr txBox="1"/>
          <p:nvPr>
            <p:ph idx="11" type="ftr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4"/>
          <p:cNvSpPr txBox="1"/>
          <p:nvPr>
            <p:ph idx="12" type="sldNum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5"/>
          <p:cNvSpPr txBox="1"/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5"/>
          <p:cNvSpPr txBox="1"/>
          <p:nvPr>
            <p:ph idx="10" type="dt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5"/>
          <p:cNvSpPr txBox="1"/>
          <p:nvPr>
            <p:ph idx="11" type="ftr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5"/>
          <p:cNvSpPr txBox="1"/>
          <p:nvPr>
            <p:ph idx="12" type="sldNum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6"/>
          <p:cNvSpPr txBox="1"/>
          <p:nvPr>
            <p:ph idx="10" type="dt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6"/>
          <p:cNvSpPr txBox="1"/>
          <p:nvPr>
            <p:ph idx="11" type="ftr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6"/>
          <p:cNvSpPr txBox="1"/>
          <p:nvPr>
            <p:ph idx="12" type="sldNum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7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27"/>
          <p:cNvSpPr txBox="1"/>
          <p:nvPr>
            <p:ph type="title"/>
          </p:nvPr>
        </p:nvSpPr>
        <p:spPr>
          <a:xfrm>
            <a:off x="8261404" y="542282"/>
            <a:ext cx="3383280" cy="19202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  <a:defRPr sz="4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7"/>
          <p:cNvSpPr txBox="1"/>
          <p:nvPr>
            <p:ph idx="1" type="body"/>
          </p:nvPr>
        </p:nvSpPr>
        <p:spPr>
          <a:xfrm>
            <a:off x="762000" y="762000"/>
            <a:ext cx="60960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3200"/>
              <a:buChar char=" "/>
              <a:defRPr sz="3200"/>
            </a:lvl1pPr>
            <a:lvl2pPr indent="-406400" lvl="1" marL="914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800"/>
              <a:buChar char=" "/>
              <a:defRPr sz="2800"/>
            </a:lvl2pPr>
            <a:lvl3pPr indent="-381000" lvl="2" marL="1371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  <a:defRPr sz="2400"/>
            </a:lvl3pPr>
            <a:lvl4pPr indent="-355600" lvl="3" marL="1828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Char char=" "/>
              <a:defRPr sz="2000"/>
            </a:lvl4pPr>
            <a:lvl5pPr indent="-355600" lvl="4" marL="22860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Char char=" "/>
              <a:defRPr sz="2000"/>
            </a:lvl5pPr>
            <a:lvl6pPr indent="-355600" lvl="5" marL="2743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Char char=" "/>
              <a:defRPr sz="2000"/>
            </a:lvl6pPr>
            <a:lvl7pPr indent="-355600" lvl="6" marL="3200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Char char=" "/>
              <a:defRPr sz="2000"/>
            </a:lvl7pPr>
            <a:lvl8pPr indent="-355600" lvl="7" marL="3657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Char char=" "/>
              <a:defRPr sz="2000"/>
            </a:lvl8pPr>
            <a:lvl9pPr indent="-355600" lvl="8" marL="4114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Char char=" "/>
              <a:defRPr sz="2000"/>
            </a:lvl9pPr>
          </a:lstStyle>
          <a:p/>
        </p:txBody>
      </p:sp>
      <p:sp>
        <p:nvSpPr>
          <p:cNvPr id="63" name="Google Shape;63;p27"/>
          <p:cNvSpPr txBox="1"/>
          <p:nvPr>
            <p:ph idx="2" type="body"/>
          </p:nvPr>
        </p:nvSpPr>
        <p:spPr>
          <a:xfrm>
            <a:off x="8275982" y="2511813"/>
            <a:ext cx="3398520" cy="3126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alibri"/>
              <a:buNone/>
              <a:defRPr sz="1800">
                <a:solidFill>
                  <a:srgbClr val="262626"/>
                </a:solidFill>
              </a:defRPr>
            </a:lvl1pPr>
            <a:lvl2pPr indent="-228600" lvl="1" marL="914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4" name="Google Shape;64;p27"/>
          <p:cNvSpPr txBox="1"/>
          <p:nvPr>
            <p:ph idx="10" type="dt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7"/>
          <p:cNvSpPr txBox="1"/>
          <p:nvPr>
            <p:ph idx="11" type="ftr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7"/>
          <p:cNvSpPr txBox="1"/>
          <p:nvPr>
            <p:ph idx="12" type="sldNum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sz="10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sz="10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sz="10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sz="10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sz="10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sz="10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sz="10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sz="10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sz="10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bg>
      <p:bgPr>
        <a:solidFill>
          <a:schemeClr val="accent1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8"/>
          <p:cNvSpPr txBox="1"/>
          <p:nvPr>
            <p:ph type="title"/>
          </p:nvPr>
        </p:nvSpPr>
        <p:spPr>
          <a:xfrm>
            <a:off x="649224" y="5418667"/>
            <a:ext cx="10780776" cy="6132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  <a:defRPr b="0" sz="32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8"/>
          <p:cNvSpPr/>
          <p:nvPr>
            <p:ph idx="2" type="pic"/>
          </p:nvPr>
        </p:nvSpPr>
        <p:spPr>
          <a:xfrm>
            <a:off x="0" y="0"/>
            <a:ext cx="12192000" cy="5330952"/>
          </a:xfrm>
          <a:prstGeom prst="rect">
            <a:avLst/>
          </a:prstGeom>
          <a:solidFill>
            <a:srgbClr val="B7E0E9"/>
          </a:solidFill>
          <a:ln>
            <a:noFill/>
          </a:ln>
        </p:spPr>
      </p:sp>
      <p:sp>
        <p:nvSpPr>
          <p:cNvPr id="70" name="Google Shape;70;p28"/>
          <p:cNvSpPr txBox="1"/>
          <p:nvPr>
            <p:ph idx="1" type="body"/>
          </p:nvPr>
        </p:nvSpPr>
        <p:spPr>
          <a:xfrm>
            <a:off x="676656" y="5909735"/>
            <a:ext cx="9229344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1400">
                <a:solidFill>
                  <a:srgbClr val="262626"/>
                </a:solidFill>
              </a:defRPr>
            </a:lvl1pPr>
            <a:lvl2pPr indent="-228600" lvl="1" marL="914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1" name="Google Shape;71;p28"/>
          <p:cNvSpPr txBox="1"/>
          <p:nvPr>
            <p:ph idx="10" type="dt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8"/>
          <p:cNvSpPr txBox="1"/>
          <p:nvPr>
            <p:ph idx="11" type="ftr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8"/>
          <p:cNvSpPr txBox="1"/>
          <p:nvPr>
            <p:ph idx="12" type="sldNum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sz="10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sz="10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sz="10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sz="10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sz="10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sz="10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sz="10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sz="10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sz="10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 txBox="1"/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alibri"/>
              <a:buNone/>
              <a:defRPr b="0" i="0" sz="5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9"/>
          <p:cNvSpPr txBox="1"/>
          <p:nvPr>
            <p:ph idx="1" type="body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 "/>
              <a:defRPr b="0" i="0" sz="2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 "/>
              <a:defRPr b="0" i="0" sz="2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Char char=" "/>
              <a:defRPr b="0" i="1" sz="2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b="0" i="0" sz="1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b="0" i="0" sz="1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b="0" i="0" sz="1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b="0" i="0" sz="1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b="0" i="0" sz="1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b="0" i="0" sz="1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9"/>
          <p:cNvSpPr txBox="1"/>
          <p:nvPr>
            <p:ph idx="10" type="dt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9"/>
          <p:cNvSpPr txBox="1"/>
          <p:nvPr>
            <p:ph idx="11" type="ftr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9"/>
          <p:cNvSpPr txBox="1"/>
          <p:nvPr>
            <p:ph idx="12" type="sldNum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3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3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3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3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3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3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3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3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3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Relationship Id="rId4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"/>
          <p:cNvSpPr txBox="1"/>
          <p:nvPr>
            <p:ph type="ctrTitle"/>
          </p:nvPr>
        </p:nvSpPr>
        <p:spPr>
          <a:xfrm>
            <a:off x="603504" y="770467"/>
            <a:ext cx="10782300" cy="335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800"/>
              <a:buFont typeface="Calibri"/>
              <a:buNone/>
            </a:pPr>
            <a:r>
              <a:rPr b="1" lang="ru-RU"/>
              <a:t>Анализ оттока клиентов банка "Метанпром"</a:t>
            </a:r>
            <a:endParaRPr/>
          </a:p>
        </p:txBody>
      </p:sp>
      <p:sp>
        <p:nvSpPr>
          <p:cNvPr id="91" name="Google Shape;91;p1"/>
          <p:cNvSpPr txBox="1"/>
          <p:nvPr/>
        </p:nvSpPr>
        <p:spPr>
          <a:xfrm>
            <a:off x="667499" y="5939425"/>
            <a:ext cx="6663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1" i="0" lang="ru-RU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Автор исследования: Елисеев А. А.</a:t>
            </a:r>
            <a:endParaRPr b="1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10106526" y="5939423"/>
            <a:ext cx="1279278" cy="4934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1" i="0" lang="ru-RU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2025 г</a:t>
            </a:r>
            <a:endParaRPr b="1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"/>
          <p:cNvSpPr txBox="1"/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alibri"/>
              <a:buNone/>
            </a:pPr>
            <a:r>
              <a:rPr b="1" lang="ru-RU"/>
              <a:t>Распределения клиентов по количеству баллов собственности</a:t>
            </a:r>
            <a:endParaRPr/>
          </a:p>
        </p:txBody>
      </p:sp>
      <p:sp>
        <p:nvSpPr>
          <p:cNvPr id="161" name="Google Shape;161;p10"/>
          <p:cNvSpPr txBox="1"/>
          <p:nvPr>
            <p:ph idx="12" type="sldNum"/>
          </p:nvPr>
        </p:nvSpPr>
        <p:spPr>
          <a:xfrm>
            <a:off x="11410949" y="5859159"/>
            <a:ext cx="458414" cy="7486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/>
              <a:t>9</a:t>
            </a:r>
            <a:endParaRPr sz="4000"/>
          </a:p>
        </p:txBody>
      </p:sp>
      <p:sp>
        <p:nvSpPr>
          <p:cNvPr id="162" name="Google Shape;162;p10"/>
          <p:cNvSpPr txBox="1"/>
          <p:nvPr/>
        </p:nvSpPr>
        <p:spPr>
          <a:xfrm>
            <a:off x="604835" y="4905154"/>
            <a:ext cx="10565758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Большинство клиентов (25.8%) имеют </a:t>
            </a: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 баллов</a:t>
            </a: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распределение смещено в сторону меньших значений. Клиенты с баллами от </a:t>
            </a: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 до 9</a:t>
            </a: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составляют менее </a:t>
            </a: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5%</a:t>
            </a: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Вероятность оттока увеличивается с ростом баллов собственности.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Для клиентов с </a:t>
            </a: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баллами</a:t>
            </a: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отток составляет </a:t>
            </a: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21%</a:t>
            </a: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а для клиентов с </a:t>
            </a: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 баллами</a:t>
            </a: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достигает </a:t>
            </a: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54%</a:t>
            </a: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  <p:pic>
        <p:nvPicPr>
          <p:cNvPr id="163" name="Google Shape;16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7224" y="2157731"/>
            <a:ext cx="5326481" cy="27474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43611" y="2157731"/>
            <a:ext cx="5179371" cy="27474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1"/>
          <p:cNvSpPr txBox="1"/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alibri"/>
              <a:buNone/>
            </a:pPr>
            <a:r>
              <a:rPr b="1" lang="ru-RU"/>
              <a:t>Распределения клиентов по количеству средств на счёте</a:t>
            </a:r>
            <a:endParaRPr/>
          </a:p>
        </p:txBody>
      </p:sp>
      <p:sp>
        <p:nvSpPr>
          <p:cNvPr id="170" name="Google Shape;170;p11"/>
          <p:cNvSpPr txBox="1"/>
          <p:nvPr>
            <p:ph idx="12" type="sldNum"/>
          </p:nvPr>
        </p:nvSpPr>
        <p:spPr>
          <a:xfrm>
            <a:off x="11053011" y="5859159"/>
            <a:ext cx="816352" cy="7486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/>
              <a:t>10</a:t>
            </a:r>
            <a:endParaRPr sz="4000"/>
          </a:p>
        </p:txBody>
      </p:sp>
      <p:sp>
        <p:nvSpPr>
          <p:cNvPr id="171" name="Google Shape;171;p11"/>
          <p:cNvSpPr txBox="1"/>
          <p:nvPr/>
        </p:nvSpPr>
        <p:spPr>
          <a:xfrm>
            <a:off x="657224" y="4652078"/>
            <a:ext cx="10556208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Средний баланс: </a:t>
            </a: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827,245.6</a:t>
            </a: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медианный баланс: </a:t>
            </a: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524,295.3</a:t>
            </a: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Большинство клиентов имеют баланс до </a:t>
            </a: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1,000,000</a:t>
            </a: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что видно из смещения распределения в сторону меньших значений.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Клиенты с балансом </a:t>
            </a: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750,000 и выше</a:t>
            </a: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чаще подвержены оттоку.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Это может свидетельствовать о том, что клиенты с более высоким балансом менее удовлетворены текущим сервисом.</a:t>
            </a:r>
            <a:endParaRPr/>
          </a:p>
        </p:txBody>
      </p:sp>
      <p:pic>
        <p:nvPicPr>
          <p:cNvPr id="172" name="Google Shape;17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86400" y="1938129"/>
            <a:ext cx="5887449" cy="2713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2"/>
          <p:cNvSpPr txBox="1"/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r>
              <a:rPr b="1" lang="ru-RU"/>
              <a:t>Распределения клиентов по количеству используемых продуктов банка</a:t>
            </a:r>
            <a:endParaRPr/>
          </a:p>
        </p:txBody>
      </p:sp>
      <p:sp>
        <p:nvSpPr>
          <p:cNvPr id="178" name="Google Shape;178;p12"/>
          <p:cNvSpPr txBox="1"/>
          <p:nvPr>
            <p:ph idx="12" type="sldNum"/>
          </p:nvPr>
        </p:nvSpPr>
        <p:spPr>
          <a:xfrm>
            <a:off x="11020926" y="5859159"/>
            <a:ext cx="848437" cy="7486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/>
              <a:t>11</a:t>
            </a:r>
            <a:endParaRPr sz="4000"/>
          </a:p>
        </p:txBody>
      </p:sp>
      <p:sp>
        <p:nvSpPr>
          <p:cNvPr id="179" name="Google Shape;179;p12"/>
          <p:cNvSpPr txBox="1"/>
          <p:nvPr/>
        </p:nvSpPr>
        <p:spPr>
          <a:xfrm>
            <a:off x="595223" y="4879349"/>
            <a:ext cx="10565758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Клиенты с </a:t>
            </a: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и более продуктами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чаще уходят.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Максимальная доля оттока наблюдается среди клиентов с </a:t>
            </a: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 продуктами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(</a:t>
            </a: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63%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Для клиентов с: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продуктом — доля оттока минимальна (</a:t>
            </a: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7%</a:t>
            </a: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).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2, 3 и 5 продуктами — доля оттока в диапазоне </a:t>
            </a: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20-30%</a:t>
            </a: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  <p:pic>
        <p:nvPicPr>
          <p:cNvPr id="180" name="Google Shape;18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7224" y="1822854"/>
            <a:ext cx="5887955" cy="300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27680" y="1822854"/>
            <a:ext cx="5717245" cy="30564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3"/>
          <p:cNvSpPr txBox="1"/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alibri"/>
              <a:buNone/>
            </a:pPr>
            <a:r>
              <a:rPr b="1" lang="ru-RU"/>
              <a:t>Распределения клиентов по наличию кредитной карты</a:t>
            </a:r>
            <a:endParaRPr/>
          </a:p>
        </p:txBody>
      </p:sp>
      <p:sp>
        <p:nvSpPr>
          <p:cNvPr id="187" name="Google Shape;187;p13"/>
          <p:cNvSpPr txBox="1"/>
          <p:nvPr>
            <p:ph idx="12" type="sldNum"/>
          </p:nvPr>
        </p:nvSpPr>
        <p:spPr>
          <a:xfrm>
            <a:off x="10940716" y="5859159"/>
            <a:ext cx="928647" cy="7486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/>
              <a:t>12</a:t>
            </a:r>
            <a:endParaRPr sz="4000"/>
          </a:p>
        </p:txBody>
      </p:sp>
      <p:sp>
        <p:nvSpPr>
          <p:cNvPr id="188" name="Google Shape;188;p13"/>
          <p:cNvSpPr txBox="1"/>
          <p:nvPr/>
        </p:nvSpPr>
        <p:spPr>
          <a:xfrm>
            <a:off x="657224" y="5212828"/>
            <a:ext cx="1056575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Клиенты без кредитной карты демонстрируют более высокий уровень оттока (</a:t>
            </a: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26%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Среди клиентов с кредитной картой доля оттока составляет </a:t>
            </a: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15%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что почти в 2 раза меньше.</a:t>
            </a:r>
            <a:endParaRPr/>
          </a:p>
        </p:txBody>
      </p:sp>
      <p:pic>
        <p:nvPicPr>
          <p:cNvPr id="189" name="Google Shape;18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7224" y="2012544"/>
            <a:ext cx="5535029" cy="286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23869" y="2011718"/>
            <a:ext cx="5522699" cy="28936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4"/>
          <p:cNvSpPr txBox="1"/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alibri"/>
              <a:buNone/>
            </a:pPr>
            <a:r>
              <a:rPr b="1" lang="ru-RU"/>
              <a:t>Распределения клиентов по параметру активности</a:t>
            </a:r>
            <a:endParaRPr/>
          </a:p>
        </p:txBody>
      </p:sp>
      <p:sp>
        <p:nvSpPr>
          <p:cNvPr id="196" name="Google Shape;196;p14"/>
          <p:cNvSpPr txBox="1"/>
          <p:nvPr>
            <p:ph idx="12" type="sldNum"/>
          </p:nvPr>
        </p:nvSpPr>
        <p:spPr>
          <a:xfrm>
            <a:off x="11101137" y="5859159"/>
            <a:ext cx="768226" cy="7486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/>
              <a:t>13</a:t>
            </a:r>
            <a:endParaRPr sz="4000"/>
          </a:p>
        </p:txBody>
      </p:sp>
      <p:sp>
        <p:nvSpPr>
          <p:cNvPr id="197" name="Google Shape;197;p14"/>
          <p:cNvSpPr txBox="1"/>
          <p:nvPr/>
        </p:nvSpPr>
        <p:spPr>
          <a:xfrm>
            <a:off x="657224" y="5212828"/>
            <a:ext cx="1056575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 активных клиентов уровень оттока выше и составляет </a:t>
            </a: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24%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 неактивных клиентов уровень оттока значительно ниже — </a:t>
            </a: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11%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  <p:pic>
        <p:nvPicPr>
          <p:cNvPr id="198" name="Google Shape;19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7224" y="2040560"/>
            <a:ext cx="5759618" cy="29828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16842" y="2088686"/>
            <a:ext cx="5582701" cy="28780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5"/>
          <p:cNvSpPr txBox="1"/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alibri"/>
              <a:buNone/>
            </a:pPr>
            <a:r>
              <a:rPr b="1" lang="ru-RU"/>
              <a:t>Распределения клиентов по количеству средств на счёте</a:t>
            </a:r>
            <a:endParaRPr/>
          </a:p>
        </p:txBody>
      </p:sp>
      <p:sp>
        <p:nvSpPr>
          <p:cNvPr id="205" name="Google Shape;205;p15"/>
          <p:cNvSpPr txBox="1"/>
          <p:nvPr>
            <p:ph idx="12" type="sldNum"/>
          </p:nvPr>
        </p:nvSpPr>
        <p:spPr>
          <a:xfrm>
            <a:off x="10988842" y="5859159"/>
            <a:ext cx="880521" cy="7486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/>
              <a:t>14</a:t>
            </a:r>
            <a:endParaRPr sz="4000"/>
          </a:p>
        </p:txBody>
      </p:sp>
      <p:sp>
        <p:nvSpPr>
          <p:cNvPr id="206" name="Google Shape;206;p15"/>
          <p:cNvSpPr txBox="1"/>
          <p:nvPr/>
        </p:nvSpPr>
        <p:spPr>
          <a:xfrm>
            <a:off x="6773128" y="2657126"/>
            <a:ext cx="5096235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Средний доход: </a:t>
            </a: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150 000</a:t>
            </a: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Медианный доход: </a:t>
            </a: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120 000</a:t>
            </a: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Основная масса клиентов имеет доход в диапазоне от </a:t>
            </a: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50 000</a:t>
            </a: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до </a:t>
            </a: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150 000</a:t>
            </a: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Распределение имеет длинный хвост в сторону высоких значений (максимум: </a:t>
            </a: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1 395 064</a:t>
            </a: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).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Наиболее склонны к оттоку клиенты с доходом от </a:t>
            </a: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80 000</a:t>
            </a: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до </a:t>
            </a: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250 000</a:t>
            </a: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  <p:pic>
        <p:nvPicPr>
          <p:cNvPr id="207" name="Google Shape;20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7224" y="2671075"/>
            <a:ext cx="6115904" cy="2848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6"/>
          <p:cNvSpPr txBox="1"/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alibri"/>
              <a:buNone/>
            </a:pPr>
            <a:r>
              <a:rPr b="1" lang="ru-RU"/>
              <a:t>Портрет клиента, склонного к оттоку</a:t>
            </a:r>
            <a:endParaRPr/>
          </a:p>
        </p:txBody>
      </p:sp>
      <p:sp>
        <p:nvSpPr>
          <p:cNvPr id="213" name="Google Shape;213;p16"/>
          <p:cNvSpPr txBox="1"/>
          <p:nvPr>
            <p:ph idx="12" type="sldNum"/>
          </p:nvPr>
        </p:nvSpPr>
        <p:spPr>
          <a:xfrm>
            <a:off x="11149263" y="5859159"/>
            <a:ext cx="720100" cy="7486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/>
              <a:t>15</a:t>
            </a:r>
            <a:endParaRPr sz="4000"/>
          </a:p>
        </p:txBody>
      </p:sp>
      <p:sp>
        <p:nvSpPr>
          <p:cNvPr id="214" name="Google Shape;214;p16"/>
          <p:cNvSpPr txBox="1"/>
          <p:nvPr/>
        </p:nvSpPr>
        <p:spPr>
          <a:xfrm>
            <a:off x="657224" y="2157731"/>
            <a:ext cx="7091113" cy="39130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Мужчина</a:t>
            </a: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в возрасте </a:t>
            </a:r>
            <a:r>
              <a:rPr b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24–35 лет</a:t>
            </a: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или </a:t>
            </a:r>
            <a:r>
              <a:rPr b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50–60 лет</a:t>
            </a: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Имеет </a:t>
            </a:r>
            <a:r>
              <a:rPr b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кредитный скоринг 820–940</a:t>
            </a: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Владеет </a:t>
            </a:r>
            <a:r>
              <a:rPr b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более чем 3 баллами собственности</a:t>
            </a: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Имеет </a:t>
            </a:r>
            <a:r>
              <a:rPr b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баланс на счете от 750 000 и выше</a:t>
            </a: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Активно пользуется </a:t>
            </a:r>
            <a:r>
              <a:rPr b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более чем 3 продуктами</a:t>
            </a: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банка.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Не имеет кредитной карты</a:t>
            </a: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Активный клиент</a:t>
            </a: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с доходом </a:t>
            </a:r>
            <a:r>
              <a:rPr b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от 80 000 до 250 000</a:t>
            </a: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7"/>
          <p:cNvSpPr txBox="1"/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alibri"/>
              <a:buNone/>
            </a:pPr>
            <a:r>
              <a:rPr b="1" lang="ru-RU"/>
              <a:t>Корреляционный анализ</a:t>
            </a:r>
            <a:endParaRPr/>
          </a:p>
        </p:txBody>
      </p:sp>
      <p:sp>
        <p:nvSpPr>
          <p:cNvPr id="220" name="Google Shape;220;p17"/>
          <p:cNvSpPr txBox="1"/>
          <p:nvPr>
            <p:ph idx="12" type="sldNum"/>
          </p:nvPr>
        </p:nvSpPr>
        <p:spPr>
          <a:xfrm>
            <a:off x="11117179" y="5859159"/>
            <a:ext cx="752184" cy="7486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/>
              <a:t>16</a:t>
            </a:r>
            <a:endParaRPr sz="4000"/>
          </a:p>
        </p:txBody>
      </p:sp>
      <p:pic>
        <p:nvPicPr>
          <p:cNvPr id="221" name="Google Shape;22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50727" y="1549606"/>
            <a:ext cx="4460222" cy="4917679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17"/>
          <p:cNvSpPr txBox="1"/>
          <p:nvPr/>
        </p:nvSpPr>
        <p:spPr>
          <a:xfrm>
            <a:off x="818147" y="2521204"/>
            <a:ext cx="6132580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Наиболее значимые факторы</a:t>
            </a: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связанные с оттоком, — это equity (0.35), last_activity (0.26), products (0.26), score (0.23) и gender (0.22).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Остальные параметры</a:t>
            </a: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такие как credit_card (0.20), age (0.19), est_salary (0.05), balance (0.02) и city (0.02), имеют слабое влияние на отток.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Наблюдаются умеренные и слабые корреляции между score, equity, products, age, gender, balance и est_salary, но они не связаны напрямую с оттоком.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8"/>
          <p:cNvSpPr txBox="1"/>
          <p:nvPr>
            <p:ph type="title"/>
          </p:nvPr>
        </p:nvSpPr>
        <p:spPr>
          <a:xfrm>
            <a:off x="638174" y="127567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alibri"/>
              <a:buNone/>
            </a:pPr>
            <a:r>
              <a:rPr b="1" lang="ru-RU"/>
              <a:t>Сегменты отточных клиетов</a:t>
            </a:r>
            <a:endParaRPr b="1"/>
          </a:p>
        </p:txBody>
      </p:sp>
      <p:sp>
        <p:nvSpPr>
          <p:cNvPr id="228" name="Google Shape;228;p18"/>
          <p:cNvSpPr txBox="1"/>
          <p:nvPr>
            <p:ph idx="12" type="sldNum"/>
          </p:nvPr>
        </p:nvSpPr>
        <p:spPr>
          <a:xfrm>
            <a:off x="11069053" y="5859159"/>
            <a:ext cx="800310" cy="7486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/>
              <a:t>17</a:t>
            </a:r>
            <a:endParaRPr sz="4000"/>
          </a:p>
        </p:txBody>
      </p:sp>
      <p:sp>
        <p:nvSpPr>
          <p:cNvPr id="229" name="Google Shape;229;p18"/>
          <p:cNvSpPr txBox="1"/>
          <p:nvPr/>
        </p:nvSpPr>
        <p:spPr>
          <a:xfrm>
            <a:off x="786063" y="1299413"/>
            <a:ext cx="10643936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rgbClr val="50B4C8"/>
                </a:solidFill>
                <a:latin typeface="Calibri"/>
                <a:ea typeface="Calibri"/>
                <a:cs typeface="Calibri"/>
                <a:sym typeface="Calibri"/>
              </a:rPr>
              <a:t>Сегмент 1</a:t>
            </a: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(46-62 года, скоринговый рейтинг &gt;= 800)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Общее число пользователей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2080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Число отточных пользователей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521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Доля отточных пользователей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25.05%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Рекомендации: 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Разработать персонализированные предложения, такие как эксклюзивные условия обслуживания или индивидуальные консультации для более возрастных клиентов.</a:t>
            </a:r>
            <a:endParaRPr/>
          </a:p>
        </p:txBody>
      </p:sp>
      <p:sp>
        <p:nvSpPr>
          <p:cNvPr id="230" name="Google Shape;230;p18"/>
          <p:cNvSpPr txBox="1"/>
          <p:nvPr/>
        </p:nvSpPr>
        <p:spPr>
          <a:xfrm>
            <a:off x="786063" y="2999877"/>
            <a:ext cx="10643936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rgbClr val="50B4C8"/>
                </a:solidFill>
                <a:latin typeface="Calibri"/>
                <a:ea typeface="Calibri"/>
                <a:cs typeface="Calibri"/>
                <a:sym typeface="Calibri"/>
              </a:rPr>
              <a:t>Сегмент 2</a:t>
            </a: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(Баланс на счете &gt; 950000 и доход 95-250 тыс.)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Общее число пользователей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1264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Число отточных пользователей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531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Доля отточных пользователей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42.01%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Рекомендации: 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Внедрить массовые программы удержания, например, бонусы за использование услуг или улучшение условий по депозитам.</a:t>
            </a:r>
            <a:endParaRPr/>
          </a:p>
        </p:txBody>
      </p:sp>
      <p:sp>
        <p:nvSpPr>
          <p:cNvPr id="231" name="Google Shape;231;p18"/>
          <p:cNvSpPr txBox="1"/>
          <p:nvPr/>
        </p:nvSpPr>
        <p:spPr>
          <a:xfrm>
            <a:off x="786063" y="4748466"/>
            <a:ext cx="10643936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rgbClr val="50B4C8"/>
                </a:solidFill>
                <a:latin typeface="Calibri"/>
                <a:ea typeface="Calibri"/>
                <a:cs typeface="Calibri"/>
                <a:sym typeface="Calibri"/>
              </a:rPr>
              <a:t>Сегмент 3</a:t>
            </a: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(Клиенты без кредитной карты и с высокой активностью)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Общее число пользователей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1745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Число отточных пользователей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612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Доля отточных пользователей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35.07%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Рекомендации: 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Возможно, стоит предложить кредитные карты с бонусами за использование и улучшить качество обслуживания для активных клиентов.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/>
          <p:nvPr>
            <p:ph type="title"/>
          </p:nvPr>
        </p:nvSpPr>
        <p:spPr>
          <a:xfrm>
            <a:off x="657224" y="146607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alibri"/>
              <a:buNone/>
            </a:pPr>
            <a:r>
              <a:rPr b="1" lang="ru-RU"/>
              <a:t>Цели и задачи проекта</a:t>
            </a:r>
            <a:endParaRPr/>
          </a:p>
        </p:txBody>
      </p:sp>
      <p:sp>
        <p:nvSpPr>
          <p:cNvPr id="98" name="Google Shape;98;p2"/>
          <p:cNvSpPr txBox="1"/>
          <p:nvPr>
            <p:ph idx="1" type="body"/>
          </p:nvPr>
        </p:nvSpPr>
        <p:spPr>
          <a:xfrm>
            <a:off x="657224" y="1596829"/>
            <a:ext cx="10515600" cy="44703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600"/>
              <a:buNone/>
            </a:pPr>
            <a:r>
              <a:rPr b="1" lang="ru-RU" sz="2600"/>
              <a:t>Цель проекта:</a:t>
            </a:r>
            <a:endParaRPr sz="2600"/>
          </a:p>
          <a:p>
            <a:pPr indent="-11430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</a:pPr>
            <a:r>
              <a:rPr lang="ru-RU" sz="1800"/>
              <a:t>Определить однородные сегменты клиентов, склонных к оттоку, и разработать рекомендации для их удержания, чтобы снизить уровень оттока и минимизировать риски для банка.</a:t>
            </a:r>
            <a:endParaRPr sz="1800"/>
          </a:p>
          <a:p>
            <a:pPr indent="0" lvl="0" marL="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600"/>
              <a:buNone/>
            </a:pPr>
            <a:r>
              <a:rPr b="1" lang="ru-RU" sz="2600"/>
              <a:t>Задачи проекта:</a:t>
            </a:r>
            <a:endParaRPr sz="2600"/>
          </a:p>
          <a:p>
            <a:pPr indent="-514350" lvl="0" marL="51435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alibri"/>
              <a:buAutoNum type="arabicPeriod"/>
            </a:pPr>
            <a:r>
              <a:rPr lang="ru-RU" sz="1800"/>
              <a:t>Провести исследовательский анализ, включающий исследование корреляций и портретов клиентов</a:t>
            </a:r>
            <a:endParaRPr/>
          </a:p>
          <a:p>
            <a:pPr indent="-514350" lvl="0" marL="51435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alibri"/>
              <a:buAutoNum type="arabicPeriod"/>
            </a:pPr>
            <a:r>
              <a:rPr lang="ru-RU" sz="1800"/>
              <a:t>Проверить гипотезы (одна дана заранее, минимум ещё одну надо сформулировать), отслеживая применимость используемого стат.критерия к исследуемым данным</a:t>
            </a:r>
            <a:endParaRPr/>
          </a:p>
          <a:p>
            <a:pPr indent="-514350" lvl="0" marL="51435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alibri"/>
              <a:buAutoNum type="arabicPeriod"/>
            </a:pPr>
            <a:r>
              <a:rPr lang="ru-RU" sz="1800"/>
              <a:t>Сделать выводы о том, какие признаки стратегическим образом влияют на отток и какие значения или интервалы этих признаков связаны с оттоком</a:t>
            </a:r>
            <a:endParaRPr/>
          </a:p>
          <a:p>
            <a:pPr indent="-514350" lvl="0" marL="51435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alibri"/>
              <a:buAutoNum type="arabicPeriod"/>
            </a:pPr>
            <a:r>
              <a:rPr lang="ru-RU" sz="1800"/>
              <a:t>Выделить не мелкие, но компактные высокоотточные сегменты, приоритизировать их</a:t>
            </a:r>
            <a:endParaRPr/>
          </a:p>
          <a:p>
            <a:pPr indent="-514350" lvl="0" marL="51435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alibri"/>
              <a:buAutoNum type="arabicPeriod"/>
            </a:pPr>
            <a:r>
              <a:rPr lang="ru-RU" sz="1800"/>
              <a:t>Дать конкретные рекомендации по приоритетным сегментам</a:t>
            </a:r>
            <a:endParaRPr/>
          </a:p>
          <a:p>
            <a:pPr indent="-514350" lvl="0" marL="51435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alibri"/>
              <a:buAutoNum type="arabicPeriod"/>
            </a:pPr>
            <a:r>
              <a:rPr lang="ru-RU" sz="1800"/>
              <a:t>Подготовить презентацию со всеми ключевыми моментами</a:t>
            </a:r>
            <a:endParaRPr/>
          </a:p>
          <a:p>
            <a:pPr indent="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99" name="Google Shape;99;p2"/>
          <p:cNvSpPr txBox="1"/>
          <p:nvPr>
            <p:ph idx="12" type="sldNum"/>
          </p:nvPr>
        </p:nvSpPr>
        <p:spPr>
          <a:xfrm>
            <a:off x="11410949" y="5859159"/>
            <a:ext cx="458414" cy="7486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/>
              <a:t>2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/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alibri"/>
              <a:buNone/>
            </a:pPr>
            <a:r>
              <a:rPr b="1" lang="ru-RU"/>
              <a:t>Описание проекта</a:t>
            </a:r>
            <a:endParaRPr/>
          </a:p>
        </p:txBody>
      </p:sp>
      <p:sp>
        <p:nvSpPr>
          <p:cNvPr id="105" name="Google Shape;105;p3"/>
          <p:cNvSpPr txBox="1"/>
          <p:nvPr>
            <p:ph idx="1" type="body"/>
          </p:nvPr>
        </p:nvSpPr>
        <p:spPr>
          <a:xfrm>
            <a:off x="657224" y="2157731"/>
            <a:ext cx="10515600" cy="32621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None/>
            </a:pPr>
            <a:r>
              <a:rPr b="1" lang="ru-RU" sz="2800"/>
              <a:t>Общее описание:</a:t>
            </a:r>
            <a:endParaRPr sz="2800"/>
          </a:p>
          <a:p>
            <a:pPr indent="-12065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900"/>
              <a:buChar char=" "/>
            </a:pPr>
            <a:r>
              <a:rPr lang="ru-RU" sz="1900"/>
              <a:t>Отдел маркетинга банка инициировал исследование для анализа и сегментации клиентов, склонных к оттоку. Информация необходима менеджеру по маркетинговым кампаниям, который тесно сотрудничает с менеджерами продуктов. Основная цель — определить однородные и высокоотточные сегменты клиентов, покрывающие основные проблемные зоны банка, чтобы с помощью маркетинговых воздействий снизить уровень оттока.</a:t>
            </a:r>
            <a:endParaRPr/>
          </a:p>
          <a:p>
            <a:pPr indent="-12065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900"/>
              <a:buChar char=" "/>
            </a:pPr>
            <a:r>
              <a:rPr lang="ru-RU" sz="1900"/>
              <a:t>Потребность в исследовании возникла из-за резкого увеличения оттока клиентов, что угрожает устойчивости банка. Ранее была попытка решения проблемы через дашборд, но он устарел и больше не отражает текущую ситуацию, так как состав клиентов изменился, а старые сегменты потеряли актуальность.</a:t>
            </a:r>
            <a:endParaRPr/>
          </a:p>
        </p:txBody>
      </p:sp>
      <p:sp>
        <p:nvSpPr>
          <p:cNvPr id="106" name="Google Shape;106;p3"/>
          <p:cNvSpPr txBox="1"/>
          <p:nvPr>
            <p:ph idx="12" type="sldNum"/>
          </p:nvPr>
        </p:nvSpPr>
        <p:spPr>
          <a:xfrm>
            <a:off x="11410949" y="5859159"/>
            <a:ext cx="458414" cy="7486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/>
              <a:t>3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"/>
          <p:cNvSpPr txBox="1"/>
          <p:nvPr>
            <p:ph type="title"/>
          </p:nvPr>
        </p:nvSpPr>
        <p:spPr>
          <a:xfrm>
            <a:off x="657224" y="94585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alibri"/>
              <a:buNone/>
            </a:pPr>
            <a:r>
              <a:rPr b="1" lang="ru-RU"/>
              <a:t>Выводы</a:t>
            </a:r>
            <a:endParaRPr b="1"/>
          </a:p>
        </p:txBody>
      </p:sp>
      <p:sp>
        <p:nvSpPr>
          <p:cNvPr id="112" name="Google Shape;112;p4"/>
          <p:cNvSpPr txBox="1"/>
          <p:nvPr>
            <p:ph idx="1" type="body"/>
          </p:nvPr>
        </p:nvSpPr>
        <p:spPr>
          <a:xfrm>
            <a:off x="657224" y="1254035"/>
            <a:ext cx="10515600" cy="4605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None/>
            </a:pPr>
            <a:r>
              <a:rPr b="1" lang="ru-RU" sz="3100"/>
              <a:t>Отточные клиенты:</a:t>
            </a:r>
            <a:endParaRPr/>
          </a:p>
          <a:p>
            <a:pPr indent="-113188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Arial"/>
              <a:buChar char="•"/>
            </a:pPr>
            <a:r>
              <a:rPr lang="ru-RU" sz="2300"/>
              <a:t> Клиенты с большим количеством продуктов (в среднем </a:t>
            </a:r>
            <a:r>
              <a:rPr b="1" lang="ru-RU" sz="2300"/>
              <a:t>на 35.16% больше</a:t>
            </a:r>
            <a:r>
              <a:rPr lang="ru-RU" sz="2300"/>
              <a:t>) чаще уходят.</a:t>
            </a:r>
            <a:endParaRPr/>
          </a:p>
          <a:p>
            <a:pPr indent="-113188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Arial"/>
              <a:buChar char="•"/>
            </a:pPr>
            <a:r>
              <a:rPr lang="ru-RU" sz="2300"/>
              <a:t> Мужчины уходят чаще, чем женщины (24% против 19%).</a:t>
            </a:r>
            <a:endParaRPr/>
          </a:p>
          <a:p>
            <a:pPr indent="-113188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Arial"/>
              <a:buChar char="•"/>
            </a:pPr>
            <a:r>
              <a:rPr lang="ru-RU" sz="2300"/>
              <a:t> Клиенты с высоким балансом (от </a:t>
            </a:r>
            <a:r>
              <a:rPr b="1" lang="ru-RU" sz="2300"/>
              <a:t>750,000</a:t>
            </a:r>
            <a:r>
              <a:rPr lang="ru-RU" sz="2300"/>
              <a:t>) и доходом (от </a:t>
            </a:r>
            <a:r>
              <a:rPr b="1" lang="ru-RU" sz="2300"/>
              <a:t>80,000 до 250,000</a:t>
            </a:r>
            <a:r>
              <a:rPr lang="ru-RU" sz="2300"/>
              <a:t>) более склонны к оттоку.</a:t>
            </a:r>
            <a:endParaRPr/>
          </a:p>
          <a:p>
            <a:pPr indent="-113188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Arial"/>
              <a:buChar char="•"/>
            </a:pPr>
            <a:r>
              <a:rPr lang="ru-RU" sz="2300"/>
              <a:t> Отсутствие кредитной карты повышает вероятность ухода (</a:t>
            </a:r>
            <a:r>
              <a:rPr b="1" lang="ru-RU" sz="2300"/>
              <a:t>26% против 15%</a:t>
            </a:r>
            <a:r>
              <a:rPr lang="ru-RU" sz="2300"/>
              <a:t>).</a:t>
            </a:r>
            <a:endParaRPr sz="2300"/>
          </a:p>
          <a:p>
            <a:pPr indent="0" lvl="0" marL="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ct val="100000"/>
              <a:buNone/>
            </a:pPr>
            <a:r>
              <a:rPr b="1" lang="ru-RU" sz="3100"/>
              <a:t>Возможные причины оттока:  </a:t>
            </a:r>
            <a:endParaRPr b="1" sz="3100"/>
          </a:p>
          <a:p>
            <a:pPr indent="-113188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ct val="100000"/>
              <a:buChar char=" "/>
            </a:pPr>
            <a:r>
              <a:rPr b="1" lang="ru-RU" sz="2300"/>
              <a:t>Конкуренция: </a:t>
            </a:r>
            <a:r>
              <a:rPr lang="ru-RU" sz="2300"/>
              <a:t>Отток состоятельных клиентов может быть связан с более выгодными предложениями конкурентов, таких как повышенные процентные ставки по вкладам или сниженные комиссии.  </a:t>
            </a:r>
            <a:endParaRPr/>
          </a:p>
          <a:p>
            <a:pPr indent="-113188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ct val="100000"/>
              <a:buChar char=" "/>
            </a:pPr>
            <a:r>
              <a:rPr b="1" lang="ru-RU" sz="2300"/>
              <a:t>Неудовлетворённость уровнем сервиса: </a:t>
            </a:r>
            <a:r>
              <a:rPr lang="ru-RU" sz="2300"/>
              <a:t>Клиенты с высоким балансом на счете и доходом могут быть недовольны качеством обслуживания, что подталкивает их к поиску альтернатив.  </a:t>
            </a:r>
            <a:endParaRPr/>
          </a:p>
          <a:p>
            <a:pPr indent="-113188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ct val="100000"/>
              <a:buChar char=" "/>
            </a:pPr>
            <a:r>
              <a:rPr b="1" lang="ru-RU" sz="2300"/>
              <a:t>Отсутствие персонализированного подхода: </a:t>
            </a:r>
            <a:r>
              <a:rPr lang="ru-RU" sz="2300"/>
              <a:t>Клиенты с большим количеством продуктов и высокой активностью могут чувствовать недостаток внимания со стороны банка, что приводит к их уходу.  </a:t>
            </a:r>
            <a:endParaRPr/>
          </a:p>
          <a:p>
            <a:pPr indent="-113188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ct val="100000"/>
              <a:buChar char=" "/>
            </a:pPr>
            <a:r>
              <a:rPr b="1" lang="ru-RU" sz="2300"/>
              <a:t>Отсутствие кредитной карты: </a:t>
            </a:r>
            <a:r>
              <a:rPr lang="ru-RU" sz="2300"/>
              <a:t>Клиенты без кредитной карты могут уходить из-за отсутствия выгодных условий или недостаточной информированности о преимуществах её использования.</a:t>
            </a:r>
            <a:endParaRPr sz="2300"/>
          </a:p>
        </p:txBody>
      </p:sp>
      <p:sp>
        <p:nvSpPr>
          <p:cNvPr id="113" name="Google Shape;113;p4"/>
          <p:cNvSpPr txBox="1"/>
          <p:nvPr>
            <p:ph idx="12" type="sldNum"/>
          </p:nvPr>
        </p:nvSpPr>
        <p:spPr>
          <a:xfrm>
            <a:off x="11410949" y="5859159"/>
            <a:ext cx="458414" cy="7486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/>
              <a:t>4</a:t>
            </a:r>
            <a:endParaRPr sz="4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/>
          <p:cNvSpPr txBox="1"/>
          <p:nvPr>
            <p:ph type="title"/>
          </p:nvPr>
        </p:nvSpPr>
        <p:spPr>
          <a:xfrm>
            <a:off x="657224" y="94585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alibri"/>
              <a:buNone/>
            </a:pPr>
            <a:r>
              <a:rPr b="1" lang="ru-RU"/>
              <a:t>Выводы</a:t>
            </a:r>
            <a:endParaRPr b="1"/>
          </a:p>
        </p:txBody>
      </p:sp>
      <p:sp>
        <p:nvSpPr>
          <p:cNvPr id="119" name="Google Shape;119;p5"/>
          <p:cNvSpPr txBox="1"/>
          <p:nvPr>
            <p:ph idx="1" type="body"/>
          </p:nvPr>
        </p:nvSpPr>
        <p:spPr>
          <a:xfrm>
            <a:off x="657224" y="1419135"/>
            <a:ext cx="10515600" cy="1870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52400" lvl="0" marL="9144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b="1" lang="ru-RU"/>
              <a:t>Рекомендации по удержанию:</a:t>
            </a:r>
            <a:endParaRPr/>
          </a:p>
          <a:p>
            <a:pPr indent="-514350" lvl="0" marL="51435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alibri"/>
              <a:buAutoNum type="arabicPeriod"/>
            </a:pPr>
            <a:r>
              <a:rPr b="1" lang="ru-RU" sz="1800"/>
              <a:t>Персональные предложения для состоятельных клиентов</a:t>
            </a:r>
            <a:r>
              <a:rPr lang="ru-RU" sz="1800"/>
              <a:t> (улучшенные условия, премиальный сервис).</a:t>
            </a:r>
            <a:endParaRPr/>
          </a:p>
          <a:p>
            <a:pPr indent="-514350" lvl="0" marL="51435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alibri"/>
              <a:buAutoNum type="arabicPeriod"/>
            </a:pPr>
            <a:r>
              <a:rPr b="1" lang="ru-RU" sz="1800"/>
              <a:t>Бонусные программы</a:t>
            </a:r>
            <a:r>
              <a:rPr lang="ru-RU" sz="1800"/>
              <a:t> для пользователей с высоким уровнем активности.</a:t>
            </a:r>
            <a:endParaRPr/>
          </a:p>
          <a:p>
            <a:pPr indent="-514350" lvl="0" marL="51435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alibri"/>
              <a:buAutoNum type="arabicPeriod"/>
            </a:pPr>
            <a:r>
              <a:rPr b="1" lang="ru-RU" sz="1800"/>
              <a:t>Продвижение кредитных карт</a:t>
            </a:r>
            <a:r>
              <a:rPr lang="ru-RU" sz="1800"/>
              <a:t> среди клиентов без них, с акцентом на выгоды.</a:t>
            </a:r>
            <a:endParaRPr/>
          </a:p>
        </p:txBody>
      </p:sp>
      <p:sp>
        <p:nvSpPr>
          <p:cNvPr id="120" name="Google Shape;120;p5"/>
          <p:cNvSpPr txBox="1"/>
          <p:nvPr>
            <p:ph idx="12" type="sldNum"/>
          </p:nvPr>
        </p:nvSpPr>
        <p:spPr>
          <a:xfrm>
            <a:off x="11410949" y="5859159"/>
            <a:ext cx="458414" cy="7486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/>
              <a:t>4</a:t>
            </a:r>
            <a:endParaRPr sz="4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"/>
          <p:cNvSpPr txBox="1"/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alibri"/>
              <a:buNone/>
            </a:pPr>
            <a:r>
              <a:rPr b="1" lang="ru-RU"/>
              <a:t>Распределения баллов кредитного скоринга клиентов</a:t>
            </a:r>
            <a:endParaRPr/>
          </a:p>
        </p:txBody>
      </p:sp>
      <p:sp>
        <p:nvSpPr>
          <p:cNvPr id="126" name="Google Shape;126;p6"/>
          <p:cNvSpPr txBox="1"/>
          <p:nvPr>
            <p:ph idx="12" type="sldNum"/>
          </p:nvPr>
        </p:nvSpPr>
        <p:spPr>
          <a:xfrm>
            <a:off x="11410949" y="5859159"/>
            <a:ext cx="458414" cy="7486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/>
              <a:t>5</a:t>
            </a:r>
            <a:endParaRPr sz="4000"/>
          </a:p>
        </p:txBody>
      </p:sp>
      <p:pic>
        <p:nvPicPr>
          <p:cNvPr id="127" name="Google Shape;12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7225" y="2915523"/>
            <a:ext cx="6318342" cy="2943636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6"/>
          <p:cNvSpPr txBox="1"/>
          <p:nvPr/>
        </p:nvSpPr>
        <p:spPr>
          <a:xfrm>
            <a:off x="6975567" y="2088723"/>
            <a:ext cx="4867918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Общее распределение кредитного скоринга: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Значения кредитного соринга варьируются от 642 до 1000.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 большинства клиентов скоринг находится в диапазоне </a:t>
            </a: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от 750 до 950</a:t>
            </a: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Среднее значение — около </a:t>
            </a: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849</a:t>
            </a: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с небольшим сдвигом в сторону более высоких значений.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Распределение по оттоку: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 </a:t>
            </a: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отточных клиентов</a:t>
            </a: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скоринг в основном лежит в пределах </a:t>
            </a: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820–940</a:t>
            </a: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Оба распределения пересекаются, что говорит о </a:t>
            </a: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слабом влиянии скоринга</a:t>
            </a: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на отток клиентов.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/>
          <p:cNvSpPr txBox="1"/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alibri"/>
              <a:buNone/>
            </a:pPr>
            <a:r>
              <a:rPr b="1" lang="ru-RU"/>
              <a:t>Распределения клиентов по городу</a:t>
            </a:r>
            <a:endParaRPr/>
          </a:p>
        </p:txBody>
      </p:sp>
      <p:sp>
        <p:nvSpPr>
          <p:cNvPr id="134" name="Google Shape;134;p7"/>
          <p:cNvSpPr txBox="1"/>
          <p:nvPr>
            <p:ph idx="12" type="sldNum"/>
          </p:nvPr>
        </p:nvSpPr>
        <p:spPr>
          <a:xfrm>
            <a:off x="11410949" y="5859159"/>
            <a:ext cx="458414" cy="7486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/>
              <a:t>6</a:t>
            </a:r>
            <a:endParaRPr/>
          </a:p>
        </p:txBody>
      </p:sp>
      <p:sp>
        <p:nvSpPr>
          <p:cNvPr id="135" name="Google Shape;135;p7"/>
          <p:cNvSpPr txBox="1"/>
          <p:nvPr/>
        </p:nvSpPr>
        <p:spPr>
          <a:xfrm>
            <a:off x="595223" y="4879349"/>
            <a:ext cx="10565758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Наибольшее количество клиентов сосредоточено в </a:t>
            </a: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Ярославле (5875)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Ярославле и Ростове </a:t>
            </a: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уровень оттока 19%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превышает средний (18%), это превышение незначительно.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Таким образом, можно утверждать, что отток клиентов между городами происходил равномерно, и географический фактор в данном случае не оказывает существенного влияния на уровень оттока.</a:t>
            </a:r>
            <a:endParaRPr/>
          </a:p>
        </p:txBody>
      </p:sp>
      <p:pic>
        <p:nvPicPr>
          <p:cNvPr id="136" name="Google Shape;13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7223" y="1846451"/>
            <a:ext cx="5233405" cy="27576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43611" y="1889581"/>
            <a:ext cx="5117370" cy="26221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"/>
          <p:cNvSpPr txBox="1"/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alibri"/>
              <a:buNone/>
            </a:pPr>
            <a:r>
              <a:rPr b="1" lang="ru-RU"/>
              <a:t>Распределения клиентов по полу</a:t>
            </a:r>
            <a:endParaRPr b="1"/>
          </a:p>
        </p:txBody>
      </p:sp>
      <p:sp>
        <p:nvSpPr>
          <p:cNvPr id="143" name="Google Shape;143;p8"/>
          <p:cNvSpPr txBox="1"/>
          <p:nvPr>
            <p:ph idx="12" type="sldNum"/>
          </p:nvPr>
        </p:nvSpPr>
        <p:spPr>
          <a:xfrm>
            <a:off x="11410949" y="5859159"/>
            <a:ext cx="458414" cy="7486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/>
              <a:t>7</a:t>
            </a:r>
            <a:endParaRPr sz="4000"/>
          </a:p>
        </p:txBody>
      </p:sp>
      <p:sp>
        <p:nvSpPr>
          <p:cNvPr id="144" name="Google Shape;144;p8"/>
          <p:cNvSpPr txBox="1"/>
          <p:nvPr/>
        </p:nvSpPr>
        <p:spPr>
          <a:xfrm>
            <a:off x="595223" y="4879349"/>
            <a:ext cx="10565758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Мужчин и женщин примерно одинаковое количество: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 4991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Ж 4982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Чаще всего уходят Мужчины, процент оттока - </a:t>
            </a: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24%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  <p:pic>
        <p:nvPicPr>
          <p:cNvPr id="145" name="Google Shape;14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7224" y="1944685"/>
            <a:ext cx="5461234" cy="2805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01012" y="1963452"/>
            <a:ext cx="5439144" cy="27862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9"/>
          <p:cNvSpPr txBox="1"/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alibri"/>
              <a:buNone/>
            </a:pPr>
            <a:r>
              <a:rPr b="1" lang="ru-RU"/>
              <a:t>Распределения клиентов по возрасту</a:t>
            </a:r>
            <a:endParaRPr b="1"/>
          </a:p>
        </p:txBody>
      </p:sp>
      <p:sp>
        <p:nvSpPr>
          <p:cNvPr id="152" name="Google Shape;152;p9"/>
          <p:cNvSpPr txBox="1"/>
          <p:nvPr>
            <p:ph idx="12" type="sldNum"/>
          </p:nvPr>
        </p:nvSpPr>
        <p:spPr>
          <a:xfrm>
            <a:off x="11410949" y="5859159"/>
            <a:ext cx="458414" cy="7486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/>
              <a:t>8</a:t>
            </a:r>
            <a:endParaRPr sz="4000"/>
          </a:p>
        </p:txBody>
      </p:sp>
      <p:pic>
        <p:nvPicPr>
          <p:cNvPr id="153" name="Google Shape;15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7224" y="1989432"/>
            <a:ext cx="5699537" cy="251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9"/>
          <p:cNvSpPr txBox="1"/>
          <p:nvPr/>
        </p:nvSpPr>
        <p:spPr>
          <a:xfrm>
            <a:off x="657224" y="4587910"/>
            <a:ext cx="10556208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Диапазон возрастов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Основная масса клиентов находится в возрастном диапазоне от </a:t>
            </a: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 до 76 лет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что охватывает подавляющее большинство наблюдений. Возраст клиентов старше 76 лет встречается редко.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Средний возраст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Средний возраст клиента составляет </a:t>
            </a: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42.7 года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что близко к медианному значению (</a:t>
            </a: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40 лет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), указывая на относительную симметрию распределения.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Больше всего </a:t>
            </a: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отточных клиентов 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находится в сегменте </a:t>
            </a: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50-60 лет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затем идут клиенты </a:t>
            </a: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24-35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Уровень отточности клиентов остальных восрастных групп не превышает среднего уровня оттока.</a:t>
            </a:r>
            <a:endParaRPr/>
          </a:p>
        </p:txBody>
      </p:sp>
      <p:pic>
        <p:nvPicPr>
          <p:cNvPr id="155" name="Google Shape;155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55793" y="2061714"/>
            <a:ext cx="4723473" cy="24889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Метрополия">
  <a:themeElements>
    <a:clrScheme name="Метрополия">
      <a:dk1>
        <a:srgbClr val="000000"/>
      </a:dk1>
      <a:lt1>
        <a:srgbClr val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2024-12-10T10:11:22Z</dcterms:created>
  <dc:creator>SR</dc:creator>
</cp:coreProperties>
</file>