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32584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65656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338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54777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2294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644312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155358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10419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65423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92138-6F30-4C8B-B55A-7643DCB6855F}" type="datetimeFigureOut">
              <a:rPr lang="ru-RU" smtClean="0"/>
              <a:t>02.03.2020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48754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92138-6F30-4C8B-B55A-7643DCB6855F}" type="datetimeFigureOut">
              <a:rPr lang="ru-RU" smtClean="0"/>
              <a:t>02.03.2020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168077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92138-6F30-4C8B-B55A-7643DCB6855F}" type="datetimeFigureOut">
              <a:rPr lang="ru-RU" smtClean="0"/>
              <a:t>02.03.2020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86102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92138-6F30-4C8B-B55A-7643DCB6855F}" type="datetimeFigureOut">
              <a:rPr lang="ru-RU" smtClean="0"/>
              <a:t>02.03.2020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46491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92138-6F30-4C8B-B55A-7643DCB6855F}" type="datetimeFigureOut">
              <a:rPr lang="ru-RU" smtClean="0"/>
              <a:t>02.03.2020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3449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92138-6F30-4C8B-B55A-7643DCB6855F}" type="datetimeFigureOut">
              <a:rPr lang="ru-RU" smtClean="0"/>
              <a:t>02.03.2020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661C8A-1B15-4F34-93DB-C179C99E0278}" type="slidenum">
              <a:rPr lang="ru-RU" smtClean="0"/>
              <a:t>‹#›</a:t>
            </a:fld>
            <a:endParaRPr lang="ru-RU"/>
          </a:p>
        </p:txBody>
      </p:sp>
    </p:spTree>
    <p:extLst>
      <p:ext uri="{BB962C8B-B14F-4D97-AF65-F5344CB8AC3E}">
        <p14:creationId xmlns:p14="http://schemas.microsoft.com/office/powerpoint/2010/main" val="264904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661C8A-1B15-4F34-93DB-C179C99E0278}" type="slidenum">
              <a:rPr lang="ru-RU" smtClean="0"/>
              <a:t>‹#›</a:t>
            </a:fld>
            <a:endParaRPr lang="ru-RU"/>
          </a:p>
        </p:txBody>
      </p:sp>
      <p:sp>
        <p:nvSpPr>
          <p:cNvPr id="5" name="Date Placeholder 4"/>
          <p:cNvSpPr>
            <a:spLocks noGrp="1"/>
          </p:cNvSpPr>
          <p:nvPr>
            <p:ph type="dt" sz="half" idx="10"/>
          </p:nvPr>
        </p:nvSpPr>
        <p:spPr/>
        <p:txBody>
          <a:bodyPr/>
          <a:lstStyle/>
          <a:p>
            <a:fld id="{B4C92138-6F30-4C8B-B55A-7643DCB6855F}" type="datetimeFigureOut">
              <a:rPr lang="ru-RU" smtClean="0"/>
              <a:t>02.03.2020</a:t>
            </a:fld>
            <a:endParaRPr lang="ru-RU"/>
          </a:p>
        </p:txBody>
      </p:sp>
    </p:spTree>
    <p:extLst>
      <p:ext uri="{BB962C8B-B14F-4D97-AF65-F5344CB8AC3E}">
        <p14:creationId xmlns:p14="http://schemas.microsoft.com/office/powerpoint/2010/main" val="223986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C92138-6F30-4C8B-B55A-7643DCB6855F}" type="datetimeFigureOut">
              <a:rPr lang="ru-RU" smtClean="0"/>
              <a:t>02.03.2020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661C8A-1B15-4F34-93DB-C179C99E0278}" type="slidenum">
              <a:rPr lang="ru-RU" smtClean="0"/>
              <a:t>‹#›</a:t>
            </a:fld>
            <a:endParaRPr lang="ru-RU"/>
          </a:p>
        </p:txBody>
      </p:sp>
    </p:spTree>
    <p:extLst>
      <p:ext uri="{BB962C8B-B14F-4D97-AF65-F5344CB8AC3E}">
        <p14:creationId xmlns:p14="http://schemas.microsoft.com/office/powerpoint/2010/main" val="2402060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3200" b="1" dirty="0" smtClean="0"/>
              <a:t>Clustering </a:t>
            </a:r>
            <a:r>
              <a:rPr lang="en-US" sz="3200" b="1" dirty="0"/>
              <a:t>to search for a suitable place </a:t>
            </a:r>
            <a:endParaRPr lang="ru-RU" sz="3200" b="1" dirty="0"/>
          </a:p>
        </p:txBody>
      </p:sp>
      <p:sp>
        <p:nvSpPr>
          <p:cNvPr id="3" name="Подзаголовок 2"/>
          <p:cNvSpPr>
            <a:spLocks noGrp="1"/>
          </p:cNvSpPr>
          <p:nvPr>
            <p:ph type="subTitle" idx="1"/>
          </p:nvPr>
        </p:nvSpPr>
        <p:spPr/>
        <p:txBody>
          <a:bodyPr>
            <a:normAutofit/>
          </a:bodyPr>
          <a:lstStyle/>
          <a:p>
            <a:r>
              <a:rPr lang="en-US" sz="1600" dirty="0" smtClean="0"/>
              <a:t>Capstone </a:t>
            </a:r>
            <a:r>
              <a:rPr lang="en-US" sz="1600" dirty="0"/>
              <a:t>Project - Applied Data Science Capstone by IBM/Coursera</a:t>
            </a:r>
            <a:endParaRPr lang="ru-RU" sz="1600" dirty="0"/>
          </a:p>
        </p:txBody>
      </p:sp>
    </p:spTree>
    <p:extLst>
      <p:ext uri="{BB962C8B-B14F-4D97-AF65-F5344CB8AC3E}">
        <p14:creationId xmlns:p14="http://schemas.microsoft.com/office/powerpoint/2010/main" val="97809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Introduction: Business Problem</a:t>
            </a:r>
            <a:endParaRPr lang="ru-RU" sz="2800" dirty="0"/>
          </a:p>
        </p:txBody>
      </p:sp>
      <p:sp>
        <p:nvSpPr>
          <p:cNvPr id="3" name="Объект 2"/>
          <p:cNvSpPr>
            <a:spLocks noGrp="1"/>
          </p:cNvSpPr>
          <p:nvPr>
            <p:ph idx="1"/>
          </p:nvPr>
        </p:nvSpPr>
        <p:spPr/>
        <p:txBody>
          <a:bodyPr/>
          <a:lstStyle/>
          <a:p>
            <a:r>
              <a:rPr lang="en-US" dirty="0"/>
              <a:t>The goal of the project is to determine an acceptable location for the opening of an Italian restaurant within a radius of 2 kilometers from the center of </a:t>
            </a:r>
            <a:r>
              <a:rPr lang="en-US" dirty="0" err="1"/>
              <a:t>Tverskaya</a:t>
            </a:r>
            <a:r>
              <a:rPr lang="en-US" dirty="0"/>
              <a:t> Street, </a:t>
            </a:r>
            <a:r>
              <a:rPr lang="en-US" dirty="0" smtClean="0"/>
              <a:t>Moscow.</a:t>
            </a:r>
            <a:endParaRPr lang="en-US" dirty="0"/>
          </a:p>
          <a:p>
            <a:endParaRPr lang="en-US" dirty="0"/>
          </a:p>
          <a:p>
            <a:r>
              <a:rPr lang="en-US" dirty="0"/>
              <a:t>The criterion for determining eligibility will be the minimum number of similar restaurants.</a:t>
            </a:r>
            <a:endParaRPr lang="ru-RU" dirty="0"/>
          </a:p>
        </p:txBody>
      </p:sp>
    </p:spTree>
    <p:extLst>
      <p:ext uri="{BB962C8B-B14F-4D97-AF65-F5344CB8AC3E}">
        <p14:creationId xmlns:p14="http://schemas.microsoft.com/office/powerpoint/2010/main" val="677005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smtClean="0"/>
              <a:t>Data</a:t>
            </a:r>
            <a:endParaRPr lang="ru-RU" dirty="0"/>
          </a:p>
        </p:txBody>
      </p:sp>
      <p:sp>
        <p:nvSpPr>
          <p:cNvPr id="3" name="Объект 2"/>
          <p:cNvSpPr>
            <a:spLocks noGrp="1"/>
          </p:cNvSpPr>
          <p:nvPr>
            <p:ph idx="1"/>
          </p:nvPr>
        </p:nvSpPr>
        <p:spPr/>
        <p:txBody>
          <a:bodyPr/>
          <a:lstStyle/>
          <a:p>
            <a:r>
              <a:rPr lang="en-US" dirty="0"/>
              <a:t>Based on the definition of our problem, to achieve the goal we need the following data:</a:t>
            </a:r>
          </a:p>
          <a:p>
            <a:r>
              <a:rPr lang="en-US" dirty="0"/>
              <a:t>coordinates of the center of </a:t>
            </a:r>
            <a:r>
              <a:rPr lang="en-US" dirty="0" err="1"/>
              <a:t>Tverskaya</a:t>
            </a:r>
            <a:r>
              <a:rPr lang="en-US" dirty="0"/>
              <a:t> street.</a:t>
            </a:r>
          </a:p>
          <a:p>
            <a:r>
              <a:rPr lang="en-US" dirty="0"/>
              <a:t>number of existing Italian restaurants in the area 2 kilometers from the center of the </a:t>
            </a:r>
            <a:r>
              <a:rPr lang="en-US" dirty="0" err="1"/>
              <a:t>Tverskaya</a:t>
            </a:r>
            <a:r>
              <a:rPr lang="en-US" dirty="0"/>
              <a:t> street</a:t>
            </a:r>
            <a:r>
              <a:rPr lang="en-US" dirty="0" smtClean="0"/>
              <a:t>.</a:t>
            </a:r>
          </a:p>
          <a:p>
            <a:endParaRPr lang="en-US" dirty="0"/>
          </a:p>
          <a:p>
            <a:r>
              <a:rPr lang="en-US" dirty="0"/>
              <a:t>Following data sources will be needed to extract/generate the required </a:t>
            </a:r>
            <a:r>
              <a:rPr lang="en-US" dirty="0" smtClean="0"/>
              <a:t>information:</a:t>
            </a:r>
          </a:p>
          <a:p>
            <a:r>
              <a:rPr lang="en-US" dirty="0" smtClean="0"/>
              <a:t>to </a:t>
            </a:r>
            <a:r>
              <a:rPr lang="en-US" dirty="0"/>
              <a:t>get the coordinates we will be utilize </a:t>
            </a:r>
            <a:r>
              <a:rPr lang="en-US" b="1" dirty="0" err="1"/>
              <a:t>geopy</a:t>
            </a:r>
            <a:r>
              <a:rPr lang="en-US" dirty="0"/>
              <a:t> library.</a:t>
            </a:r>
          </a:p>
          <a:p>
            <a:r>
              <a:rPr lang="en-US" dirty="0"/>
              <a:t>number of Italian restaurants will be obtained using </a:t>
            </a:r>
            <a:r>
              <a:rPr lang="en-US" b="1" dirty="0"/>
              <a:t>Foursquare API</a:t>
            </a:r>
            <a:endParaRPr lang="en-US" dirty="0"/>
          </a:p>
          <a:p>
            <a:pPr marL="0" indent="0">
              <a:buNone/>
            </a:pPr>
            <a:endParaRPr lang="ru-RU" dirty="0"/>
          </a:p>
        </p:txBody>
      </p:sp>
    </p:spTree>
    <p:extLst>
      <p:ext uri="{BB962C8B-B14F-4D97-AF65-F5344CB8AC3E}">
        <p14:creationId xmlns:p14="http://schemas.microsoft.com/office/powerpoint/2010/main" val="1917802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D</a:t>
            </a:r>
            <a:r>
              <a:rPr lang="en-US" sz="2800" dirty="0" smtClean="0"/>
              <a:t>istribution </a:t>
            </a:r>
            <a:r>
              <a:rPr lang="en-US" sz="2800" dirty="0"/>
              <a:t>of I</a:t>
            </a:r>
            <a:r>
              <a:rPr lang="en-US" sz="2800" dirty="0" smtClean="0"/>
              <a:t>talian </a:t>
            </a:r>
            <a:r>
              <a:rPr lang="en-US" sz="2800" dirty="0"/>
              <a:t>restaurants</a:t>
            </a:r>
            <a:endParaRPr lang="ru-RU" sz="2800" dirty="0"/>
          </a:p>
        </p:txBody>
      </p:sp>
      <p:pic>
        <p:nvPicPr>
          <p:cNvPr id="5" name="Рисунок 4"/>
          <p:cNvPicPr>
            <a:picLocks noChangeAspect="1"/>
          </p:cNvPicPr>
          <p:nvPr/>
        </p:nvPicPr>
        <p:blipFill>
          <a:blip r:embed="rId2"/>
          <a:stretch>
            <a:fillRect/>
          </a:stretch>
        </p:blipFill>
        <p:spPr>
          <a:xfrm>
            <a:off x="677334" y="1930400"/>
            <a:ext cx="6420828" cy="4219717"/>
          </a:xfrm>
          <a:prstGeom prst="rect">
            <a:avLst/>
          </a:prstGeom>
        </p:spPr>
      </p:pic>
    </p:spTree>
    <p:extLst>
      <p:ext uri="{BB962C8B-B14F-4D97-AF65-F5344CB8AC3E}">
        <p14:creationId xmlns:p14="http://schemas.microsoft.com/office/powerpoint/2010/main" val="238926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Restaurants clustering</a:t>
            </a:r>
            <a:endParaRPr lang="ru-RU" sz="2800" dirty="0"/>
          </a:p>
        </p:txBody>
      </p:sp>
      <p:pic>
        <p:nvPicPr>
          <p:cNvPr id="4" name="Рисунок 3"/>
          <p:cNvPicPr>
            <a:picLocks noChangeAspect="1"/>
          </p:cNvPicPr>
          <p:nvPr/>
        </p:nvPicPr>
        <p:blipFill>
          <a:blip r:embed="rId2"/>
          <a:stretch>
            <a:fillRect/>
          </a:stretch>
        </p:blipFill>
        <p:spPr>
          <a:xfrm>
            <a:off x="677334" y="1930400"/>
            <a:ext cx="7166428" cy="3907692"/>
          </a:xfrm>
          <a:prstGeom prst="rect">
            <a:avLst/>
          </a:prstGeom>
        </p:spPr>
      </p:pic>
    </p:spTree>
    <p:extLst>
      <p:ext uri="{BB962C8B-B14F-4D97-AF65-F5344CB8AC3E}">
        <p14:creationId xmlns:p14="http://schemas.microsoft.com/office/powerpoint/2010/main" val="71893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Results and Discussion</a:t>
            </a:r>
            <a:r>
              <a:rPr lang="en-US" b="1" dirty="0"/>
              <a:t/>
            </a:r>
            <a:br>
              <a:rPr lang="en-US" b="1" dirty="0"/>
            </a:br>
            <a:endParaRPr lang="ru-RU" dirty="0"/>
          </a:p>
        </p:txBody>
      </p:sp>
      <p:sp>
        <p:nvSpPr>
          <p:cNvPr id="3" name="Объект 2"/>
          <p:cNvSpPr>
            <a:spLocks noGrp="1"/>
          </p:cNvSpPr>
          <p:nvPr>
            <p:ph idx="1"/>
          </p:nvPr>
        </p:nvSpPr>
        <p:spPr>
          <a:xfrm>
            <a:off x="677334" y="1930400"/>
            <a:ext cx="8596668" cy="3880773"/>
          </a:xfrm>
        </p:spPr>
        <p:txBody>
          <a:bodyPr>
            <a:normAutofit lnSpcReduction="10000"/>
          </a:bodyPr>
          <a:lstStyle/>
          <a:p>
            <a:pPr marL="0" indent="0">
              <a:buNone/>
            </a:pPr>
            <a:r>
              <a:rPr lang="en-US" dirty="0"/>
              <a:t>According to the results of the analysis, it was found that a fairly large number of restaurants are located within a radius of 2 kilometers from the center of </a:t>
            </a:r>
            <a:r>
              <a:rPr lang="en-US" dirty="0" err="1"/>
              <a:t>Tverskaya</a:t>
            </a:r>
            <a:r>
              <a:rPr lang="en-US" dirty="0"/>
              <a:t> Street. Restaurants are evenly distributed, while a lower density of Italian restaurants is recorded in the northeast of the center of the street. Thus, the smallest total of restaurants of the indicated subjects are located in cluster No. </a:t>
            </a:r>
            <a:r>
              <a:rPr lang="en-US" dirty="0" smtClean="0"/>
              <a:t>4 (</a:t>
            </a:r>
            <a:r>
              <a:rPr lang="en-US" dirty="0" smtClean="0">
                <a:solidFill>
                  <a:srgbClr val="FFC000"/>
                </a:solidFill>
              </a:rPr>
              <a:t>orange cluster</a:t>
            </a:r>
            <a:r>
              <a:rPr lang="en-US" dirty="0" smtClean="0"/>
              <a:t>), </a:t>
            </a:r>
            <a:r>
              <a:rPr lang="en-US" dirty="0"/>
              <a:t>the center of which is </a:t>
            </a:r>
            <a:r>
              <a:rPr lang="en-US" dirty="0" err="1"/>
              <a:t>Tsvetnoy</a:t>
            </a:r>
            <a:r>
              <a:rPr lang="en-US" dirty="0"/>
              <a:t> Boulevard 21</a:t>
            </a:r>
            <a:r>
              <a:rPr lang="en-US" dirty="0" smtClean="0"/>
              <a:t>.</a:t>
            </a:r>
          </a:p>
          <a:p>
            <a:pPr marL="0" indent="0">
              <a:buNone/>
            </a:pPr>
            <a:endParaRPr lang="en-US" dirty="0"/>
          </a:p>
          <a:p>
            <a:pPr marL="0" indent="0">
              <a:buNone/>
            </a:pPr>
            <a:r>
              <a:rPr lang="en-US" dirty="0"/>
              <a:t>In connection with the above, I would recommend opening an Italian restaurant in the area of </a:t>
            </a:r>
            <a:r>
              <a:rPr lang="en-US" dirty="0" err="1"/>
              <a:t>Tsvetnoy</a:t>
            </a:r>
            <a:r>
              <a:rPr lang="en-US" dirty="0"/>
              <a:t> Boulevard 21</a:t>
            </a:r>
            <a:r>
              <a:rPr lang="en-US" dirty="0" smtClean="0"/>
              <a:t>.</a:t>
            </a:r>
          </a:p>
          <a:p>
            <a:pPr marL="0" indent="0">
              <a:buNone/>
            </a:pPr>
            <a:endParaRPr lang="en-US" dirty="0"/>
          </a:p>
          <a:p>
            <a:pPr marL="0" indent="0">
              <a:buNone/>
            </a:pPr>
            <a:r>
              <a:rPr lang="en-US" dirty="0"/>
              <a:t>In addition, it should be noted that cluster No. </a:t>
            </a:r>
            <a:r>
              <a:rPr lang="en-US" dirty="0" smtClean="0"/>
              <a:t>3 (</a:t>
            </a:r>
            <a:r>
              <a:rPr lang="en-US" dirty="0" smtClean="0">
                <a:solidFill>
                  <a:schemeClr val="accent3">
                    <a:lumMod val="60000"/>
                    <a:lumOff val="40000"/>
                  </a:schemeClr>
                </a:solidFill>
              </a:rPr>
              <a:t>lite green cluster</a:t>
            </a:r>
            <a:r>
              <a:rPr lang="en-US" dirty="0" smtClean="0"/>
              <a:t>) </a:t>
            </a:r>
            <a:r>
              <a:rPr lang="en-US" dirty="0"/>
              <a:t>also recorded a small density of Italian restaurants, in our opinion, it is also acceptable to establish a restaurant in the area of the center of this cluster.</a:t>
            </a:r>
          </a:p>
          <a:p>
            <a:endParaRPr lang="ru-RU" dirty="0"/>
          </a:p>
        </p:txBody>
      </p:sp>
    </p:spTree>
    <p:extLst>
      <p:ext uri="{BB962C8B-B14F-4D97-AF65-F5344CB8AC3E}">
        <p14:creationId xmlns:p14="http://schemas.microsoft.com/office/powerpoint/2010/main" val="450832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TotalTime>
  <Words>298</Words>
  <Application>Microsoft Office PowerPoint</Application>
  <PresentationFormat>Широкоэкранный</PresentationFormat>
  <Paragraphs>22</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Trebuchet MS</vt:lpstr>
      <vt:lpstr>Wingdings 3</vt:lpstr>
      <vt:lpstr>Аспект</vt:lpstr>
      <vt:lpstr>Clustering to search for a suitable place </vt:lpstr>
      <vt:lpstr>Introduction: Business Problem</vt:lpstr>
      <vt:lpstr>Data</vt:lpstr>
      <vt:lpstr>Distribution of Italian restaurants</vt:lpstr>
      <vt:lpstr>Restaurants clustering</vt:lpstr>
      <vt:lpstr>Results and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to search for a suitable place</dc:title>
  <dc:creator>n1ce n1ce</dc:creator>
  <cp:lastModifiedBy>n1ce n1ce</cp:lastModifiedBy>
  <cp:revision>2</cp:revision>
  <dcterms:created xsi:type="dcterms:W3CDTF">2020-03-02T17:04:07Z</dcterms:created>
  <dcterms:modified xsi:type="dcterms:W3CDTF">2020-03-02T17:21:12Z</dcterms:modified>
</cp:coreProperties>
</file>