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68" r:id="rId15"/>
    <p:sldId id="269" r:id="rId16"/>
    <p:sldId id="274" r:id="rId17"/>
    <p:sldId id="270" r:id="rId18"/>
    <p:sldId id="271" r:id="rId19"/>
    <p:sldId id="272" r:id="rId2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Raleway" pitchFamily="2" charset="-52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7f4c8953f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7f4c8953f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7f4c8953f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7f4c8953f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7f4c8953f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7f4c8953f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7f4c8953f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7f4c8953f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7f4c8953f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7f4c8953f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7f4c8953f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7f4c8953f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719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7f4c8953f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7f4c8953f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7f4c8953f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7f4c8953f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7f4c8953f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7f4c8953f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7f4c8953f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7f4c8953f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7f4c8953f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7f4c8953f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7f4c8953f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7f4c8953f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7f4c8953f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7f4c8953f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7f4c8953f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7f4c8953f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7f4c8953f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7f4c8953f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7f4c8953f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7f4c8953f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На этом шаге нам нужно сгенерировать псевдослучайные константы Pw и Qw по следующим формулам: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Pw=Odd((f-1)*2^w)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Qw=Odd((e-2)*2^w,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где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Odd — функция округления до ближайшего нечентного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exp — число Эйлера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f — золотое сечение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Так же в спецификации алгоритма приведены уже вычисленные константы для всех возможных значений w: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P16=B7E1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P32=B7E15163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Q32=9E3779B9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P64=B7E151628AED2A6B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Q64=9E3779B97F4A7C15,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все константы представлены в шестнадцатеричном виде.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Получив всё необходимое мы инициализируем массив S[0]..S[2*r+1], где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S[0]=Pw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S[i+1]=S[i]+Qw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7f4c8953f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7f4c8953f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Теперь, перед тем как приступить к шифрованию, нам осталось лишь перемешать элементы массивов L и S выполнив следующий цикл: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A=S[i]=(S[i]+A+A)&lt;&lt;&lt;3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B=L[j]=(L[j]+A+B)&lt;&lt;&lt;(A+B)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i=(i+1)mod(2*R+1)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j=(j+1)mod(c), где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i,j,A,B — временные переменные, начальные значения равны 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L,S — массивы полученные на предыдущих шагах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Количество итераций N определяется как N=3*max(c, 2*R+1)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Шифрование RC5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18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 ролях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Гончаренко А.Д.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Кражевский А.И.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Бокий В.П.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Сергиенко И.С.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Самый гениальный метод шифрования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Google Shape;144;p2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9450" y="1853850"/>
                <a:ext cx="7688700" cy="2486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dirty="0">
                    <a:solidFill>
                      <a:srgbClr val="111111"/>
                    </a:solidFill>
                    <a:highlight>
                      <a:srgbClr val="FFFFFF"/>
                    </a:highlight>
                  </a:rPr>
                  <a:t>Алгоритм представляет собой сеть Фейстеля, в каждом раунде которой(за исключением нулевого) выполняются следующие операции: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400" b="0" i="1" smtClean="0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111111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111111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solidFill>
                                        <a:srgbClr val="111111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111111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111111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⨁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111111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en-US" sz="1400" b="0" i="1" smtClean="0">
                                  <a:solidFill>
                                    <a:srgbClr val="111111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&lt;&lt;&lt;</m:t>
                              </m:r>
                              <m:r>
                                <a:rPr lang="en-US" sz="1400" b="0" i="1" smtClean="0">
                                  <a:solidFill>
                                    <a:srgbClr val="111111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111111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111111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111111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111111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b="0" i="1" smtClean="0">
                                  <a:solidFill>
                                    <a:srgbClr val="111111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sz="1400" b="0" i="1" smtClean="0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111111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111111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111111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</m:oMath>
                  </m:oMathPara>
                </a14:m>
                <a:endParaRPr lang="en-US" sz="1400" b="0" dirty="0">
                  <a:solidFill>
                    <a:srgbClr val="111111"/>
                  </a:solidFill>
                  <a:highlight>
                    <a:srgbClr val="FFFFFF"/>
                  </a:highlight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400" b="0" i="1" smtClean="0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111111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11111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111111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rgbClr val="111111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1400" i="1">
                                      <a:solidFill>
                                        <a:srgbClr val="111111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⨁</m:t>
                                  </m:r>
                                  <m:r>
                                    <a:rPr lang="en-US" sz="1400" i="1">
                                      <a:solidFill>
                                        <a:srgbClr val="111111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en-US" sz="1400" i="1">
                                  <a:solidFill>
                                    <a:srgbClr val="111111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400" i="1" smtClean="0">
                                  <a:solidFill>
                                    <a:srgbClr val="111111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&lt;&lt;</m:t>
                              </m:r>
                              <m:r>
                                <a:rPr lang="en-US" sz="1400" b="0" i="1" smtClean="0">
                                  <a:solidFill>
                                    <a:srgbClr val="111111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srgbClr val="111111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111111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111111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111111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solidFill>
                                    <a:srgbClr val="111111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400" b="0" i="1" smtClean="0">
                                  <a:solidFill>
                                    <a:srgbClr val="111111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sz="1400" i="1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111111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111111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111111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</m:oMath>
                  </m:oMathPara>
                </a14:m>
                <a:endParaRPr lang="ru-RU" sz="1400" dirty="0">
                  <a:solidFill>
                    <a:srgbClr val="111111"/>
                  </a:solidFill>
                  <a:highlight>
                    <a:srgbClr val="FFFFFF"/>
                  </a:highlight>
                </a:endParaRP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ru-RU" sz="1400" dirty="0">
                    <a:solidFill>
                      <a:srgbClr val="111111"/>
                    </a:solidFill>
                    <a:highlight>
                      <a:srgbClr val="FFFFFF"/>
                    </a:highlight>
                  </a:rPr>
                  <a:t>где r — номер текущего раунда, начиная с 1</a:t>
                </a: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ru-RU" sz="1400" dirty="0">
                    <a:solidFill>
                      <a:srgbClr val="111111"/>
                    </a:solidFill>
                    <a:highlight>
                      <a:srgbClr val="FFFFFF"/>
                    </a:highlight>
                  </a:rPr>
                  <a:t>S[n] — фрагмент расширенного ключа</a:t>
                </a: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ru-RU" sz="1400" dirty="0">
                    <a:solidFill>
                      <a:srgbClr val="111111"/>
                    </a:solidFill>
                    <a:highlight>
                      <a:srgbClr val="FFFFFF"/>
                    </a:highlight>
                  </a:rPr>
                  <a:t>&lt;&lt;&lt;n — операция циклического сдвига на n битов влево</a:t>
                </a:r>
              </a:p>
              <a:p>
                <a:pPr marL="0" lvl="0" indent="0" algn="l" rtl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sz="1400" dirty="0">
                  <a:solidFill>
                    <a:srgbClr val="111111"/>
                  </a:solidFill>
                  <a:highlight>
                    <a:srgbClr val="FFFFFF"/>
                  </a:highlight>
                </a:endParaRPr>
              </a:p>
            </p:txBody>
          </p:sp>
        </mc:Choice>
        <mc:Fallback xmlns="">
          <p:sp>
            <p:nvSpPr>
              <p:cNvPr id="144" name="Google Shape;144;p2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50" y="1853850"/>
                <a:ext cx="7688700" cy="2486100"/>
              </a:xfrm>
              <a:prstGeom prst="rect">
                <a:avLst/>
              </a:prstGeom>
              <a:blipFill>
                <a:blip r:embed="rId3"/>
                <a:stretch>
                  <a:fillRect l="-238" b="-44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Google Shape;150;p2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9450" y="1478250"/>
                <a:ext cx="7688700" cy="2861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dirty="0">
                    <a:solidFill>
                      <a:srgbClr val="111111"/>
                    </a:solidFill>
                    <a:highlight>
                      <a:srgbClr val="FFFFFF"/>
                    </a:highlight>
                  </a:rPr>
                  <a:t>В нулевом раунде выполняется операции наложения двух первых фрагментов расширенного ключа на шифруемые данные:</a:t>
                </a:r>
                <a:endParaRPr lang="en-US" sz="1400" dirty="0">
                  <a:solidFill>
                    <a:srgbClr val="111111"/>
                  </a:solidFill>
                  <a:highlight>
                    <a:srgbClr val="FFFFFF"/>
                  </a:highlight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sz="1400" dirty="0">
                  <a:solidFill>
                    <a:srgbClr val="111111"/>
                  </a:solidFill>
                  <a:highlight>
                    <a:srgbClr val="FFFFFF"/>
                  </a:highlight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rgbClr val="111111"/>
                          </a:solidFill>
                          <a:highlight>
                            <a:schemeClr val="lt1"/>
                          </a:highlight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 smtClean="0">
                          <a:solidFill>
                            <a:srgbClr val="111111"/>
                          </a:solidFill>
                          <a:highlight>
                            <a:schemeClr val="lt1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111111"/>
                              </a:solidFill>
                              <a:highlight>
                                <a:schemeClr val="lt1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111111"/>
                              </a:solidFill>
                              <a:highlight>
                                <a:schemeClr val="lt1"/>
                              </a:highlight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800" b="0" i="1" smtClean="0">
                              <a:solidFill>
                                <a:srgbClr val="111111"/>
                              </a:solidFill>
                              <a:highlight>
                                <a:schemeClr val="lt1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111111"/>
                                  </a:solidFill>
                                  <a:highlight>
                                    <a:schemeClr val="lt1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111111"/>
                                  </a:solidFill>
                                  <a:highlight>
                                    <a:schemeClr val="lt1"/>
                                  </a:highlight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111111"/>
                                  </a:solidFill>
                                  <a:highlight>
                                    <a:schemeClr val="lt1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rgbClr val="111111"/>
                          </a:solidFill>
                          <a:highlight>
                            <a:schemeClr val="lt1"/>
                          </a:highlight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smtClean="0">
                          <a:solidFill>
                            <a:srgbClr val="111111"/>
                          </a:solidFill>
                          <a:highlight>
                            <a:schemeClr val="lt1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111111"/>
                              </a:solidFill>
                              <a:highlight>
                                <a:schemeClr val="lt1"/>
                              </a:highligh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rgbClr val="111111"/>
                              </a:solidFill>
                              <a:highlight>
                                <a:schemeClr val="lt1"/>
                              </a:highlight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rgbClr val="111111"/>
                              </a:solidFill>
                              <a:highlight>
                                <a:schemeClr val="lt1"/>
                              </a:highlight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</m:oMath>
                  </m:oMathPara>
                </a14:m>
                <a:endParaRPr lang="en-US" sz="1800" b="0" dirty="0">
                  <a:solidFill>
                    <a:srgbClr val="111111"/>
                  </a:solidFill>
                  <a:highlight>
                    <a:schemeClr val="lt1"/>
                  </a:highlight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111111"/>
                          </a:solidFill>
                          <a:highlight>
                            <a:schemeClr val="lt1"/>
                          </a:highlight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800" b="0" i="1" smtClean="0">
                          <a:solidFill>
                            <a:srgbClr val="111111"/>
                          </a:solidFill>
                          <a:highlight>
                            <a:schemeClr val="lt1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111111"/>
                              </a:solidFill>
                              <a:highlight>
                                <a:schemeClr val="lt1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111111"/>
                              </a:solidFill>
                              <a:highlight>
                                <a:schemeClr val="lt1"/>
                              </a:highlight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800" b="0" i="1" smtClean="0">
                              <a:solidFill>
                                <a:srgbClr val="111111"/>
                              </a:solidFill>
                              <a:highlight>
                                <a:schemeClr val="lt1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111111"/>
                                  </a:solidFill>
                                  <a:highlight>
                                    <a:schemeClr val="lt1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111111"/>
                                  </a:solidFill>
                                  <a:highlight>
                                    <a:schemeClr val="lt1"/>
                                  </a:highlight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111111"/>
                                  </a:solidFill>
                                  <a:highlight>
                                    <a:schemeClr val="lt1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rgbClr val="111111"/>
                          </a:solidFill>
                          <a:highlight>
                            <a:schemeClr val="lt1"/>
                          </a:highlight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smtClean="0">
                          <a:solidFill>
                            <a:srgbClr val="111111"/>
                          </a:solidFill>
                          <a:highlight>
                            <a:schemeClr val="lt1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111111"/>
                              </a:solidFill>
                              <a:highlight>
                                <a:schemeClr val="lt1"/>
                              </a:highligh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rgbClr val="111111"/>
                              </a:solidFill>
                              <a:highlight>
                                <a:schemeClr val="lt1"/>
                              </a:highlight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rgbClr val="111111"/>
                              </a:solidFill>
                              <a:highlight>
                                <a:schemeClr val="lt1"/>
                              </a:highlight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</m:oMath>
                  </m:oMathPara>
                </a14:m>
                <a:endParaRPr lang="ru-RU" sz="1400" dirty="0">
                  <a:solidFill>
                    <a:srgbClr val="111111"/>
                  </a:solidFill>
                  <a:highlight>
                    <a:schemeClr val="lt1"/>
                  </a:highlight>
                </a:endParaRPr>
              </a:p>
              <a:p>
                <a:pPr marL="0" lvl="0" indent="0" algn="l" rtl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50" name="Google Shape;150;p2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50" y="1478250"/>
                <a:ext cx="7688700" cy="2861700"/>
              </a:xfrm>
              <a:prstGeom prst="rect">
                <a:avLst/>
              </a:prstGeom>
              <a:blipFill>
                <a:blip r:embed="rId3"/>
                <a:stretch>
                  <a:fillRect l="-2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 как неожиданно - расшифровка!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Google Shape;157;p2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9450" y="2078875"/>
                <a:ext cx="7688700" cy="274063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32500" lnSpcReduction="20000"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4300" dirty="0">
                    <a:solidFill>
                      <a:schemeClr val="dk2"/>
                    </a:solidFill>
                  </a:rPr>
                  <a:t>Расшифровка данных выполняется применением обратных операций в обратной последовательности, т.е. сначала выполняем следующий цикл:</a:t>
                </a:r>
                <a:endParaRPr lang="en-US" sz="4300" dirty="0">
                  <a:solidFill>
                    <a:schemeClr val="dk2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3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43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300" b="0" i="1" smtClean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43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43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3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43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4300" b="0" i="1" smtClean="0">
                                          <a:solidFill>
                                            <a:schemeClr val="dk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300" b="0" i="1" smtClean="0">
                                          <a:solidFill>
                                            <a:schemeClr val="dk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4300" b="0" i="1" smtClean="0">
                                          <a:solidFill>
                                            <a:schemeClr val="dk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4300" b="0" i="1" smtClean="0">
                                          <a:solidFill>
                                            <a:schemeClr val="dk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sz="4300" b="0" i="1" smtClean="0">
                                          <a:solidFill>
                                            <a:schemeClr val="dk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4300" b="0" i="1" smtClean="0">
                                          <a:solidFill>
                                            <a:schemeClr val="dk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43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sz="43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43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3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43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4300" b="0" i="1" smtClean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</a:rPr>
                            <m:t>&gt;&gt;&gt;</m:t>
                          </m:r>
                          <m:r>
                            <a:rPr lang="en-US" sz="4300" b="0" i="1" smtClean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4400" i="1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sz="4400" b="0" i="1" smtClean="0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4300" dirty="0">
                  <a:solidFill>
                    <a:schemeClr val="dk2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3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300" i="1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3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43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4300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3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4300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4300" i="1">
                                          <a:solidFill>
                                            <a:schemeClr val="dk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300" i="1">
                                          <a:solidFill>
                                            <a:schemeClr val="dk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4300" i="1">
                                          <a:solidFill>
                                            <a:schemeClr val="dk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4300" i="1">
                                          <a:solidFill>
                                            <a:schemeClr val="dk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43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sz="43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4300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300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4300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4300" b="0" i="1" smtClean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</a:rPr>
                            <m:t>&gt;&gt;&gt;</m:t>
                          </m:r>
                          <m:r>
                            <a:rPr lang="en-US" sz="4300" b="0" i="1" smtClean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4400" i="1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sz="4400" b="0" i="1" smtClean="0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4400" b="0" i="1" smtClean="0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4300" dirty="0">
                  <a:solidFill>
                    <a:schemeClr val="dk2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4300" dirty="0">
                    <a:solidFill>
                      <a:schemeClr val="dk2"/>
                    </a:solidFill>
                  </a:rPr>
                  <a:t>где</a:t>
                </a: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ru-RU" sz="4300" dirty="0">
                    <a:solidFill>
                      <a:schemeClr val="dk2"/>
                    </a:solidFill>
                  </a:rPr>
                  <a:t>&gt;&gt;&gt;n — операция циклического сдвига вправо</a:t>
                </a: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ru-RU" sz="4300" dirty="0">
                    <a:solidFill>
                      <a:schemeClr val="dk2"/>
                    </a:solidFill>
                  </a:rPr>
                  <a:t>r — номер раунда в обратном порядке, т.е. начиная с R и заканчивая единицей.</a:t>
                </a:r>
              </a:p>
            </p:txBody>
          </p:sp>
        </mc:Choice>
        <mc:Fallback xmlns="">
          <p:sp>
            <p:nvSpPr>
              <p:cNvPr id="157" name="Google Shape;157;p2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50" y="2078875"/>
                <a:ext cx="7688700" cy="2740632"/>
              </a:xfrm>
              <a:prstGeom prst="rect">
                <a:avLst/>
              </a:prstGeom>
              <a:blipFill>
                <a:blip r:embed="rId3"/>
                <a:stretch>
                  <a:fillRect l="-2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3153C994-D072-4E9B-A8F7-193BE0AD0F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7650" y="1441200"/>
                <a:ext cx="7688700" cy="2261100"/>
              </a:xfrm>
            </p:spPr>
            <p:txBody>
              <a:bodyPr/>
              <a:lstStyle/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ru-RU" sz="1400" dirty="0">
                    <a:solidFill>
                      <a:schemeClr val="dk2"/>
                    </a:solidFill>
                  </a:rPr>
                  <a:t>После этого выполняются операции обратные для нулевого раунда, а именно:</a:t>
                </a:r>
                <a:endParaRPr lang="en-US" sz="1400" dirty="0">
                  <a:solidFill>
                    <a:schemeClr val="dk2"/>
                  </a:solidFill>
                </a:endParaRPr>
              </a:p>
              <a:p>
                <a:pPr marL="0" lvl="0" indent="0" algn="l" rtl="0">
                  <a:lnSpc>
                    <a:spcPct val="120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en-US" sz="100" dirty="0">
                  <a:solidFill>
                    <a:schemeClr val="dk2"/>
                  </a:solidFill>
                </a:endParaRP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4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ar-AE" sz="14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sz="1400" b="0" i="1" smtClean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400" b="0" i="1" smtClean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 sz="1400" b="0" i="1" smtClean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4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4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ar-AE" sz="14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ar-AE" sz="14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ar-AE" sz="14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ar-AE" sz="1400" b="0" i="1" smtClean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400" b="0" i="1" smtClean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ar-AE" sz="1400" b="0" i="1" smtClean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</m:oMath>
                  </m:oMathPara>
                </a14:m>
                <a:endParaRPr lang="ar-AE" sz="1400" b="0" dirty="0">
                  <a:solidFill>
                    <a:schemeClr val="dk2"/>
                  </a:solidFill>
                </a:endParaRP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4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sz="14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sz="1400" b="0" i="1" smtClean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400" b="0" i="1" smtClean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 sz="1400" b="0" i="1" smtClean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4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4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ar-AE" sz="14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ar-AE" sz="14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ar-AE" sz="14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ar-AE" sz="1400" b="0" i="1" smtClean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400" b="0" i="1" smtClean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ar-AE" sz="1400" b="0" i="1" smtClean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</m:oMath>
                  </m:oMathPara>
                </a14:m>
                <a:endParaRPr lang="ru-RU" sz="800" dirty="0">
                  <a:solidFill>
                    <a:schemeClr val="dk2"/>
                  </a:solidFill>
                </a:endParaRPr>
              </a:p>
              <a:p>
                <a:pPr marL="14605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3153C994-D072-4E9B-A8F7-193BE0AD0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50" y="1441200"/>
                <a:ext cx="7688700" cy="2261100"/>
              </a:xfrm>
              <a:blipFill>
                <a:blip r:embed="rId2"/>
                <a:stretch>
                  <a:fillRect l="-2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510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Вся гениальность этого метода: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Google Shape;163;p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9450" y="2078875"/>
                <a:ext cx="7688700" cy="2261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95000"/>
                  </a:lnSpc>
                  <a:spcBef>
                    <a:spcPts val="0"/>
                  </a:spcBef>
                  <a:spcAft>
                    <a:spcPts val="1200"/>
                  </a:spcAft>
                  <a:buSzPts val="1018"/>
                  <a:buNone/>
                </a:pPr>
                <a:r>
                  <a:rPr lang="ru" sz="1402" dirty="0">
                    <a:solidFill>
                      <a:schemeClr val="dk2"/>
                    </a:solidFill>
                  </a:rPr>
                  <a:t>Алгоритм поразительно прост — в нем используются только операции сложения по модулю 2 и по модулю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" sz="1402" i="1" dirty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" sz="1402" i="1" dirty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" sz="1402" i="1" dirty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r>
                  <a:rPr lang="ru" sz="1402" dirty="0">
                    <a:solidFill>
                      <a:schemeClr val="dk2"/>
                    </a:solidFill>
                  </a:rPr>
                  <a:t>, а также сдвиги на переменное число битов. Последняя из операций представляется автором алгоритма как революционное решение, не использованное в более ранних алгоритмах шифрования (до алгоритма RC5 такие использовались только в алгоритме Madryga, не получившем широкого распространения), — сдвиг на переменное число битов является весьма просто реализуемой операцией, которая, однако, существенно усложняет дифференциальный и линейный криптоанализ алгоритма. Простота алгоритма может рассматриваться как его важное достоинство — простой алгоритм легче реализовать и легче анализировать на предмет возможных уязвимостей.</a:t>
                </a:r>
                <a:endParaRPr sz="1402"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163" name="Google Shape;163;p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50" y="2078875"/>
                <a:ext cx="7688700" cy="2261100"/>
              </a:xfrm>
              <a:prstGeom prst="rect">
                <a:avLst/>
              </a:prstGeom>
              <a:blipFill>
                <a:blip r:embed="rId3"/>
                <a:stretch>
                  <a:fillRect l="-2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Минутка крутости - криптоанализа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Google Shape;169;p2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9450" y="2078875"/>
                <a:ext cx="7688700" cy="2261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Char char="❖"/>
                </a:pPr>
                <a:r>
                  <a:rPr lang="ru-RU" sz="1400" dirty="0">
                    <a:solidFill>
                      <a:schemeClr val="dk2"/>
                    </a:solidFill>
                  </a:rPr>
                  <a:t>Существует класс ключей при использовании которых алгоритм можно вскрыть линейным криптоанализом. В других случаях это почти невозможно.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Char char="❖"/>
                </a:pPr>
                <a:r>
                  <a:rPr lang="ru-RU" sz="1400" dirty="0">
                    <a:solidFill>
                      <a:schemeClr val="dk2"/>
                    </a:solidFill>
                  </a:rPr>
                  <a:t>Дифференциальный криптоанализ более эффективен при атаке на данный алгоритм. Например, для алгорима </a:t>
                </a:r>
                <a:r>
                  <a:rPr lang="en-US" sz="1400" dirty="0">
                    <a:solidFill>
                      <a:schemeClr val="dk2"/>
                    </a:solidFill>
                  </a:rPr>
                  <a:t>RC5-32-12-16, </a:t>
                </a:r>
                <a:r>
                  <a:rPr lang="ru-RU" sz="1400" dirty="0">
                    <a:solidFill>
                      <a:schemeClr val="dk2"/>
                    </a:solidFill>
                  </a:rPr>
                  <a:t>в лучшем случае, требуется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400" i="1" dirty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400" i="1" dirty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sz="1400" i="1" dirty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44</m:t>
                        </m:r>
                      </m:sup>
                    </m:sSup>
                  </m:oMath>
                </a14:m>
                <a:r>
                  <a:rPr lang="ar-AE" sz="1400" dirty="0">
                    <a:solidFill>
                      <a:schemeClr val="dk2"/>
                    </a:solidFill>
                  </a:rPr>
                  <a:t> </a:t>
                </a:r>
                <a:r>
                  <a:rPr lang="ru-RU" sz="1400" dirty="0">
                    <a:solidFill>
                      <a:schemeClr val="dk2"/>
                    </a:solidFill>
                  </a:rPr>
                  <a:t>выбранных открытых текстов для успешной атаки. При использовании 18-20(и больше) раундов вместо 12 вскрыть алгоритм с помощью дифференциального криптоанализа почти невозможно.</a:t>
                </a:r>
              </a:p>
              <a:p>
                <a:pPr marL="0" lvl="0" indent="0" algn="l" rtl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sz="1400"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169" name="Google Shape;169;p2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50" y="2078875"/>
                <a:ext cx="7688700" cy="2261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Применение</a:t>
            </a:r>
            <a:endParaRPr dirty="0"/>
          </a:p>
        </p:txBody>
      </p:sp>
      <p:sp>
        <p:nvSpPr>
          <p:cNvPr id="169" name="Google Shape;169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400" dirty="0">
                <a:solidFill>
                  <a:schemeClr val="dk2"/>
                </a:solidFill>
              </a:rPr>
              <a:t>Широкое применение алгоритм не получил</a:t>
            </a:r>
            <a:r>
              <a:rPr lang="en-US" sz="1400" dirty="0">
                <a:solidFill>
                  <a:schemeClr val="dk2"/>
                </a:solidFill>
              </a:rPr>
              <a:t>, </a:t>
            </a:r>
            <a:r>
              <a:rPr lang="ru-RU" sz="1400" dirty="0">
                <a:solidFill>
                  <a:schemeClr val="dk2"/>
                </a:solidFill>
              </a:rPr>
              <a:t>так как права на алгоритм принадлежат компании </a:t>
            </a:r>
            <a:r>
              <a:rPr lang="en-US" sz="1400" dirty="0">
                <a:solidFill>
                  <a:schemeClr val="dk2"/>
                </a:solidFill>
              </a:rPr>
              <a:t>RSA Data Security,</a:t>
            </a:r>
            <a:r>
              <a:rPr lang="ru-RU" sz="1400" dirty="0">
                <a:solidFill>
                  <a:schemeClr val="dk2"/>
                </a:solidFill>
              </a:rPr>
              <a:t> однако сам алгоритм шифрования был новинкой среди других типов шифрования</a:t>
            </a:r>
            <a:r>
              <a:rPr lang="en-US" sz="1400" dirty="0">
                <a:solidFill>
                  <a:schemeClr val="dk2"/>
                </a:solidFill>
              </a:rPr>
              <a:t>,</a:t>
            </a:r>
            <a:r>
              <a:rPr lang="ru-RU" sz="1400" dirty="0">
                <a:solidFill>
                  <a:schemeClr val="dk2"/>
                </a:solidFill>
              </a:rPr>
              <a:t> так как в нём использовались сдвиги на переменное число битов</a:t>
            </a:r>
            <a:r>
              <a:rPr lang="en-US" sz="1400" dirty="0">
                <a:solidFill>
                  <a:schemeClr val="dk2"/>
                </a:solidFill>
              </a:rPr>
              <a:t>,</a:t>
            </a:r>
            <a:r>
              <a:rPr lang="ru-RU" sz="1400" dirty="0">
                <a:solidFill>
                  <a:schemeClr val="dk2"/>
                </a:solidFill>
              </a:rPr>
              <a:t> что раньше нигде не использовалось</a:t>
            </a:r>
            <a:r>
              <a:rPr lang="en-US" sz="1400" dirty="0">
                <a:solidFill>
                  <a:schemeClr val="dk2"/>
                </a:solidFill>
              </a:rPr>
              <a:t>.</a:t>
            </a:r>
            <a:r>
              <a:rPr lang="ru-RU" sz="1400" dirty="0">
                <a:solidFill>
                  <a:schemeClr val="dk2"/>
                </a:solidFill>
              </a:rPr>
              <a:t> На его основе в будущем был построен алгоритм </a:t>
            </a:r>
            <a:r>
              <a:rPr lang="en-US" sz="1400" dirty="0">
                <a:solidFill>
                  <a:schemeClr val="dk2"/>
                </a:solidFill>
              </a:rPr>
              <a:t>RC6,</a:t>
            </a:r>
            <a:r>
              <a:rPr lang="ru-RU" sz="1400" dirty="0">
                <a:solidFill>
                  <a:schemeClr val="dk2"/>
                </a:solidFill>
              </a:rPr>
              <a:t> который стал финалистом конкурса </a:t>
            </a:r>
            <a:r>
              <a:rPr lang="en-US" sz="1400" dirty="0">
                <a:solidFill>
                  <a:schemeClr val="dk2"/>
                </a:solidFill>
              </a:rPr>
              <a:t>AES </a:t>
            </a:r>
            <a:r>
              <a:rPr lang="ru-RU" sz="1400" dirty="0">
                <a:solidFill>
                  <a:schemeClr val="dk2"/>
                </a:solidFill>
              </a:rPr>
              <a:t>по выбору нового стандарта шифрования</a:t>
            </a:r>
            <a:r>
              <a:rPr lang="en-US" sz="1400" dirty="0">
                <a:solidFill>
                  <a:schemeClr val="dk2"/>
                </a:solidFill>
              </a:rPr>
              <a:t>.</a:t>
            </a:r>
            <a:endParaRPr sz="14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824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Сделаем выводы из предыдущего слайда!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Таким образом, наиболее реальным методом взлома алгоритма RC5 (не считая варианты с небольшим количеством раундов и с коротким ключом) является полный перебор возможных вариантов ключа шифрования. Что означает, что у алгоритма RC5 практически отсутствуют недостатки с точки зрения его стойкости. На этом и хотелось бы закончить.</a:t>
            </a:r>
            <a:endParaRPr sz="14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title"/>
          </p:nvPr>
        </p:nvSpPr>
        <p:spPr>
          <a:xfrm>
            <a:off x="727650" y="1938175"/>
            <a:ext cx="7688700" cy="17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40"/>
              <a:t>Гениальная презентация про гениальный метод шифрования подошла к концу.</a:t>
            </a:r>
            <a:endParaRPr sz="244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40"/>
              <a:t>Ждем ваших лучших оваций!</a:t>
            </a:r>
            <a:endParaRPr sz="244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40"/>
              <a:t>Продолжение не следует…</a:t>
            </a:r>
            <a:endParaRPr sz="244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Шифрование RC5</a:t>
            </a:r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18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ролях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Гончаренко А.Д.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Кражевский А.И.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Бокий В.П.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Сергиенко И.С.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Откуда ноги растут…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Данный алгоритм разработан известнейшим криптологом Рональдом </a:t>
            </a:r>
            <a:r>
              <a:rPr lang="ru" sz="1400" strike="sngStrike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Макдональдом</a:t>
            </a:r>
            <a:r>
              <a:rPr lang="ru" sz="14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Ривестом — одним из разработчиков системы RSA и основателей одноименной фирмы. </a:t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 количеству пользователей RC5 стоит в одном ряду с такими известными алгоритмами как IDEA и Blowfish. Аббревиатура RC обозначает, по разным источникам, либо Rivest Cipher, либо Ron's Code, что в совокупности даёт нам «шифр Рона Ривеста».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описании алгоритма будем использовать следующие буковки: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2206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2"/>
                </a:solidFill>
              </a:rPr>
              <a:t>Размер слова w в битах. RC5 шифрует блоками по два слова; допустимыми значениями являются 16, 32 и 64. Данную величину рекомендуется брать равной машинному слову. Например для 32-битных машин w = 32 и следовательно размер блока будет равен 64 бита</a:t>
            </a: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2"/>
                </a:solidFill>
              </a:rPr>
              <a:t>Количество раундов алгоритма R — целое число от 0 до 255 включительно. При значении 0 шифрование выполняться не будет</a:t>
            </a: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dk2"/>
                </a:solidFill>
              </a:rPr>
              <a:t>Размер секретного ключа b в байтах — целое число от 0 до 255 включительно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Минутка инфы сотки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2"/>
                </a:solidFill>
              </a:rPr>
              <a:t>Для уточнения параметров, используемых в конкретном случае применяется обозначение RC5-w/R/b;</a:t>
            </a: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dk2"/>
                </a:solidFill>
              </a:rPr>
              <a:t>например, RC5-32/12/16 обозначает алгоритм RC5 c 64-битным блоком, 12 раундами шифрования и 16-байтным ключом(данная комбинация рекомендуется Ривестом в качестве основного варианта).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82515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Основная идея		      	     Основной конструктор класса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2"/>
                </a:solidFill>
              </a:rPr>
              <a:t>Работа алгоритма состоит из двух этапов:</a:t>
            </a:r>
            <a:endParaRPr sz="140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ru" sz="1400">
                <a:solidFill>
                  <a:schemeClr val="dk2"/>
                </a:solidFill>
              </a:rPr>
              <a:t>Процедура расширения ключа</a:t>
            </a:r>
            <a:endParaRPr sz="140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ru" sz="1400">
                <a:solidFill>
                  <a:schemeClr val="dk2"/>
                </a:solidFill>
              </a:rPr>
              <a:t>Само шифрование</a:t>
            </a: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chemeClr val="dk2"/>
              </a:solidFill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173" y="1930498"/>
            <a:ext cx="2446350" cy="28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Процедура расширения ключа - с чем едят?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ru" sz="1400">
                <a:solidFill>
                  <a:schemeClr val="dk2"/>
                </a:solidFill>
              </a:rPr>
              <a:t>Выравнивания ключа</a:t>
            </a:r>
            <a:endParaRPr sz="140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ru" sz="1400">
                <a:solidFill>
                  <a:schemeClr val="dk2"/>
                </a:solidFill>
              </a:rPr>
              <a:t>Инициализации массива расширенных ключей</a:t>
            </a:r>
            <a:endParaRPr sz="140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ru" sz="1400">
                <a:solidFill>
                  <a:schemeClr val="dk2"/>
                </a:solidFill>
              </a:rPr>
              <a:t>Перемешивания массивов ключей</a:t>
            </a: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Выравнивание ключа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675" y="1853850"/>
            <a:ext cx="7058251" cy="29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Инициализации массива расширенных ключей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366" y="1853850"/>
            <a:ext cx="7197272" cy="316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Перемешивания массивов ключей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08" y="2020663"/>
            <a:ext cx="7457180" cy="23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1033</Words>
  <Application>Microsoft Office PowerPoint</Application>
  <PresentationFormat>Экран (16:9)</PresentationFormat>
  <Paragraphs>95</Paragraphs>
  <Slides>19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Raleway</vt:lpstr>
      <vt:lpstr>Lato</vt:lpstr>
      <vt:lpstr>Cambria Math</vt:lpstr>
      <vt:lpstr>Arial</vt:lpstr>
      <vt:lpstr>Streamline</vt:lpstr>
      <vt:lpstr>Шифрование RC5</vt:lpstr>
      <vt:lpstr>Откуда ноги растут…</vt:lpstr>
      <vt:lpstr>При описании алгоритма будем использовать следующие буковки:</vt:lpstr>
      <vt:lpstr>Минутка инфы сотки</vt:lpstr>
      <vt:lpstr>Основная идея              Основной конструктор класса</vt:lpstr>
      <vt:lpstr>Процедура расширения ключа - с чем едят?</vt:lpstr>
      <vt:lpstr>Выравнивание ключа</vt:lpstr>
      <vt:lpstr>Инициализации массива расширенных ключей</vt:lpstr>
      <vt:lpstr>Перемешивания массивов ключей</vt:lpstr>
      <vt:lpstr>Самый гениальный метод шифрования</vt:lpstr>
      <vt:lpstr>Презентация PowerPoint</vt:lpstr>
      <vt:lpstr>И как неожиданно - расшифровка!</vt:lpstr>
      <vt:lpstr>Презентация PowerPoint</vt:lpstr>
      <vt:lpstr>Вся гениальность этого метода:</vt:lpstr>
      <vt:lpstr>Минутка крутости - криптоанализа</vt:lpstr>
      <vt:lpstr>Применение</vt:lpstr>
      <vt:lpstr>Сделаем выводы из предыдущего слайда!</vt:lpstr>
      <vt:lpstr>Гениальная презентация про гениальный метод шифрования подошла к концу. Ждем ваших лучших оваций! Продолжение не следует…</vt:lpstr>
      <vt:lpstr>Шифрование RC5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Шифрование RC5</dc:title>
  <dc:creator>Алексей Кражевский</dc:creator>
  <cp:lastModifiedBy>Legion</cp:lastModifiedBy>
  <cp:revision>4</cp:revision>
  <dcterms:modified xsi:type="dcterms:W3CDTF">2022-05-12T22:30:22Z</dcterms:modified>
</cp:coreProperties>
</file>