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6731B8-22C1-46BB-90FA-E1D085CDAF8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004FA80-DA55-4F80-9DFD-B77E1C3DC7A7}" type="slidenum">
              <a:rPr b="0" lang="ru-RU" sz="1000" spc="-1" strike="noStrike">
                <a:solidFill>
                  <a:srgbClr val="cacaca"/>
                </a:solidFill>
                <a:latin typeface="Average"/>
                <a:ea typeface="Average"/>
              </a:rPr>
              <a:t>7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3C07142-5C3E-4821-91BE-52FA20308BA3}" type="slidenum">
              <a:rPr b="0" lang="ru-RU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Временные ряды 2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cacaca"/>
                </a:solidFill>
                <a:latin typeface="Average"/>
                <a:ea typeface="Average"/>
              </a:rPr>
              <a:t>Построение признаков</a:t>
            </a: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cacaca"/>
                </a:solidFill>
                <a:latin typeface="Average"/>
                <a:ea typeface="Average"/>
              </a:rPr>
              <a:t>2019</a:t>
            </a:r>
            <a:endParaRPr b="0" lang="ru-RU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шум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25;p22" descr=""/>
          <p:cNvPicPr/>
          <p:nvPr/>
        </p:nvPicPr>
        <p:blipFill>
          <a:blip r:embed="rId1"/>
          <a:stretch/>
        </p:blipFill>
        <p:spPr>
          <a:xfrm>
            <a:off x="442440" y="1282680"/>
            <a:ext cx="8389800" cy="253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ВСЕ ВМЕСТЕ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32;p23" descr=""/>
          <p:cNvPicPr/>
          <p:nvPr/>
        </p:nvPicPr>
        <p:blipFill>
          <a:blip r:embed="rId1"/>
          <a:stretch/>
        </p:blipFill>
        <p:spPr>
          <a:xfrm>
            <a:off x="531000" y="1380600"/>
            <a:ext cx="7994160" cy="28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Модель ряда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аддитивная :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y(y) = X_trend(t) + X_cicle(t) + e(t)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мультипликативная :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y(y) = X_trend(t) X_cicle(t) e(t)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1599"/>
              </a:spcAf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Виды рядов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45;p25" descr=""/>
          <p:cNvPicPr/>
          <p:nvPr/>
        </p:nvPicPr>
        <p:blipFill>
          <a:blip r:embed="rId1"/>
          <a:stretch/>
        </p:blipFill>
        <p:spPr>
          <a:xfrm>
            <a:off x="311760" y="1233360"/>
            <a:ext cx="8520120" cy="34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Сглаживание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22120" y="11862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Скользящие средние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(x(i-n) + x(n-i+1) + ...+ x(i)) * 1/(n + 1).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n - порядок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Сглаживание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22120" y="11862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Экспоненциальное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(x(i)*a + (1-a)*(x(n-i+1)* a + (1-a)*( ...+ (1-a)*(x(i-n))))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(x_NEW(i-1)*(1-a) + a*x(i))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a - порядок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Первые разности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Y(t)-Y(t-1)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64;p28" descr=""/>
          <p:cNvPicPr/>
          <p:nvPr/>
        </p:nvPicPr>
        <p:blipFill>
          <a:blip r:embed="rId1"/>
          <a:stretch/>
        </p:blipFill>
        <p:spPr>
          <a:xfrm>
            <a:off x="314280" y="2571840"/>
            <a:ext cx="4257360" cy="197604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5;p28" descr=""/>
          <p:cNvPicPr/>
          <p:nvPr/>
        </p:nvPicPr>
        <p:blipFill>
          <a:blip r:embed="rId2"/>
          <a:srcRect l="53213" t="0" r="-2495" b="0"/>
          <a:stretch/>
        </p:blipFill>
        <p:spPr>
          <a:xfrm>
            <a:off x="4625640" y="2571840"/>
            <a:ext cx="4300920" cy="19760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 rot="10800000">
            <a:off x="3518640" y="1825200"/>
            <a:ext cx="1044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 flipH="1" rot="10800000">
            <a:off x="5744520" y="1694880"/>
            <a:ext cx="2475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 flipH="1" rot="10800000">
            <a:off x="5560200" y="1673280"/>
            <a:ext cx="2041200" cy="11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 rot="10800000">
            <a:off x="6109560" y="1825200"/>
            <a:ext cx="1044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 flipH="1" rot="10800000">
            <a:off x="8335080" y="1694880"/>
            <a:ext cx="2475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 flipH="1" rot="10800000">
            <a:off x="8254080" y="1347120"/>
            <a:ext cx="211752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3670920" y="370080"/>
            <a:ext cx="53172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6109560" y="370080"/>
            <a:ext cx="160092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dY(t)=Y(t)-Y(t-1)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Y(t) = b* Y(t-1) + et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для 1-x разностей dY(t) = b* Y(t-1) + 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 - оператор разности dY(t) = Y(t)-Y(t-1)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Y(t) = a1 Y(t-1) + a2 Y(t-2) + 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ru-RU" sz="1800" spc="-1" strike="noStrike">
                <a:solidFill>
                  <a:srgbClr val="616161"/>
                </a:solidFill>
                <a:latin typeface="Average"/>
                <a:ea typeface="Average"/>
              </a:rPr>
              <a:t>dY(t) = Y(t)-Y(t-1)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(a1 + a2 -1) Y(t-1) - a2 dY(t-1) +et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проверяем a1 + a2 -1 = 0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017720"/>
            <a:ext cx="8520120" cy="3967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основная гипотеза 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H</a:t>
            </a:r>
            <a:r>
              <a:rPr b="0" i="1" lang="ru-RU" sz="1800" spc="-1" strike="noStrike" baseline="-25000">
                <a:solidFill>
                  <a:srgbClr val="ffffff"/>
                </a:solidFill>
                <a:latin typeface="Average"/>
                <a:ea typeface="Average"/>
              </a:rPr>
              <a:t>0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:  b=1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Y(t) = b* Y(t-1) + et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на следующем этапе:</a:t>
            </a:r>
            <a:r>
              <a:rPr b="0" lang="ru-RU" sz="1800" spc="-1" strike="noStrike">
                <a:solidFill>
                  <a:srgbClr val="000000"/>
                </a:solidFill>
                <a:latin typeface="Average"/>
                <a:ea typeface="Average"/>
              </a:rPr>
              <a:t> 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H</a:t>
            </a:r>
            <a:r>
              <a:rPr b="0" i="1" lang="ru-RU" sz="1800" spc="-1" strike="noStrike" baseline="-25000">
                <a:solidFill>
                  <a:srgbClr val="ffffff"/>
                </a:solidFill>
                <a:latin typeface="Average"/>
                <a:ea typeface="Average"/>
              </a:rPr>
              <a:t>0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:  p=0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для разностей dY(t) = p* Y(t-1) + et   ,</a:t>
            </a: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 p=b–1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 - оператор разности dY(t) = Y(t)-Y(t-1)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Y(t) = a1 Y(t-1) + a2 Y(t-2) + 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(a1 + a2 -1) Y(t-1) - a2 dY(t-1) +et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проверяем a1 + a2 -1 = 0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29040" y="903240"/>
            <a:ext cx="8520120" cy="3967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 pY(t-1) + et         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dY(t)=a+ pY(t-1) +et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dY(t)=a+c t +pY(t-1) + et;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 rot="10800000">
            <a:off x="3290040" y="2358720"/>
            <a:ext cx="1044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 flipH="1" rot="10800000">
            <a:off x="5515920" y="2228400"/>
            <a:ext cx="2475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3442320" y="903240"/>
            <a:ext cx="81468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dY(t)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 rot="10800000">
            <a:off x="5728680" y="3425400"/>
            <a:ext cx="1044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 flipH="1" rot="10800000">
            <a:off x="7954200" y="3295080"/>
            <a:ext cx="2475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8"/>
          <p:cNvSpPr/>
          <p:nvPr/>
        </p:nvSpPr>
        <p:spPr>
          <a:xfrm>
            <a:off x="5880600" y="1970280"/>
            <a:ext cx="9284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dY(t)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 rot="10800000">
            <a:off x="3823560" y="4949280"/>
            <a:ext cx="10440" cy="12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 flipH="1" rot="10800000">
            <a:off x="6049080" y="4818960"/>
            <a:ext cx="2475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"/>
          <p:cNvSpPr/>
          <p:nvPr/>
        </p:nvSpPr>
        <p:spPr>
          <a:xfrm>
            <a:off x="3975480" y="3494160"/>
            <a:ext cx="9284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dY(t)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3225600" y="2003760"/>
            <a:ext cx="2117160" cy="454320"/>
          </a:xfrm>
          <a:custGeom>
            <a:avLst/>
            <a:gdLst/>
            <a:ahLst/>
            <a:rect l="l" t="t" r="r" b="b"/>
            <a:pathLst>
              <a:path w="84707" h="18189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3"/>
          <p:cNvSpPr/>
          <p:nvPr/>
        </p:nvSpPr>
        <p:spPr>
          <a:xfrm>
            <a:off x="5663880" y="2460960"/>
            <a:ext cx="2117160" cy="454320"/>
          </a:xfrm>
          <a:custGeom>
            <a:avLst/>
            <a:gdLst/>
            <a:ahLst/>
            <a:rect l="l" t="t" r="r" b="b"/>
            <a:pathLst>
              <a:path w="84707" h="18189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4"/>
          <p:cNvSpPr/>
          <p:nvPr/>
        </p:nvSpPr>
        <p:spPr>
          <a:xfrm>
            <a:off x="3659760" y="3612960"/>
            <a:ext cx="1954440" cy="1122120"/>
          </a:xfrm>
          <a:custGeom>
            <a:avLst/>
            <a:gdLst/>
            <a:ahLst/>
            <a:rect l="l" t="t" r="r" b="b"/>
            <a:pathLst>
              <a:path w="78191" h="44905">
                <a:moveTo>
                  <a:pt x="0" y="44905"/>
                </a:moveTo>
                <a:cubicBezTo>
                  <a:pt x="602" y="43098"/>
                  <a:pt x="-226" y="38773"/>
                  <a:pt x="2172" y="35348"/>
                </a:cubicBezTo>
                <a:cubicBezTo>
                  <a:pt x="4118" y="32569"/>
                  <a:pt x="5415" y="44060"/>
                  <a:pt x="8688" y="43167"/>
                </a:cubicBezTo>
                <a:cubicBezTo>
                  <a:pt x="12964" y="42001"/>
                  <a:pt x="16427" y="38439"/>
                  <a:pt x="19113" y="34913"/>
                </a:cubicBezTo>
                <a:cubicBezTo>
                  <a:pt x="19977" y="33779"/>
                  <a:pt x="19425" y="31004"/>
                  <a:pt x="20851" y="31004"/>
                </a:cubicBezTo>
                <a:cubicBezTo>
                  <a:pt x="22097" y="31004"/>
                  <a:pt x="21878" y="33554"/>
                  <a:pt x="23023" y="34045"/>
                </a:cubicBezTo>
                <a:cubicBezTo>
                  <a:pt x="26223" y="35416"/>
                  <a:pt x="27456" y="28505"/>
                  <a:pt x="30408" y="26660"/>
                </a:cubicBezTo>
                <a:cubicBezTo>
                  <a:pt x="32350" y="25447"/>
                  <a:pt x="35048" y="30145"/>
                  <a:pt x="36924" y="28832"/>
                </a:cubicBezTo>
                <a:cubicBezTo>
                  <a:pt x="39426" y="27080"/>
                  <a:pt x="40675" y="23889"/>
                  <a:pt x="41702" y="21013"/>
                </a:cubicBezTo>
                <a:cubicBezTo>
                  <a:pt x="42536" y="18678"/>
                  <a:pt x="41909" y="15800"/>
                  <a:pt x="43005" y="15800"/>
                </a:cubicBezTo>
                <a:cubicBezTo>
                  <a:pt x="45663" y="15800"/>
                  <a:pt x="44257" y="22750"/>
                  <a:pt x="46915" y="22750"/>
                </a:cubicBezTo>
                <a:cubicBezTo>
                  <a:pt x="51213" y="22750"/>
                  <a:pt x="50427" y="14470"/>
                  <a:pt x="53865" y="11891"/>
                </a:cubicBezTo>
                <a:cubicBezTo>
                  <a:pt x="55914" y="10354"/>
                  <a:pt x="57544" y="18743"/>
                  <a:pt x="59512" y="17103"/>
                </a:cubicBezTo>
                <a:cubicBezTo>
                  <a:pt x="61602" y="15362"/>
                  <a:pt x="62240" y="12335"/>
                  <a:pt x="62987" y="9719"/>
                </a:cubicBezTo>
                <a:cubicBezTo>
                  <a:pt x="63151" y="9145"/>
                  <a:pt x="63000" y="7559"/>
                  <a:pt x="63422" y="7981"/>
                </a:cubicBezTo>
                <a:cubicBezTo>
                  <a:pt x="64491" y="9050"/>
                  <a:pt x="63412" y="13075"/>
                  <a:pt x="64725" y="12325"/>
                </a:cubicBezTo>
                <a:cubicBezTo>
                  <a:pt x="68325" y="10268"/>
                  <a:pt x="67805" y="4587"/>
                  <a:pt x="69938" y="1031"/>
                </a:cubicBezTo>
                <a:cubicBezTo>
                  <a:pt x="70475" y="136"/>
                  <a:pt x="70651" y="3842"/>
                  <a:pt x="71675" y="3637"/>
                </a:cubicBezTo>
                <a:cubicBezTo>
                  <a:pt x="73184" y="3335"/>
                  <a:pt x="73339" y="851"/>
                  <a:pt x="74716" y="162"/>
                </a:cubicBezTo>
                <a:cubicBezTo>
                  <a:pt x="76011" y="-486"/>
                  <a:pt x="76743" y="2768"/>
                  <a:pt x="78191" y="2768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План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82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ДЗ1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Теоретическая часть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Понятие стационарного ряда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Тренд , цикл , Сезон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Интегральный ряд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Модели временного ряда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Сглаживание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тест ADF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Практическая часть - построение признаков от значений ряда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запустить анализ стационарности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запустить сглаживание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собрать модель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ДЗ 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Односторонний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порядок тестирования: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-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вторые разности ряда ( если гипотеза отвергается),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первые разности ряда ( если гипотеза отвергается),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-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исходный ряд (если гипотеза отвергается, то считаем, что 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 flipH="1" rot="10800000">
            <a:off x="959400" y="2692080"/>
            <a:ext cx="17280" cy="14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16680" y="2403360"/>
            <a:ext cx="7540920" cy="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 flipH="1" rot="10800000">
            <a:off x="959400" y="4368600"/>
            <a:ext cx="17280" cy="14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616680" y="4079880"/>
            <a:ext cx="6886800" cy="6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53200" y="1383480"/>
            <a:ext cx="7056720" cy="1086840"/>
          </a:xfrm>
          <a:custGeom>
            <a:avLst/>
            <a:gdLst/>
            <a:ahLst/>
            <a:rect l="l" t="t" r="r" b="b"/>
            <a:pathLst>
              <a:path w="282278" h="43481">
                <a:moveTo>
                  <a:pt x="0" y="29713"/>
                </a:moveTo>
                <a:cubicBezTo>
                  <a:pt x="2600" y="21908"/>
                  <a:pt x="3681" y="10838"/>
                  <a:pt x="11319" y="7782"/>
                </a:cubicBezTo>
                <a:cubicBezTo>
                  <a:pt x="16321" y="5781"/>
                  <a:pt x="21064" y="12447"/>
                  <a:pt x="26176" y="14149"/>
                </a:cubicBezTo>
                <a:cubicBezTo>
                  <a:pt x="31322" y="15863"/>
                  <a:pt x="37185" y="12834"/>
                  <a:pt x="42447" y="14149"/>
                </a:cubicBezTo>
                <a:cubicBezTo>
                  <a:pt x="46383" y="15133"/>
                  <a:pt x="48416" y="20239"/>
                  <a:pt x="52352" y="21224"/>
                </a:cubicBezTo>
                <a:cubicBezTo>
                  <a:pt x="55814" y="22090"/>
                  <a:pt x="59904" y="20802"/>
                  <a:pt x="62964" y="22639"/>
                </a:cubicBezTo>
                <a:cubicBezTo>
                  <a:pt x="64828" y="23758"/>
                  <a:pt x="65230" y="26691"/>
                  <a:pt x="67209" y="27591"/>
                </a:cubicBezTo>
                <a:cubicBezTo>
                  <a:pt x="70129" y="28918"/>
                  <a:pt x="73537" y="23327"/>
                  <a:pt x="76406" y="24761"/>
                </a:cubicBezTo>
                <a:cubicBezTo>
                  <a:pt x="82198" y="27657"/>
                  <a:pt x="86396" y="33803"/>
                  <a:pt x="92678" y="35373"/>
                </a:cubicBezTo>
                <a:cubicBezTo>
                  <a:pt x="101832" y="37661"/>
                  <a:pt x="111540" y="34666"/>
                  <a:pt x="120976" y="34666"/>
                </a:cubicBezTo>
                <a:cubicBezTo>
                  <a:pt x="131395" y="34666"/>
                  <a:pt x="142786" y="36496"/>
                  <a:pt x="152105" y="31836"/>
                </a:cubicBezTo>
                <a:cubicBezTo>
                  <a:pt x="153160" y="31309"/>
                  <a:pt x="153393" y="33832"/>
                  <a:pt x="154227" y="34666"/>
                </a:cubicBezTo>
                <a:cubicBezTo>
                  <a:pt x="158478" y="38917"/>
                  <a:pt x="167104" y="41811"/>
                  <a:pt x="171914" y="38203"/>
                </a:cubicBezTo>
                <a:cubicBezTo>
                  <a:pt x="175803" y="35286"/>
                  <a:pt x="178621" y="27470"/>
                  <a:pt x="183233" y="29006"/>
                </a:cubicBezTo>
                <a:cubicBezTo>
                  <a:pt x="185927" y="29903"/>
                  <a:pt x="186353" y="34103"/>
                  <a:pt x="188893" y="35373"/>
                </a:cubicBezTo>
                <a:cubicBezTo>
                  <a:pt x="192274" y="37063"/>
                  <a:pt x="196723" y="34626"/>
                  <a:pt x="200212" y="36080"/>
                </a:cubicBezTo>
                <a:cubicBezTo>
                  <a:pt x="204593" y="37906"/>
                  <a:pt x="208384" y="41144"/>
                  <a:pt x="212947" y="42448"/>
                </a:cubicBezTo>
                <a:cubicBezTo>
                  <a:pt x="220656" y="44651"/>
                  <a:pt x="228983" y="42448"/>
                  <a:pt x="237001" y="42448"/>
                </a:cubicBezTo>
                <a:cubicBezTo>
                  <a:pt x="242661" y="42448"/>
                  <a:pt x="248611" y="44239"/>
                  <a:pt x="253980" y="42448"/>
                </a:cubicBezTo>
                <a:cubicBezTo>
                  <a:pt x="257183" y="41379"/>
                  <a:pt x="254229" y="35352"/>
                  <a:pt x="256102" y="32543"/>
                </a:cubicBezTo>
                <a:cubicBezTo>
                  <a:pt x="260558" y="25861"/>
                  <a:pt x="257517" y="16521"/>
                  <a:pt x="257517" y="8489"/>
                </a:cubicBezTo>
                <a:cubicBezTo>
                  <a:pt x="257517" y="5650"/>
                  <a:pt x="255386" y="0"/>
                  <a:pt x="258225" y="0"/>
                </a:cubicBezTo>
                <a:cubicBezTo>
                  <a:pt x="260975" y="0"/>
                  <a:pt x="260944" y="4786"/>
                  <a:pt x="262469" y="7074"/>
                </a:cubicBezTo>
                <a:cubicBezTo>
                  <a:pt x="268215" y="15695"/>
                  <a:pt x="266326" y="27444"/>
                  <a:pt x="268837" y="37495"/>
                </a:cubicBezTo>
                <a:cubicBezTo>
                  <a:pt x="269976" y="42053"/>
                  <a:pt x="278077" y="43844"/>
                  <a:pt x="282278" y="41740"/>
                </a:cubicBezTo>
              </a:path>
            </a:pathLst>
          </a:custGeom>
          <a:noFill/>
          <a:ln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884520" y="3297240"/>
            <a:ext cx="6189840" cy="1409400"/>
          </a:xfrm>
          <a:custGeom>
            <a:avLst/>
            <a:gdLst/>
            <a:ahLst/>
            <a:rect l="l" t="t" r="r" b="b"/>
            <a:pathLst>
              <a:path w="247614" h="56384">
                <a:moveTo>
                  <a:pt x="0" y="34416"/>
                </a:moveTo>
                <a:cubicBezTo>
                  <a:pt x="3773" y="28756"/>
                  <a:pt x="12263" y="-3198"/>
                  <a:pt x="22639" y="457"/>
                </a:cubicBezTo>
                <a:cubicBezTo>
                  <a:pt x="33015" y="4112"/>
                  <a:pt x="51527" y="55757"/>
                  <a:pt x="62257" y="56347"/>
                </a:cubicBezTo>
                <a:cubicBezTo>
                  <a:pt x="72987" y="56937"/>
                  <a:pt x="77586" y="4585"/>
                  <a:pt x="87019" y="3995"/>
                </a:cubicBezTo>
                <a:cubicBezTo>
                  <a:pt x="96452" y="3406"/>
                  <a:pt x="108715" y="52928"/>
                  <a:pt x="118855" y="52810"/>
                </a:cubicBezTo>
                <a:cubicBezTo>
                  <a:pt x="128995" y="52692"/>
                  <a:pt x="138546" y="3759"/>
                  <a:pt x="147861" y="3287"/>
                </a:cubicBezTo>
                <a:cubicBezTo>
                  <a:pt x="157176" y="2815"/>
                  <a:pt x="166844" y="50452"/>
                  <a:pt x="174744" y="49980"/>
                </a:cubicBezTo>
                <a:cubicBezTo>
                  <a:pt x="182644" y="49508"/>
                  <a:pt x="186889" y="221"/>
                  <a:pt x="195261" y="457"/>
                </a:cubicBezTo>
                <a:cubicBezTo>
                  <a:pt x="203633" y="693"/>
                  <a:pt x="216250" y="50923"/>
                  <a:pt x="224975" y="51395"/>
                </a:cubicBezTo>
                <a:cubicBezTo>
                  <a:pt x="233701" y="51867"/>
                  <a:pt x="243841" y="11305"/>
                  <a:pt x="247614" y="3287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Потребление энергии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9480" y="1152360"/>
            <a:ext cx="8831880" cy="372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84;p16" descr=""/>
          <p:cNvPicPr/>
          <p:nvPr/>
        </p:nvPicPr>
        <p:blipFill>
          <a:blip r:embed="rId1"/>
          <a:stretch/>
        </p:blipFill>
        <p:spPr>
          <a:xfrm>
            <a:off x="159480" y="1556640"/>
            <a:ext cx="8831880" cy="292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Потребление энергии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59480" y="1152360"/>
            <a:ext cx="8831880" cy="372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91;p17" descr=""/>
          <p:cNvPicPr/>
          <p:nvPr/>
        </p:nvPicPr>
        <p:blipFill>
          <a:blip r:embed="rId1"/>
          <a:stretch/>
        </p:blipFill>
        <p:spPr>
          <a:xfrm>
            <a:off x="311760" y="1554120"/>
            <a:ext cx="8407800" cy="30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8120" y="1278000"/>
            <a:ext cx="8897400" cy="28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Важно: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Интервал анализа</a:t>
            </a: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8120" y="1278000"/>
            <a:ext cx="8897400" cy="28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Постоянство :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Мат.ожидания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Дисперсии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автоковариация стационарного ряда с лагом </a:t>
            </a:r>
            <a:r>
              <a:rPr b="0" i="1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L</a:t>
            </a:r>
            <a:endParaRPr b="0" lang="ru-RU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коэффициент автокорреляция стационарного ряда с лагом </a:t>
            </a:r>
            <a:r>
              <a:rPr b="0" i="1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579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Тренд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10;p20" descr=""/>
          <p:cNvPicPr/>
          <p:nvPr/>
        </p:nvPicPr>
        <p:blipFill>
          <a:blip r:embed="rId1"/>
          <a:stretch/>
        </p:blipFill>
        <p:spPr>
          <a:xfrm>
            <a:off x="614520" y="1667160"/>
            <a:ext cx="7574040" cy="32198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 flipH="1" rot="10800000">
            <a:off x="8012160" y="4228200"/>
            <a:ext cx="7003440" cy="180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579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Цикл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8;p21" descr=""/>
          <p:cNvPicPr/>
          <p:nvPr/>
        </p:nvPicPr>
        <p:blipFill>
          <a:blip r:embed="rId1"/>
          <a:stretch/>
        </p:blipFill>
        <p:spPr>
          <a:xfrm>
            <a:off x="311760" y="1131840"/>
            <a:ext cx="8425440" cy="369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2020-04-09T19:14:14Z</dcterms:modified>
  <cp:revision>1</cp:revision>
  <dc:subject/>
  <dc:title/>
</cp:coreProperties>
</file>