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89" r:id="rId2"/>
    <p:sldId id="461" r:id="rId3"/>
    <p:sldId id="488" r:id="rId4"/>
    <p:sldId id="459" r:id="rId5"/>
    <p:sldId id="487" r:id="rId6"/>
    <p:sldId id="490" r:id="rId7"/>
    <p:sldId id="460" r:id="rId8"/>
    <p:sldId id="463" r:id="rId9"/>
    <p:sldId id="491" r:id="rId10"/>
    <p:sldId id="480" r:id="rId11"/>
    <p:sldId id="481" r:id="rId12"/>
    <p:sldId id="482" r:id="rId13"/>
    <p:sldId id="483" r:id="rId14"/>
    <p:sldId id="484" r:id="rId15"/>
    <p:sldId id="4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101" d="100"/>
          <a:sy n="101" d="100"/>
        </p:scale>
        <p:origin x="9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09-17T13:30:13.610" v="1" actId="47"/>
      <pc:docMkLst>
        <pc:docMk/>
      </pc:docMkLst>
      <pc:sldChg chg="del">
        <pc:chgData name="Aleksey Zimin" userId="7f2637d0bc515791" providerId="LiveId" clId="{8553A319-8433-4677-8F80-E28D63617D4C}" dt="2025-09-17T13:30:00.592" v="0" actId="47"/>
        <pc:sldMkLst>
          <pc:docMk/>
          <pc:sldMk cId="1314267360" sldId="257"/>
        </pc:sldMkLst>
      </pc:sldChg>
      <pc:sldChg chg="del">
        <pc:chgData name="Aleksey Zimin" userId="7f2637d0bc515791" providerId="LiveId" clId="{8553A319-8433-4677-8F80-E28D63617D4C}" dt="2025-09-17T13:30:00.592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592540094" sldId="406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730381858" sldId="449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963822541" sldId="450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925885175" sldId="451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331428061" sldId="453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4252236644" sldId="454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06178580" sldId="455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536544664" sldId="456"/>
        </pc:sldMkLst>
      </pc:sldChg>
      <pc:sldChg chg="del">
        <pc:chgData name="Aleksey Zimin" userId="7f2637d0bc515791" providerId="LiveId" clId="{8553A319-8433-4677-8F80-E28D63617D4C}" dt="2025-09-17T13:30:00.592" v="0" actId="47"/>
        <pc:sldMkLst>
          <pc:docMk/>
          <pc:sldMk cId="3138998660" sldId="457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771281687" sldId="462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569996796" sldId="464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890613836" sldId="465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9451513" sldId="466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997387992" sldId="467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4128588245" sldId="468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3458580164" sldId="469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342632659" sldId="470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222427046" sldId="471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737656846" sldId="472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4186855173" sldId="473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412217603" sldId="474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687775889" sldId="475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2154467816" sldId="476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808475080" sldId="477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4266177015" sldId="478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142761125" sldId="479"/>
        </pc:sldMkLst>
      </pc:sldChg>
      <pc:sldChg chg="del">
        <pc:chgData name="Aleksey Zimin" userId="7f2637d0bc515791" providerId="LiveId" clId="{8553A319-8433-4677-8F80-E28D63617D4C}" dt="2025-09-17T13:30:13.610" v="1" actId="47"/>
        <pc:sldMkLst>
          <pc:docMk/>
          <pc:sldMk cId="475957125" sldId="4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d6B5HRaZ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mkgene.com/dnarna-sequencing-illumina-sequencer-produc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b.com/blog/steps-of-smrt-sequenc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acb.com/blog/steps-of-smrt-sequenc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b.com/blog/steps-of-smrt-sequenc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b.com/blog/steps-of-smrt-sequenc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anoporetech.com/platform/technolog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DFA0-569B-0096-7494-F5F4C6405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6E78-29A2-9C50-5BBB-0269E3A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</a:t>
            </a:r>
            <a:r>
              <a:rPr lang="en-US" dirty="0" err="1"/>
              <a:t>technologes</a:t>
            </a:r>
            <a:r>
              <a:rPr lang="en-US" dirty="0"/>
              <a:t>: Illumina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512E-0E98-ED78-765E-05A30695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94DD27-12C0-0A66-BB06-4488B852F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1321933"/>
            <a:ext cx="5743254" cy="5536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FE2667-E4DC-760F-C877-5B3810FDCCAB}"/>
              </a:ext>
            </a:extLst>
          </p:cNvPr>
          <p:cNvSpPr txBox="1"/>
          <p:nvPr/>
        </p:nvSpPr>
        <p:spPr>
          <a:xfrm>
            <a:off x="875070" y="13435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Overview of Illumina Sequencing by Synthesis Workflow | Standard SBS chemistry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7E0AB-5067-A345-C2ED-245774E7F188}"/>
              </a:ext>
            </a:extLst>
          </p:cNvPr>
          <p:cNvSpPr txBox="1"/>
          <p:nvPr/>
        </p:nvSpPr>
        <p:spPr>
          <a:xfrm>
            <a:off x="363794" y="6469626"/>
            <a:ext cx="927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Souurces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https://www.bmkgene.com/dnarna-sequencing-illumina-sequencer-product/</a:t>
            </a:r>
            <a:r>
              <a:rPr lang="en-US" dirty="0"/>
              <a:t>, Illumina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26558-B08D-BBAD-90D8-7AAE44FDB0AC}"/>
              </a:ext>
            </a:extLst>
          </p:cNvPr>
          <p:cNvSpPr txBox="1"/>
          <p:nvPr/>
        </p:nvSpPr>
        <p:spPr>
          <a:xfrm>
            <a:off x="6746145" y="1321933"/>
            <a:ext cx="49345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problems with Illumina data: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Incomplete incorporation, leads to “de-synchronization” of spots, quality decreases along the read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Reverse read spots are bigger -- lower intensity, higher error rate</a:t>
            </a:r>
          </a:p>
          <a:p>
            <a:r>
              <a:rPr lang="en-US" sz="2400" dirty="0"/>
              <a:t>Errors: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Sequencing is discrete process most of the errors are substitutions, indels are rare (1/100)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Typical error rate of 1%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High coverage: two or more reads can have the same error at the same base</a:t>
            </a:r>
          </a:p>
        </p:txBody>
      </p:sp>
    </p:spTree>
    <p:extLst>
      <p:ext uri="{BB962C8B-B14F-4D97-AF65-F5344CB8AC3E}">
        <p14:creationId xmlns:p14="http://schemas.microsoft.com/office/powerpoint/2010/main" val="288923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CA01-29BC-E5AB-0941-5252081A1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2B1-7320-6045-0031-D046286F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097F-0BAD-6158-6B65-685DC4DB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6FDC-6A95-15D2-1750-12D53157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A0BBC-8889-8A43-8209-1CC4B9B5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7B937-814E-C5C2-3FC2-ABBFD1FD8248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67ADC-7B06-0029-92B4-E8E8AF262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EDA15B5-B0EE-99F8-99EE-1A2DCF0CF823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0C880-F136-219D-0C9A-FE7D8C4F29AA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CE604-E1D1-E21E-D5DF-A122AEB09E27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140E0-0EC1-69DD-3352-6114610F4B2C}"/>
              </a:ext>
            </a:extLst>
          </p:cNvPr>
          <p:cNvSpPr/>
          <p:nvPr/>
        </p:nvSpPr>
        <p:spPr>
          <a:xfrm>
            <a:off x="4582274" y="3134313"/>
            <a:ext cx="5514226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7CC69-1EA4-7C8D-76EF-E111B696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66B6-4A7D-C499-CA87-5069AD34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6322-62E6-E3F7-9913-C523035B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E6F-A79D-AF48-3287-9E14D818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D8FA8-4B96-75DA-F31B-300BE765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98178-0D88-A878-B14E-E1DD1F25AEC5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E0F65-4AAF-7495-8C2A-C8D4DD17D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8564A8E-7F34-8474-B6EE-7476BB0FE9CA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96A7A-ABE9-04AD-9628-CD42A9867543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C97B7-741C-3F94-B890-09D6398FF5EE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FA2AF-824B-1E60-6AF5-0C44EB11D6BA}"/>
              </a:ext>
            </a:extLst>
          </p:cNvPr>
          <p:cNvSpPr/>
          <p:nvPr/>
        </p:nvSpPr>
        <p:spPr>
          <a:xfrm>
            <a:off x="5485178" y="3134313"/>
            <a:ext cx="4611321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7A1FA-12EE-11FC-DD21-9D6A3C99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7AD-E99A-E951-B569-2657971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B4CB-84C7-96A3-25DA-80E64D29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F9FB-6DBD-6633-1583-5BEC0D17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25133-3053-0131-EBC4-B7078872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3C774-A426-3DE8-0EE1-B61E0F0B258C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FB29E-5226-963D-D127-3C115E3FF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312E78-595B-163A-535F-94D2CC56E557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65FB6-CF10-0A2F-CF49-717D5A326902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CDE0F-A948-6B6D-2D95-21DA3FD72492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03CFB-1773-89A7-0F71-1F5B8E9709AD}"/>
              </a:ext>
            </a:extLst>
          </p:cNvPr>
          <p:cNvSpPr/>
          <p:nvPr/>
        </p:nvSpPr>
        <p:spPr>
          <a:xfrm>
            <a:off x="6486525" y="3134313"/>
            <a:ext cx="3609974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AACC-4BB1-BB84-5AA3-600E43A8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88AA-8091-712E-909B-593D1C0B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3D20-B384-D566-72B6-F8FFF4FD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F935-A20F-62EC-CCF7-C4F2BD77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6E9C-B489-85E7-C4BE-EEACD741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57A2A-41F7-94EC-6266-9669D06D7510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FE4EF-5FEB-8C8F-C506-0ADAB0358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A1A6CE5-99B9-546E-8E82-A1C5D573A505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25F4B6-BD7B-3D37-9EE8-70DA9226F17A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DA98C-8388-DB7A-8A0A-CD2DFE7711D1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BEE2-F5DE-42B3-684C-ABD156056A37}"/>
              </a:ext>
            </a:extLst>
          </p:cNvPr>
          <p:cNvSpPr/>
          <p:nvPr/>
        </p:nvSpPr>
        <p:spPr>
          <a:xfrm>
            <a:off x="7486649" y="3134313"/>
            <a:ext cx="2609849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F4FFD-26FD-D223-68E7-8CB16752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E854-B688-2171-E539-A9046BFD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5105-4902-2FBF-2DA5-3FAA40C5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2045-88A4-DE0F-5ED5-0799933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7D47-0A01-CDF1-7069-E87E355D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BE713-2F75-F3E0-7C33-A79D76D32305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5FF77-8380-1989-2E77-DB4D99046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0532845-E80A-F6B5-9078-571F16A1204E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BFA8B-0BF2-E214-EFF5-9BB3B3CF023E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36CD1-4319-4432-D7D4-3FA30DC5E5AC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F9702-4BC6-88B8-A394-64F57E9D1B2A}"/>
              </a:ext>
            </a:extLst>
          </p:cNvPr>
          <p:cNvSpPr/>
          <p:nvPr/>
        </p:nvSpPr>
        <p:spPr>
          <a:xfrm>
            <a:off x="8737600" y="3134313"/>
            <a:ext cx="1358898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3985F-EDF2-26C0-74F5-A7CBF2ACA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F589-D5C3-9E96-ED74-7D7C1A61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8EBD-490A-7FC2-020A-52E983E6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 (variants: Omni-C, Chicago)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8776-7E5E-9F11-EE0B-8AB13140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0D864-656C-717E-93CA-76972780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52187-BC90-49D8-BE44-8B81CA3F19DA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9225B-FA5C-2203-723D-6D2F6392E6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1855CC4-988F-6C22-A415-69F4B6460BDA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8ECCB-F029-2A5E-BD3A-8B6EB11FD0DF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D6C5F-93B9-F55C-EBDC-CDBC9D22787C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6A2A-3704-A4F6-3BF9-B09DE89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Sequencing: GC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B81C-1433-AEF2-82C5-5248871D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Illumina: there are biases due to flexibility of strands (GC bias)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7310A-89E9-F343-10C5-607856C4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15EA-ED7A-214E-C479-0369D3B8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0" y="2591558"/>
            <a:ext cx="7306695" cy="23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E94CE-B773-1C7A-3792-1C0B0EF95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40" y="3763296"/>
            <a:ext cx="2723057" cy="3112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D1ECE-1B24-E17D-98F1-F0E3BBC9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697" y="3763296"/>
            <a:ext cx="2467410" cy="2343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8295B7-318B-7FE3-64A4-BAB3309EB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610" y="6219567"/>
            <a:ext cx="1676634" cy="1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C6865-C362-C03D-15D6-835380AF0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605" y="6138807"/>
            <a:ext cx="271500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FAD20-2F53-9D3C-9875-BBB7FFC4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0B65-90DC-DB6E-D977-759DD954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technologies: </a:t>
            </a:r>
            <a:br>
              <a:rPr lang="en-US" dirty="0"/>
            </a:br>
            <a:r>
              <a:rPr lang="en-US" dirty="0"/>
              <a:t>PacBio CLR/HiFi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F824-1290-AA69-AFF9-6113DC7F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C79974-262B-EDA5-6123-054ACC34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840"/>
          <a:stretch>
            <a:fillRect/>
          </a:stretch>
        </p:blipFill>
        <p:spPr>
          <a:xfrm>
            <a:off x="462116" y="2319313"/>
            <a:ext cx="4621161" cy="3745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CAF017-C88C-D7DF-63B4-740B8EFB984F}"/>
              </a:ext>
            </a:extLst>
          </p:cNvPr>
          <p:cNvSpPr txBox="1"/>
          <p:nvPr/>
        </p:nvSpPr>
        <p:spPr>
          <a:xfrm>
            <a:off x="598620" y="6243484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PacBio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989D-292F-66EC-E183-C36D45B0CC7C}"/>
              </a:ext>
            </a:extLst>
          </p:cNvPr>
          <p:cNvSpPr txBox="1"/>
          <p:nvPr/>
        </p:nvSpPr>
        <p:spPr>
          <a:xfrm>
            <a:off x="304800" y="17041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Sequencing 101: from DNA to discovery — the steps of SMRT sequencing - PacBio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7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8379-5856-BF17-9860-7D65506D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technologies: </a:t>
            </a:r>
            <a:br>
              <a:rPr lang="en-US" dirty="0"/>
            </a:br>
            <a:r>
              <a:rPr lang="en-US" dirty="0"/>
              <a:t>PacBio CLR/HiFi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D5CC-0149-7B07-7E0A-14D34832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E389E-428B-0F8F-D783-81756674E53E}"/>
              </a:ext>
            </a:extLst>
          </p:cNvPr>
          <p:cNvSpPr txBox="1"/>
          <p:nvPr/>
        </p:nvSpPr>
        <p:spPr>
          <a:xfrm>
            <a:off x="598620" y="6243484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PacBio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DCC05-6D36-0177-4E40-FE4066700F24}"/>
              </a:ext>
            </a:extLst>
          </p:cNvPr>
          <p:cNvSpPr txBox="1"/>
          <p:nvPr/>
        </p:nvSpPr>
        <p:spPr>
          <a:xfrm>
            <a:off x="304800" y="17041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Sequencing 101: from DNA to discovery — the steps of SMRT sequencing - PacBio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6093C-E40C-9D70-97DE-AE86AE5B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08" y="2580799"/>
            <a:ext cx="1030748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945A7-7FF7-FD4C-07A7-8A53D071D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1179-BCFC-3280-2295-9D1F1FB9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technologies: </a:t>
            </a:r>
            <a:br>
              <a:rPr lang="en-US" dirty="0"/>
            </a:br>
            <a:r>
              <a:rPr lang="en-US" dirty="0"/>
              <a:t>PacBio CLR/HiFi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5E8C6-F876-2D42-E406-B5DB287F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254C07-F910-FC61-E466-670650D7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2319313"/>
            <a:ext cx="9212826" cy="3745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A3621F-4C95-0810-05EA-49D9C3DBC451}"/>
              </a:ext>
            </a:extLst>
          </p:cNvPr>
          <p:cNvSpPr txBox="1"/>
          <p:nvPr/>
        </p:nvSpPr>
        <p:spPr>
          <a:xfrm>
            <a:off x="598620" y="6243484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PacBio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762A2-2219-0A8A-B671-2741704B832A}"/>
              </a:ext>
            </a:extLst>
          </p:cNvPr>
          <p:cNvSpPr txBox="1"/>
          <p:nvPr/>
        </p:nvSpPr>
        <p:spPr>
          <a:xfrm>
            <a:off x="304800" y="17041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Sequencing 101: from DNA to discovery — the steps of SMRT sequencing - PacBio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0481F-7FA6-3546-BF2F-48F1BCF7D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D4D2-B4EC-5137-6E9E-D9C5C78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technologies: </a:t>
            </a:r>
            <a:br>
              <a:rPr lang="en-US" dirty="0"/>
            </a:br>
            <a:r>
              <a:rPr lang="en-US" dirty="0"/>
              <a:t>PacBio CLR/HiFi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06D37-76A3-254F-ADE1-76E7DFF6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64130-9B2A-9123-1A4A-ED673B00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455"/>
          <a:stretch>
            <a:fillRect/>
          </a:stretch>
        </p:blipFill>
        <p:spPr>
          <a:xfrm>
            <a:off x="304800" y="2566856"/>
            <a:ext cx="6520194" cy="2586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B0787-0863-4813-047E-61A039391C1E}"/>
              </a:ext>
            </a:extLst>
          </p:cNvPr>
          <p:cNvSpPr txBox="1"/>
          <p:nvPr/>
        </p:nvSpPr>
        <p:spPr>
          <a:xfrm>
            <a:off x="598620" y="6243484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PacBio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0512F-8772-1B75-896A-E23AEFEED349}"/>
              </a:ext>
            </a:extLst>
          </p:cNvPr>
          <p:cNvSpPr txBox="1"/>
          <p:nvPr/>
        </p:nvSpPr>
        <p:spPr>
          <a:xfrm>
            <a:off x="304800" y="17041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Sequencing 101: from DNA to discovery — the steps of SMRT sequencing - PacBio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E432B-BA13-CBBA-92F7-031B465BA3FB}"/>
              </a:ext>
            </a:extLst>
          </p:cNvPr>
          <p:cNvSpPr txBox="1"/>
          <p:nvPr/>
        </p:nvSpPr>
        <p:spPr>
          <a:xfrm>
            <a:off x="6796712" y="1339593"/>
            <a:ext cx="53067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Potential problems with PacBio data: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CLR reads are longer but have ~15% error rate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Most errors are insertions (~10% of the 15%)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Polymerase pauses -- insertions of random sequence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Chimeric “palindrome” reads -- no </a:t>
            </a:r>
            <a:r>
              <a:rPr lang="en-US" sz="2000" dirty="0" err="1"/>
              <a:t>SMRTbell</a:t>
            </a:r>
            <a:r>
              <a:rPr lang="en-US" sz="2000" dirty="0"/>
              <a:t> adapter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Errors: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Most errors in CLR are insertions (~10% of the 15%)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HiFi reads have variable (~1%) error rate, longer reads=higher error rate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Some reads have higher error rate</a:t>
            </a:r>
          </a:p>
        </p:txBody>
      </p:sp>
    </p:spTree>
    <p:extLst>
      <p:ext uri="{BB962C8B-B14F-4D97-AF65-F5344CB8AC3E}">
        <p14:creationId xmlns:p14="http://schemas.microsoft.com/office/powerpoint/2010/main" val="336509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7EFB-41EB-7923-070D-1FD5F9B0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technologies:</a:t>
            </a:r>
            <a:br>
              <a:rPr lang="en-US" dirty="0"/>
            </a:br>
            <a:r>
              <a:rPr lang="en-US" dirty="0"/>
              <a:t>Oxford Nanopore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E7F0D-8476-DBED-02C9-83DF1809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BB2F1-01EC-4E7C-7C64-8EC04D1B5D16}"/>
              </a:ext>
            </a:extLst>
          </p:cNvPr>
          <p:cNvSpPr txBox="1"/>
          <p:nvPr/>
        </p:nvSpPr>
        <p:spPr>
          <a:xfrm>
            <a:off x="6862916" y="1284947"/>
            <a:ext cx="5171768" cy="65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How nanopore sequencing works | Oxford Nanopore Technologies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C25DF-22F8-254C-B6A2-C73BC208BA3C}"/>
              </a:ext>
            </a:extLst>
          </p:cNvPr>
          <p:cNvSpPr txBox="1"/>
          <p:nvPr/>
        </p:nvSpPr>
        <p:spPr>
          <a:xfrm>
            <a:off x="8206658" y="6488668"/>
            <a:ext cx="20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Source:genome.gov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133BC-4D57-F22D-9E9F-735C94A4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6443"/>
            <a:ext cx="11159613" cy="4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982F9-570F-4F67-D380-8CACD87B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4558-6944-D22B-B2FA-CB33750E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Sequencing technologies:</a:t>
            </a:r>
            <a:br>
              <a:rPr lang="en-US"/>
            </a:br>
            <a:r>
              <a:rPr lang="en-US"/>
              <a:t>Oxford Nanopore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931F-638F-2170-53A8-9801A7F7C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568" y="1596539"/>
            <a:ext cx="4570851" cy="49124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Oxford Nanopore: </a:t>
            </a:r>
          </a:p>
          <a:p>
            <a:pPr lvl="1"/>
            <a:r>
              <a:rPr lang="en-US" dirty="0"/>
              <a:t>higher error rates (5-7%), lower for R10 (2 currents)</a:t>
            </a:r>
          </a:p>
          <a:p>
            <a:pPr lvl="1"/>
            <a:r>
              <a:rPr lang="en-US" dirty="0"/>
              <a:t>Unable to estimate speed -- errors in homopolymers (AAAAAAA), SSRs (ATATATA)</a:t>
            </a:r>
          </a:p>
          <a:p>
            <a:pPr lvl="1"/>
            <a:r>
              <a:rPr lang="en-US" dirty="0"/>
              <a:t>difficulties with getting long reads, some species (crustaceans/coffee) are hard to sequence (low yield)</a:t>
            </a:r>
          </a:p>
          <a:p>
            <a:pPr lvl="1"/>
            <a:r>
              <a:rPr lang="en-US" dirty="0"/>
              <a:t>chimeric reads due to fragments of DNA sticking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3F6B-CAE3-7F8B-DDDF-3DB04F66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A6F3C-E36A-C5DE-9ADD-530F6887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" y="4639326"/>
            <a:ext cx="6741219" cy="208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F39A9-189B-F129-AB07-B9B3584A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68" y="1538642"/>
            <a:ext cx="6741219" cy="31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1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A007-9288-3BD3-A1F9-561D7C8D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errors in the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D6A9-E123-4492-9ABE-FD2F5534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compensate for some of the errors</a:t>
            </a:r>
          </a:p>
          <a:p>
            <a:r>
              <a:rPr lang="en-US" dirty="0"/>
              <a:t>Create a dictionary of all (K-mer -&gt; count) pairs in all reads</a:t>
            </a:r>
          </a:p>
          <a:p>
            <a:r>
              <a:rPr lang="en-US" dirty="0"/>
              <a:t>K-mer counts</a:t>
            </a:r>
          </a:p>
          <a:p>
            <a:pPr lvl="1"/>
            <a:r>
              <a:rPr lang="en-US" dirty="0"/>
              <a:t>At 100x genome coverage most (but not all) K-</a:t>
            </a:r>
            <a:r>
              <a:rPr lang="en-US" dirty="0" err="1"/>
              <a:t>mers</a:t>
            </a:r>
            <a:r>
              <a:rPr lang="en-US" dirty="0"/>
              <a:t> of count 1 contain errors</a:t>
            </a:r>
          </a:p>
          <a:p>
            <a:pPr lvl="1"/>
            <a:r>
              <a:rPr lang="en-US" dirty="0"/>
              <a:t>Can correct of filter out reads with locally low K-mer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3FD7B-328D-1B85-8A0F-521DD6B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12168</TotalTime>
  <Words>844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Sequencing technologes: Illumina</vt:lpstr>
      <vt:lpstr>Sequencing: GC bias</vt:lpstr>
      <vt:lpstr>Sequencing technologies:  PacBio CLR/HiFi</vt:lpstr>
      <vt:lpstr>Sequencing technologies:  PacBio CLR/HiFi</vt:lpstr>
      <vt:lpstr>Sequencing technologies:  PacBio CLR/HiFi</vt:lpstr>
      <vt:lpstr>Sequencing technologies:  PacBio CLR/HiFi</vt:lpstr>
      <vt:lpstr>Sequencing technologies: Oxford Nanopore</vt:lpstr>
      <vt:lpstr>Sequencing technologies: Oxford Nanopore</vt:lpstr>
      <vt:lpstr>Dealing with errors in the reads</vt:lpstr>
      <vt:lpstr>Types of sequencing reads</vt:lpstr>
      <vt:lpstr>Types of sequencing reads</vt:lpstr>
      <vt:lpstr>Types of sequencing reads</vt:lpstr>
      <vt:lpstr>Types of sequencing reads</vt:lpstr>
      <vt:lpstr>Types of sequencing reads</vt:lpstr>
      <vt:lpstr>Types of sequencing reads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35</cp:revision>
  <dcterms:created xsi:type="dcterms:W3CDTF">2013-08-21T19:17:07Z</dcterms:created>
  <dcterms:modified xsi:type="dcterms:W3CDTF">2025-09-17T13:30:20Z</dcterms:modified>
</cp:coreProperties>
</file>