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413" r:id="rId3"/>
    <p:sldId id="534" r:id="rId4"/>
    <p:sldId id="535" r:id="rId5"/>
    <p:sldId id="536" r:id="rId6"/>
    <p:sldId id="537" r:id="rId7"/>
    <p:sldId id="538" r:id="rId8"/>
    <p:sldId id="540" r:id="rId9"/>
    <p:sldId id="541" r:id="rId10"/>
    <p:sldId id="542" r:id="rId11"/>
    <p:sldId id="543" r:id="rId12"/>
    <p:sldId id="544" r:id="rId13"/>
    <p:sldId id="5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99" d="100"/>
          <a:sy n="99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09-29T14:32:17.852" v="0" actId="47"/>
      <pc:docMkLst>
        <pc:docMk/>
      </pc:docMkLst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29T14:32:17.852" v="0" actId="47"/>
        <pc:sldMkLst>
          <pc:docMk/>
          <pc:sldMk cId="1210766213" sldId="44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32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0 538 24575,'45'-47'0,"2"3"0,2 1 0,2 3 0,99-60 0,64 6 0,-45 23 0,-148 60 0,0 0 0,1 2 0,0 0 0,0 2 0,1 0 0,0 2 0,0 0 0,43-2 0,-33 5 0,50-9 0,-50 5 0,56-2 0,21 7 0,259 4 0,-314 2 0,-1 2 0,0 3 0,0 2 0,67 25 0,199 99 0,-247-95 0,-1 3 0,100 81 0,-107-76 0,48 52 0,-85-73 0,2-1 0,56 40 0,-79-62 0,0 1 0,-1-1 0,0 1 0,-1 1 0,1-1 0,-1 1 0,0 0 0,-1 0 0,0 1 0,0 0 0,3 9 0,-1-5 0,0-1 0,0 1 0,15 19 0,1-2 0,-2 1 0,-1 0 0,-1 2 0,23 58 0,-12-27 0,42 76 0,-59-111 0,-1 0 0,-1 0 0,-2 1 0,-1 1 0,-1-1 0,-2 1 0,2 35 0,-7-55 0,1 0 0,0 0 0,1-1 0,0 1 0,1 0 0,0-1 0,0 1 0,1-1 0,0 0 0,1 1 0,8 14 0,-6-11 0,0 1 0,-2-1 0,0 1 0,0-1 0,-1 1 0,2 25 0,3 16 0,19 79 0,-6-12-1365,-15-99-5461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38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5509 1103 24575,'0'-6'0,"0"-1"0,-1 0 0,0 0 0,-1 1 0,1-1 0,-1 1 0,0-1 0,-1 1 0,0 0 0,0 0 0,0 0 0,-1 0 0,1 0 0,-2 1 0,1 0 0,0 0 0,-1 0 0,0 0 0,0 1 0,-1-1 0,-7-4 0,-12-5 0,-1 0 0,0 1 0,-51-16 0,0-1 0,-45-41 0,-85-17 0,120 53 0,-144-78 0,198 96 0,-51-21 0,31 16 0,3 3 0,0 2 0,-62-12 0,30 9 0,-130-35 0,47 20 0,110 25 0,-90-27 0,105 25 0,0 2 0,0 2 0,-1 2 0,-79-3 0,77 6 0,1-2 0,-64-15 0,3 0 0,-21 11 0,85 8 0,-65-10 0,-114-16 0,8 0 0,-31 0 0,163 16 0,-89-20 0,106 20 0,0 3 0,0 2 0,-1 3 0,-89 7 0,18-1 0,12-5 0,-134 5 0,203 4 0,-99 27 0,88-17 0,2-4 0,40-10 0,1 2 0,-1 0 0,1 1 0,0 1 0,1 1 0,-23 12 0,24-11 0,-1 0 0,1-2 0,-1 0 0,0-1 0,-22 3 0,20-4 0,-1 0 0,1 2 0,-38 17 0,-30 19-1365,72-37-5461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46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6558 1100 24575,'-1'-5'0,"1"0"0,-1 1 0,0-1 0,0 0 0,-1 1 0,0-1 0,0 1 0,0 0 0,0-1 0,-5-5 0,-32-42 0,23 32 0,-7-8 0,-1 1 0,-1 1 0,-1 1 0,-35-27 0,-13 2 0,-1 3 0,-2 3 0,-3 3 0,-103-37 0,126 52 0,-56-35 0,-29-15 0,-10 10 0,-2 6 0,-173-41 0,219 66 0,83 25 0,0 1 0,-1 2 0,0 0 0,0 2 0,-50-4 0,53 9 0,-252-14 0,180 6 0,-115 7 0,-27-2 0,117-9 0,-65-2 0,-220-2 0,-197 3 0,372 15 0,-730-2 0,939 2 0,-1 0 0,1 2 0,0 0 0,-34 12 0,32-9 0,0-1 0,-1-1 0,-33 4 0,15-4 0,1 1 0,-1 3 0,1 1 0,1 2 0,0 2 0,0 2 0,2 1 0,-70 43 0,87-48 0,-1-1 0,-30 10 0,29-12 0,0 0 0,-25 16 0,34-18 0,0-1 0,-1 0 0,1-1 0,-1-1 0,-1 0 0,-18 2 0,14-2 0,0 0 0,1 1 0,-26 10 0,37-11 9,1 1 0,0-1 0,0 1 0,0 1 0,0-1 0,1 1 0,0 1 0,0-1 0,-6 10 0,-24 24-1464,24-29-5371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5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1633 24575,'6'-1'0,"-1"0"0,1 0 0,-1 0 0,1-1 0,-1 0 0,0 0 0,0 0 0,0-1 0,0 0 0,0 0 0,5-4 0,49-42 0,-57 47 0,144-148 0,-37 35 0,158-136 0,-199 193 0,3 4 0,84-50 0,-17 26 0,3 6 0,215-76 0,-239 105 0,404-133 0,-59 57 0,-440 113 0,400-83 0,-280 61 0,-31 12 0,218-6 0,-326 22 0,196-12 0,60 0 0,1578 13 0,-1763 2 0,109 20 0,39 3 0,-7-26 0,42 2 0,94 47 0,-259-33 0,265 70 0,-337-80 0,299 69 0,-173-43 0,132 29 0,-52-6 0,-212-51 0,-1 0 0,1 1 0,-1 1 0,0 0 0,0 1 0,-1 1 0,14 10 0,77 72 0,-46-38 0,29 31 0,-58-54 0,0-1 0,50 36 0,-55-47 0,0 1 0,-2 0 0,0 2 0,-1 1 0,32 42 0,-23-19 0,-2 0 0,28 63 0,33 117 0,7 15 0,-71-191 0,54 124 0,-66-132 0,12 67 0,-18-71 0,2 0 0,19 55 0,-22-75-195,-1 0 0,0 0 0,-1 0 0,-1 1 0,0-1 0,-2 30 0,0-23-6631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38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5509 1103 24575,'0'-6'0,"0"-1"0,-1 0 0,0 0 0,-1 1 0,1-1 0,-1 1 0,0-1 0,-1 1 0,0 0 0,0 0 0,0 0 0,-1 0 0,1 0 0,-2 1 0,1 0 0,0 0 0,-1 0 0,0 0 0,0 1 0,-1-1 0,-7-4 0,-12-5 0,-1 0 0,0 1 0,-51-16 0,0-1 0,-45-41 0,-85-17 0,120 53 0,-144-78 0,198 96 0,-51-21 0,31 16 0,3 3 0,0 2 0,-62-12 0,30 9 0,-130-35 0,47 20 0,110 25 0,-90-27 0,105 25 0,0 2 0,0 2 0,-1 2 0,-79-3 0,77 6 0,1-2 0,-64-15 0,3 0 0,-21 11 0,85 8 0,-65-10 0,-114-16 0,8 0 0,-31 0 0,163 16 0,-89-20 0,106 20 0,0 3 0,0 2 0,-1 3 0,-89 7 0,18-1 0,12-5 0,-134 5 0,203 4 0,-99 27 0,88-17 0,2-4 0,40-10 0,1 2 0,-1 0 0,1 1 0,0 1 0,1 1 0,-23 12 0,24-11 0,-1 0 0,1-2 0,-1 0 0,0-1 0,-22 3 0,20-4 0,-1 0 0,1 2 0,-38 17 0,-30 19-1365,72-37-5461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46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6558 1100 24575,'-1'-5'0,"1"0"0,-1 1 0,0-1 0,0 0 0,-1 1 0,0-1 0,0 1 0,0 0 0,0-1 0,-5-5 0,-32-42 0,23 32 0,-7-8 0,-1 1 0,-1 1 0,-1 1 0,-35-27 0,-13 2 0,-1 3 0,-2 3 0,-3 3 0,-103-37 0,126 52 0,-56-35 0,-29-15 0,-10 10 0,-2 6 0,-173-41 0,219 66 0,83 25 0,0 1 0,-1 2 0,0 0 0,0 2 0,-50-4 0,53 9 0,-252-14 0,180 6 0,-115 7 0,-27-2 0,117-9 0,-65-2 0,-220-2 0,-197 3 0,372 15 0,-730-2 0,939 2 0,-1 0 0,1 2 0,0 0 0,-34 12 0,32-9 0,0-1 0,-1-1 0,-33 4 0,15-4 0,1 1 0,-1 3 0,1 1 0,1 2 0,0 2 0,0 2 0,2 1 0,-70 43 0,87-48 0,-1-1 0,-30 10 0,29-12 0,0 0 0,-25 16 0,34-18 0,0-1 0,-1 0 0,1-1 0,-1-1 0,-1 0 0,-18 2 0,14-2 0,0 0 0,1 1 0,-26 10 0,37-11 9,1 1 0,0-1 0,0 1 0,0 1 0,0-1 0,1 1 0,0 1 0,0-1 0,-6 10 0,-24 24-1464,24-29-5371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5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1633 24575,'6'-1'0,"-1"0"0,1 0 0,-1 0 0,1-1 0,-1 0 0,0 0 0,0 0 0,0-1 0,0 0 0,0 0 0,5-4 0,49-42 0,-57 47 0,144-148 0,-37 35 0,158-136 0,-199 193 0,3 4 0,84-50 0,-17 26 0,3 6 0,215-76 0,-239 105 0,404-133 0,-59 57 0,-440 113 0,400-83 0,-280 61 0,-31 12 0,218-6 0,-326 22 0,196-12 0,60 0 0,1578 13 0,-1763 2 0,109 20 0,39 3 0,-7-26 0,42 2 0,94 47 0,-259-33 0,265 70 0,-337-80 0,299 69 0,-173-43 0,132 29 0,-52-6 0,-212-51 0,-1 0 0,1 1 0,-1 1 0,0 0 0,0 1 0,-1 1 0,14 10 0,77 72 0,-46-38 0,29 31 0,-58-54 0,0-1 0,50 36 0,-55-47 0,0 1 0,-2 0 0,0 2 0,-1 1 0,32 42 0,-23-19 0,-2 0 0,28 63 0,33 117 0,7 15 0,-71-191 0,54 124 0,-66-132 0,12 67 0,-18-71 0,2 0 0,19 55 0,-22-75-195,-1 0 0,0 0 0,-1 0 0,-1 1 0,0-1 0,-2 30 0,0-23-6631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38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5509 1103 24575,'0'-6'0,"0"-1"0,-1 0 0,0 0 0,-1 1 0,1-1 0,-1 1 0,0-1 0,-1 1 0,0 0 0,0 0 0,0 0 0,-1 0 0,1 0 0,-2 1 0,1 0 0,0 0 0,-1 0 0,0 0 0,0 1 0,-1-1 0,-7-4 0,-12-5 0,-1 0 0,0 1 0,-51-16 0,0-1 0,-45-41 0,-85-17 0,120 53 0,-144-78 0,198 96 0,-51-21 0,31 16 0,3 3 0,0 2 0,-62-12 0,30 9 0,-130-35 0,47 20 0,110 25 0,-90-27 0,105 25 0,0 2 0,0 2 0,-1 2 0,-79-3 0,77 6 0,1-2 0,-64-15 0,3 0 0,-21 11 0,85 8 0,-65-10 0,-114-16 0,8 0 0,-31 0 0,163 16 0,-89-20 0,106 20 0,0 3 0,0 2 0,-1 3 0,-89 7 0,18-1 0,12-5 0,-134 5 0,203 4 0,-99 27 0,88-17 0,2-4 0,40-10 0,1 2 0,-1 0 0,1 1 0,0 1 0,1 1 0,-23 12 0,24-11 0,-1 0 0,1-2 0,-1 0 0,0-1 0,-22 3 0,20-4 0,-1 0 0,1 2 0,-38 17 0,-30 19-1365,72-37-5461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42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2195 24575,'2'-4'0,"-1"0"0,1 0 0,0 0 0,1 0 0,-1 0 0,1 1 0,-1-1 0,1 1 0,0 0 0,0 0 0,1 0 0,5-5 0,4-4 0,50-61 0,-3-3 0,62-103 0,-63 88 0,101-119 0,69-60 0,-175 204 0,187-180 0,-184 193 0,41-32 0,126-84 0,-109 85 0,12-5 0,4 5 0,164-79 0,-206 131 0,-7 2 0,-40 15 0,2 1 0,-1 2 0,2 2 0,70-7 0,-90 13 0,85-5 0,-67 7 0,50-9 0,-80 9 0,50-11 0,1 3 0,89-2 0,-27 11 0,185 5 0,-37 21 0,-172-10 0,-1 4 0,153 49 0,-183-48 0,247 72 0,-269-78 0,-1 1 0,-1 2 0,-1 3 0,-1 2 0,82 52 0,-65-29 0,-2 3 0,-2 3 0,96 108 0,-130-127 0,-2 0 0,0 2 0,16 38 0,44 113 0,-68-152 0,52 156-1365,-60-164-5461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46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6558 1100 24575,'-1'-5'0,"1"0"0,-1 1 0,0-1 0,0 0 0,-1 1 0,0-1 0,0 1 0,0 0 0,0-1 0,-5-5 0,-32-42 0,23 32 0,-7-8 0,-1 1 0,-1 1 0,-1 1 0,-35-27 0,-13 2 0,-1 3 0,-2 3 0,-3 3 0,-103-37 0,126 52 0,-56-35 0,-29-15 0,-10 10 0,-2 6 0,-173-41 0,219 66 0,83 25 0,0 1 0,-1 2 0,0 0 0,0 2 0,-50-4 0,53 9 0,-252-14 0,180 6 0,-115 7 0,-27-2 0,117-9 0,-65-2 0,-220-2 0,-197 3 0,372 15 0,-730-2 0,939 2 0,-1 0 0,1 2 0,0 0 0,-34 12 0,32-9 0,0-1 0,-1-1 0,-33 4 0,15-4 0,1 1 0,-1 3 0,1 1 0,1 2 0,0 2 0,0 2 0,2 1 0,-70 43 0,87-48 0,-1-1 0,-30 10 0,29-12 0,0 0 0,-25 16 0,34-18 0,0-1 0,-1 0 0,1-1 0,-1-1 0,-1 0 0,-18 2 0,14-2 0,0 0 0,1 1 0,-26 10 0,37-11 9,1 1 0,0-1 0,0 1 0,0 1 0,0-1 0,1 1 0,0 1 0,0-1 0,-6 10 0,-24 24-1464,24-29-5371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4:5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1633 24575,'6'-1'0,"-1"0"0,1 0 0,-1 0 0,1-1 0,-1 0 0,0 0 0,0 0 0,0-1 0,0 0 0,0 0 0,5-4 0,49-42 0,-57 47 0,144-148 0,-37 35 0,158-136 0,-199 193 0,3 4 0,84-50 0,-17 26 0,3 6 0,215-76 0,-239 105 0,404-133 0,-59 57 0,-440 113 0,400-83 0,-280 61 0,-31 12 0,218-6 0,-326 22 0,196-12 0,60 0 0,1578 13 0,-1763 2 0,109 20 0,39 3 0,-7-26 0,42 2 0,94 47 0,-259-33 0,265 70 0,-337-80 0,299 69 0,-173-43 0,132 29 0,-52-6 0,-212-51 0,-1 0 0,1 1 0,-1 1 0,0 0 0,0 1 0,-1 1 0,14 10 0,77 72 0,-46-38 0,29 31 0,-58-54 0,0-1 0,50 36 0,-55-47 0,0 1 0,-2 0 0,0 2 0,-1 1 0,32 42 0,-23-19 0,-2 0 0,28 63 0,33 117 0,7 15 0,-71-191 0,54 124 0,-66-132 0,12 67 0,-18-71 0,2 0 0,19 55 0,-22-75-195,-1 0 0,0 0 0,-1 0 0,-1 1 0,0-1 0,-2 30 0,0-23-6631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5:20.4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24575,'28'3'0,"0"1"0,-1 1 0,1 2 0,-1 0 0,-1 2 0,48 23 0,8 1 0,-30-14 0,0-2 0,1-2 0,1-2 0,0-3 0,110 7 0,-119-14 0,0 2 0,-1 2 0,75 22 0,-76-17 0,-18-4 34,0 1-1,35 18 1,0 1-1500,-32-17-5360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5:21.5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312 0 24575,'0'30'0,"-1"-1"0,-2 0 0,0 0 0,-2 0 0,-1 0 0,-2-1 0,-1 0 0,0-1 0,-20 38 0,7-13 0,3 1 0,2 1 0,2 1 0,-13 95 0,-21 78 0,31-162-77,5-18-567,-36 90 0,40-120-6182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5:23.2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24575,'3'5'0,"0"-1"0,-1 1 0,1-1 0,-1 1 0,0 0 0,0 0 0,0 0 0,-1 0 0,0 0 0,1 6 0,2 6 0,30 111 0,6-1 0,94 203 0,-115-297 0,2 0 0,1-2 0,38 42 0,-41-52 0,0 1 0,-1 1 0,-2 1 0,0 0 0,-1 1 0,-2 1 0,13 33 0,-20-40-105,-2-9-147,-1 0 0,0 1 0,-1-1 0,2 19 0,-4-9-6574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7:55:24.2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 24575,'9'0'0,"17"0"0,12 0 0,15 0 0,15 0 0,15 0 0,11 0 0,18 0 0,2 0 0,-4 0 0,2 0 0,-8-4 0,-14-2 0,-17 0 0,-17 1 0,-13 2 0,-9 1 0,-11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1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1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7074-6C76-4B66-80C9-856F75B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520F-6299-4676-8176-653C51F4D7A4}"/>
              </a:ext>
            </a:extLst>
          </p:cNvPr>
          <p:cNvSpPr txBox="1"/>
          <p:nvPr/>
        </p:nvSpPr>
        <p:spPr>
          <a:xfrm>
            <a:off x="1308659" y="2437886"/>
            <a:ext cx="96770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BE0260"/>
                </a:solidFill>
              </a:rPr>
              <a:t>Week 6</a:t>
            </a:r>
            <a:endParaRPr lang="en-US" sz="3200" b="1" dirty="0">
              <a:solidFill>
                <a:srgbClr val="BE02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9679F-F038-40F8-96EA-47D38F6DFC66}"/>
              </a:ext>
            </a:extLst>
          </p:cNvPr>
          <p:cNvSpPr txBox="1"/>
          <p:nvPr/>
        </p:nvSpPr>
        <p:spPr>
          <a:xfrm>
            <a:off x="1308659" y="4376878"/>
            <a:ext cx="957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Alexey V. Zimin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JHU </a:t>
            </a:r>
            <a:r>
              <a:rPr lang="en-US" sz="2400"/>
              <a:t>BME 580.417/707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4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80F83-0DAE-688E-A1C1-D0C59696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2AB-6E7D-43D8-5370-C8DECB0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B0B7-8248-AB83-7796-B4E3F967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and correction of structural errors</a:t>
            </a:r>
          </a:p>
          <a:p>
            <a:r>
              <a:rPr lang="en-US" dirty="0"/>
              <a:t>1-2x coverage in the middle of a contig is always suspicious</a:t>
            </a:r>
          </a:p>
          <a:p>
            <a:pPr lvl="1"/>
            <a:r>
              <a:rPr lang="en-US" dirty="0"/>
              <a:t>Must confirm with other evidence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BC04-11A0-4298-B8C9-E2509647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075CF-09E6-E15C-CF35-10381AF1AD4E}"/>
              </a:ext>
            </a:extLst>
          </p:cNvPr>
          <p:cNvCxnSpPr>
            <a:cxnSpLocks/>
          </p:cNvCxnSpPr>
          <p:nvPr/>
        </p:nvCxnSpPr>
        <p:spPr>
          <a:xfrm>
            <a:off x="2080660" y="5131938"/>
            <a:ext cx="6567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CC3792-AEAD-94EF-AE87-2A061EF06F3C}"/>
              </a:ext>
            </a:extLst>
          </p:cNvPr>
          <p:cNvCxnSpPr/>
          <p:nvPr/>
        </p:nvCxnSpPr>
        <p:spPr>
          <a:xfrm>
            <a:off x="2080660" y="4584901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B54556-8388-38C6-CD6E-D831E1E3779C}"/>
              </a:ext>
            </a:extLst>
          </p:cNvPr>
          <p:cNvCxnSpPr/>
          <p:nvPr/>
        </p:nvCxnSpPr>
        <p:spPr>
          <a:xfrm>
            <a:off x="2491338" y="4766177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2BDD61-7EEA-712F-7971-0AD12D4E5A5A}"/>
              </a:ext>
            </a:extLst>
          </p:cNvPr>
          <p:cNvCxnSpPr/>
          <p:nvPr/>
        </p:nvCxnSpPr>
        <p:spPr>
          <a:xfrm>
            <a:off x="3128209" y="4592922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0CA3D-D0B3-1BDC-D448-0247A78613A9}"/>
              </a:ext>
            </a:extLst>
          </p:cNvPr>
          <p:cNvCxnSpPr/>
          <p:nvPr/>
        </p:nvCxnSpPr>
        <p:spPr>
          <a:xfrm>
            <a:off x="3607868" y="4772593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B801C0-8F5B-7C22-54E7-A834B444302A}"/>
              </a:ext>
            </a:extLst>
          </p:cNvPr>
          <p:cNvCxnSpPr/>
          <p:nvPr/>
        </p:nvCxnSpPr>
        <p:spPr>
          <a:xfrm>
            <a:off x="4126028" y="4592922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121D1-A48B-E254-5145-CE137B21C612}"/>
              </a:ext>
            </a:extLst>
          </p:cNvPr>
          <p:cNvCxnSpPr/>
          <p:nvPr/>
        </p:nvCxnSpPr>
        <p:spPr>
          <a:xfrm>
            <a:off x="4018546" y="4937827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F3DDE-7315-D079-C659-807EC7FC219C}"/>
              </a:ext>
            </a:extLst>
          </p:cNvPr>
          <p:cNvCxnSpPr/>
          <p:nvPr/>
        </p:nvCxnSpPr>
        <p:spPr>
          <a:xfrm>
            <a:off x="4570394" y="4777405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095166-AE0E-3818-7CA8-42896052F71F}"/>
              </a:ext>
            </a:extLst>
          </p:cNvPr>
          <p:cNvCxnSpPr/>
          <p:nvPr/>
        </p:nvCxnSpPr>
        <p:spPr>
          <a:xfrm>
            <a:off x="2902016" y="4937827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B7285-8380-169B-11A8-A660A5D26B1E}"/>
              </a:ext>
            </a:extLst>
          </p:cNvPr>
          <p:cNvCxnSpPr/>
          <p:nvPr/>
        </p:nvCxnSpPr>
        <p:spPr>
          <a:xfrm>
            <a:off x="5274644" y="4584901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7B58D3-66D5-5D93-3061-E72DC83C02DC}"/>
              </a:ext>
            </a:extLst>
          </p:cNvPr>
          <p:cNvCxnSpPr/>
          <p:nvPr/>
        </p:nvCxnSpPr>
        <p:spPr>
          <a:xfrm>
            <a:off x="5685322" y="4766177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FF3334-ED8A-5A0A-C8D2-426296933E87}"/>
              </a:ext>
            </a:extLst>
          </p:cNvPr>
          <p:cNvCxnSpPr/>
          <p:nvPr/>
        </p:nvCxnSpPr>
        <p:spPr>
          <a:xfrm>
            <a:off x="6322193" y="4592922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AF5831-4962-B877-ED0B-3175F9B81F78}"/>
              </a:ext>
            </a:extLst>
          </p:cNvPr>
          <p:cNvCxnSpPr/>
          <p:nvPr/>
        </p:nvCxnSpPr>
        <p:spPr>
          <a:xfrm>
            <a:off x="6801852" y="4772593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AFC78-B9FA-7FE8-0524-D36AA64FD55B}"/>
              </a:ext>
            </a:extLst>
          </p:cNvPr>
          <p:cNvCxnSpPr/>
          <p:nvPr/>
        </p:nvCxnSpPr>
        <p:spPr>
          <a:xfrm>
            <a:off x="7320012" y="4592922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E6AD9C-3811-6D57-C8AD-94ABD73A9293}"/>
              </a:ext>
            </a:extLst>
          </p:cNvPr>
          <p:cNvCxnSpPr/>
          <p:nvPr/>
        </p:nvCxnSpPr>
        <p:spPr>
          <a:xfrm>
            <a:off x="7212530" y="4937827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0AAA77-2812-2C24-B9BE-BE2C43E4CF0D}"/>
              </a:ext>
            </a:extLst>
          </p:cNvPr>
          <p:cNvCxnSpPr/>
          <p:nvPr/>
        </p:nvCxnSpPr>
        <p:spPr>
          <a:xfrm>
            <a:off x="7764378" y="4777405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9E2C7C-8FD5-C173-989F-C49F01CB0191}"/>
              </a:ext>
            </a:extLst>
          </p:cNvPr>
          <p:cNvCxnSpPr/>
          <p:nvPr/>
        </p:nvCxnSpPr>
        <p:spPr>
          <a:xfrm>
            <a:off x="6096000" y="4937827"/>
            <a:ext cx="82135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954E41-3AAE-EF4A-3E81-14001685D6FC}"/>
              </a:ext>
            </a:extLst>
          </p:cNvPr>
          <p:cNvCxnSpPr/>
          <p:nvPr/>
        </p:nvCxnSpPr>
        <p:spPr>
          <a:xfrm>
            <a:off x="5340130" y="4254433"/>
            <a:ext cx="0" cy="13667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45EC-A04D-BA63-6D05-F3E19902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find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48FB-0028-0C0B-869D-8FCE8A55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390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K-</a:t>
            </a:r>
            <a:r>
              <a:rPr lang="en-US" dirty="0" err="1"/>
              <a:t>mers</a:t>
            </a:r>
            <a:r>
              <a:rPr lang="en-US" dirty="0"/>
              <a:t> in the assembly should the present in the reads</a:t>
            </a:r>
          </a:p>
          <a:p>
            <a:pPr lvl="1"/>
            <a:r>
              <a:rPr lang="en-US" dirty="0"/>
              <a:t>It is possible in low-coverage regions for a K-</a:t>
            </a:r>
            <a:r>
              <a:rPr lang="en-US" dirty="0" err="1"/>
              <a:t>mers</a:t>
            </a:r>
            <a:r>
              <a:rPr lang="en-US" dirty="0"/>
              <a:t> in assembly to not be found in any of the reads: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CATAGACATAGACA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ATAGACA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AGCAG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AGA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/>
            <a:r>
              <a:rPr lang="en-US" dirty="0"/>
              <a:t>However, such cases are rare and thus they should be examined</a:t>
            </a:r>
          </a:p>
          <a:p>
            <a:endParaRPr lang="en-US" dirty="0"/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in the reads that are around the mean coverage must be present in the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DAD7A-8031-AEAA-7BA1-693B6BD1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5D93B-B22F-A25C-BF3F-E5EC32246F8A}"/>
              </a:ext>
            </a:extLst>
          </p:cNvPr>
          <p:cNvSpPr/>
          <p:nvPr/>
        </p:nvSpPr>
        <p:spPr>
          <a:xfrm>
            <a:off x="2512194" y="3080085"/>
            <a:ext cx="1809549" cy="12609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ABA8-0E19-BAF5-1D8E-578D7241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count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1CFC-A06B-C130-2B19-786084C0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5150827" cy="4854364"/>
          </a:xfrm>
        </p:spPr>
        <p:txBody>
          <a:bodyPr>
            <a:noAutofit/>
          </a:bodyPr>
          <a:lstStyle/>
          <a:p>
            <a:r>
              <a:rPr lang="en-US" sz="2000" dirty="0"/>
              <a:t>Count occurrences of all K-</a:t>
            </a:r>
            <a:r>
              <a:rPr lang="en-US" sz="2000" dirty="0" err="1"/>
              <a:t>mers</a:t>
            </a:r>
            <a:r>
              <a:rPr lang="en-US" sz="2000" dirty="0"/>
              <a:t> in the reads (jellyfish count)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Bin the counts and plot histogram of how many K-</a:t>
            </a:r>
            <a:r>
              <a:rPr lang="en-US" sz="2000" dirty="0" err="1"/>
              <a:t>mers</a:t>
            </a:r>
            <a:r>
              <a:rPr lang="en-US" sz="2000" dirty="0"/>
              <a:t> have counts that fall into each bin (jellyfish </a:t>
            </a:r>
            <a:r>
              <a:rPr lang="en-US" sz="2000" dirty="0" err="1"/>
              <a:t>histo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Choose threshold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K-</a:t>
            </a:r>
            <a:r>
              <a:rPr lang="en-US" sz="2000" dirty="0" err="1"/>
              <a:t>mers</a:t>
            </a:r>
            <a:r>
              <a:rPr lang="en-US" sz="2000" dirty="0"/>
              <a:t> that occur in the reads with counts &gt; threshold must be in the assembly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Can use this technique to estimate genome size as </a:t>
            </a:r>
            <a:br>
              <a:rPr lang="en-US" sz="2000" dirty="0"/>
            </a:br>
            <a:r>
              <a:rPr lang="en-US" sz="2000" dirty="0"/>
              <a:t>(# of correct K-</a:t>
            </a:r>
            <a:r>
              <a:rPr lang="en-US" sz="2000" dirty="0" err="1"/>
              <a:t>mers</a:t>
            </a:r>
            <a:r>
              <a:rPr lang="en-US" sz="2000" dirty="0"/>
              <a:t>)/(K-mer coverage)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05741-2D6D-1F4A-47EE-892302F7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330C4-885F-A4B9-AD0D-F34F1703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67" y="1451774"/>
            <a:ext cx="6569233" cy="46954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9BC8DB-34F6-777E-9DE1-3A553C894F5D}"/>
              </a:ext>
            </a:extLst>
          </p:cNvPr>
          <p:cNvCxnSpPr/>
          <p:nvPr/>
        </p:nvCxnSpPr>
        <p:spPr>
          <a:xfrm>
            <a:off x="7825339" y="3118585"/>
            <a:ext cx="0" cy="25988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4EAEDF-2C92-7006-5E26-016440AE4800}"/>
              </a:ext>
            </a:extLst>
          </p:cNvPr>
          <p:cNvSpPr txBox="1"/>
          <p:nvPr/>
        </p:nvSpPr>
        <p:spPr>
          <a:xfrm>
            <a:off x="7319950" y="2805236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K-mer 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F9F69-7793-FD31-9557-5C1CA2174D36}"/>
              </a:ext>
            </a:extLst>
          </p:cNvPr>
          <p:cNvCxnSpPr>
            <a:cxnSpLocks/>
          </p:cNvCxnSpPr>
          <p:nvPr/>
        </p:nvCxnSpPr>
        <p:spPr>
          <a:xfrm flipH="1">
            <a:off x="8516219" y="3955983"/>
            <a:ext cx="541154" cy="25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24950-3E47-5FC4-4F66-0670A1499C1E}"/>
              </a:ext>
            </a:extLst>
          </p:cNvPr>
          <p:cNvSpPr txBox="1"/>
          <p:nvPr/>
        </p:nvSpPr>
        <p:spPr>
          <a:xfrm>
            <a:off x="8672587" y="3360267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or </a:t>
            </a:r>
          </a:p>
          <a:p>
            <a:r>
              <a:rPr lang="en-US" dirty="0"/>
              <a:t>Negative binomial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C95AD-59F6-BA27-B088-68FF2515E1DB}"/>
              </a:ext>
            </a:extLst>
          </p:cNvPr>
          <p:cNvSpPr txBox="1"/>
          <p:nvPr/>
        </p:nvSpPr>
        <p:spPr>
          <a:xfrm>
            <a:off x="7456485" y="2132270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0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7037-071A-0087-C414-D112FFB2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B82-0191-B4BD-A73E-3D2AE541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count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95C6-33FF-7825-DBCB-C701F53A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4F512-96B3-7F17-8428-DC100265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67" y="1451774"/>
            <a:ext cx="6569233" cy="46954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8D3C5-F494-93AD-4B3D-5A8E882BB596}"/>
              </a:ext>
            </a:extLst>
          </p:cNvPr>
          <p:cNvCxnSpPr/>
          <p:nvPr/>
        </p:nvCxnSpPr>
        <p:spPr>
          <a:xfrm>
            <a:off x="7825339" y="3118585"/>
            <a:ext cx="0" cy="25988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8B4A44-3DFA-81A8-AB02-D49C6C53D8A7}"/>
              </a:ext>
            </a:extLst>
          </p:cNvPr>
          <p:cNvSpPr txBox="1"/>
          <p:nvPr/>
        </p:nvSpPr>
        <p:spPr>
          <a:xfrm>
            <a:off x="7319950" y="2805236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K-mer 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DFAB8-9A89-D65D-1B42-9D006DF9F9E5}"/>
              </a:ext>
            </a:extLst>
          </p:cNvPr>
          <p:cNvCxnSpPr>
            <a:cxnSpLocks/>
          </p:cNvCxnSpPr>
          <p:nvPr/>
        </p:nvCxnSpPr>
        <p:spPr>
          <a:xfrm flipH="1">
            <a:off x="8516219" y="3955983"/>
            <a:ext cx="541154" cy="25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AF6F04-8FC9-B2CD-57B7-AD824FDD4B69}"/>
              </a:ext>
            </a:extLst>
          </p:cNvPr>
          <p:cNvSpPr txBox="1"/>
          <p:nvPr/>
        </p:nvSpPr>
        <p:spPr>
          <a:xfrm>
            <a:off x="8648207" y="3614856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03EE-7C90-14B4-92F9-44CA16A5D19F}"/>
              </a:ext>
            </a:extLst>
          </p:cNvPr>
          <p:cNvSpPr txBox="1"/>
          <p:nvPr/>
        </p:nvSpPr>
        <p:spPr>
          <a:xfrm>
            <a:off x="7456485" y="2132270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~Exponential distribution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DA0394-DC9C-9847-5280-EF1D9802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84" y="2276524"/>
            <a:ext cx="5172797" cy="1057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6DE06-1106-8B4B-9317-A497E80E4E9B}"/>
              </a:ext>
            </a:extLst>
          </p:cNvPr>
          <p:cNvSpPr txBox="1"/>
          <p:nvPr/>
        </p:nvSpPr>
        <p:spPr>
          <a:xfrm>
            <a:off x="356357" y="1697036"/>
            <a:ext cx="5013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Negative binomial distribution,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3E93AA-D5BC-C1AB-2C9F-4709C145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138" y="3709037"/>
            <a:ext cx="108600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EA24-C3A4-A878-2C73-E2364247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9DBC-38FF-8DC1-B604-5200FCA0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7E09-2870-EB94-CAD7-37A4FE62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BDE18-75DD-F1AA-611E-243DEDB7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40920"/>
            <a:ext cx="10239426" cy="24774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you are done with contigs, you can </a:t>
            </a:r>
            <a:r>
              <a:rPr lang="en-US" i="1" dirty="0"/>
              <a:t>scaffold</a:t>
            </a:r>
          </a:p>
          <a:p>
            <a:r>
              <a:rPr lang="en-US" i="1" dirty="0"/>
              <a:t>Scaffolding</a:t>
            </a:r>
            <a:r>
              <a:rPr lang="en-US" dirty="0"/>
              <a:t> refers to a process of building </a:t>
            </a:r>
            <a:r>
              <a:rPr lang="en-US" i="1" dirty="0"/>
              <a:t>scaffolds</a:t>
            </a:r>
            <a:r>
              <a:rPr lang="en-US" dirty="0"/>
              <a:t> – ordered and oriented sets of contigs</a:t>
            </a:r>
          </a:p>
          <a:p>
            <a:r>
              <a:rPr lang="en-US" dirty="0"/>
              <a:t>We can use:</a:t>
            </a:r>
          </a:p>
          <a:p>
            <a:pPr lvl="1"/>
            <a:r>
              <a:rPr lang="en-US" dirty="0"/>
              <a:t>Additional long reads</a:t>
            </a:r>
          </a:p>
          <a:p>
            <a:pPr lvl="1"/>
            <a:r>
              <a:rPr lang="en-US" dirty="0"/>
              <a:t>Paired end reads</a:t>
            </a:r>
          </a:p>
          <a:p>
            <a:pPr lvl="1"/>
            <a:r>
              <a:rPr lang="en-US" dirty="0" err="1"/>
              <a:t>HiC</a:t>
            </a:r>
            <a:r>
              <a:rPr lang="en-US" dirty="0"/>
              <a:t> reads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970EB-D1B0-5286-F130-D0CFBC03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3" y="4218418"/>
            <a:ext cx="9602540" cy="44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65CB1-CB69-A5AB-3BF3-FCBDC598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90" y="5210776"/>
            <a:ext cx="8869013" cy="8573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4F3277-8859-7E2D-298F-1CA94BEFBA68}"/>
              </a:ext>
            </a:extLst>
          </p:cNvPr>
          <p:cNvCxnSpPr/>
          <p:nvPr/>
        </p:nvCxnSpPr>
        <p:spPr>
          <a:xfrm>
            <a:off x="2564535" y="5297717"/>
            <a:ext cx="91623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9B3BA0-7E3B-EAE8-36C6-1C5FACEFE21A}"/>
              </a:ext>
            </a:extLst>
          </p:cNvPr>
          <p:cNvCxnSpPr/>
          <p:nvPr/>
        </p:nvCxnSpPr>
        <p:spPr>
          <a:xfrm>
            <a:off x="7451095" y="5603127"/>
            <a:ext cx="916230" cy="0"/>
          </a:xfrm>
          <a:prstGeom prst="lin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BB2F38-EF51-2026-273D-73EAA0D6419E}"/>
              </a:ext>
            </a:extLst>
          </p:cNvPr>
          <p:cNvSpPr/>
          <p:nvPr/>
        </p:nvSpPr>
        <p:spPr>
          <a:xfrm>
            <a:off x="3002771" y="4747434"/>
            <a:ext cx="5044141" cy="843037"/>
          </a:xfrm>
          <a:custGeom>
            <a:avLst/>
            <a:gdLst>
              <a:gd name="connsiteX0" fmla="*/ 0 w 5044141"/>
              <a:gd name="connsiteY0" fmla="*/ 526284 h 843037"/>
              <a:gd name="connsiteX1" fmla="*/ 2904565 w 5044141"/>
              <a:gd name="connsiteY1" fmla="*/ 6332 h 843037"/>
              <a:gd name="connsiteX2" fmla="*/ 5044141 w 5044141"/>
              <a:gd name="connsiteY2" fmla="*/ 843037 h 8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141" h="843037">
                <a:moveTo>
                  <a:pt x="0" y="526284"/>
                </a:moveTo>
                <a:cubicBezTo>
                  <a:pt x="1031937" y="239912"/>
                  <a:pt x="2063875" y="-46460"/>
                  <a:pt x="2904565" y="6332"/>
                </a:cubicBezTo>
                <a:cubicBezTo>
                  <a:pt x="3745255" y="59124"/>
                  <a:pt x="4677584" y="664739"/>
                  <a:pt x="5044141" y="843037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E7451B-6732-C20E-F347-E0F797BD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750" y="6512740"/>
            <a:ext cx="3696216" cy="20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FC39A-E83F-DF80-FE94-4371C7DC3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188" y="6519905"/>
            <a:ext cx="4067743" cy="200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BE8FD-2A5B-D07F-5D48-110B69B0C0D5}"/>
              </a:ext>
            </a:extLst>
          </p:cNvPr>
          <p:cNvSpPr txBox="1"/>
          <p:nvPr/>
        </p:nvSpPr>
        <p:spPr>
          <a:xfrm>
            <a:off x="5179809" y="64281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NNNNNN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CB522-D028-6792-1FAD-C7C847B53A62}"/>
              </a:ext>
            </a:extLst>
          </p:cNvPr>
          <p:cNvSpPr txBox="1"/>
          <p:nvPr/>
        </p:nvSpPr>
        <p:spPr>
          <a:xfrm>
            <a:off x="5179730" y="6206727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Scaffold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4C040A-A88C-BD04-F132-DFC53818E4C2}"/>
              </a:ext>
            </a:extLst>
          </p:cNvPr>
          <p:cNvCxnSpPr/>
          <p:nvPr/>
        </p:nvCxnSpPr>
        <p:spPr>
          <a:xfrm>
            <a:off x="2884948" y="5557239"/>
            <a:ext cx="91623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43D08-C9D2-30BA-23F6-4793224DD5D2}"/>
              </a:ext>
            </a:extLst>
          </p:cNvPr>
          <p:cNvCxnSpPr/>
          <p:nvPr/>
        </p:nvCxnSpPr>
        <p:spPr>
          <a:xfrm>
            <a:off x="7639726" y="5297717"/>
            <a:ext cx="916230" cy="0"/>
          </a:xfrm>
          <a:prstGeom prst="lin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F27FA3-F75B-605B-CABB-A6166E754AC2}"/>
              </a:ext>
            </a:extLst>
          </p:cNvPr>
          <p:cNvSpPr/>
          <p:nvPr/>
        </p:nvSpPr>
        <p:spPr>
          <a:xfrm rot="10800000" flipV="1">
            <a:off x="3397234" y="4694793"/>
            <a:ext cx="4506989" cy="857370"/>
          </a:xfrm>
          <a:custGeom>
            <a:avLst/>
            <a:gdLst>
              <a:gd name="connsiteX0" fmla="*/ 0 w 5044141"/>
              <a:gd name="connsiteY0" fmla="*/ 526284 h 843037"/>
              <a:gd name="connsiteX1" fmla="*/ 2904565 w 5044141"/>
              <a:gd name="connsiteY1" fmla="*/ 6332 h 843037"/>
              <a:gd name="connsiteX2" fmla="*/ 5044141 w 5044141"/>
              <a:gd name="connsiteY2" fmla="*/ 843037 h 8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141" h="843037">
                <a:moveTo>
                  <a:pt x="0" y="526284"/>
                </a:moveTo>
                <a:cubicBezTo>
                  <a:pt x="1031937" y="239912"/>
                  <a:pt x="2063875" y="-46460"/>
                  <a:pt x="2904565" y="6332"/>
                </a:cubicBezTo>
                <a:cubicBezTo>
                  <a:pt x="3745255" y="59124"/>
                  <a:pt x="4677584" y="664739"/>
                  <a:pt x="5044141" y="843037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690EB-9966-BE1C-5975-585164554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F369-7CD2-2EC4-5171-6169D8CA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421C-9055-BF20-C31D-E501752B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F488-B8D0-0670-16BE-54172E0B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40920"/>
            <a:ext cx="9921793" cy="30043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you are done with contigs, you can </a:t>
            </a:r>
            <a:r>
              <a:rPr lang="en-US" i="1" dirty="0"/>
              <a:t>scaffold</a:t>
            </a:r>
          </a:p>
          <a:p>
            <a:r>
              <a:rPr lang="en-US" i="1" dirty="0"/>
              <a:t>Scaffolding</a:t>
            </a:r>
            <a:r>
              <a:rPr lang="en-US" dirty="0"/>
              <a:t> refers to a process of building </a:t>
            </a:r>
            <a:r>
              <a:rPr lang="en-US" i="1" dirty="0"/>
              <a:t>scaffolds</a:t>
            </a:r>
            <a:r>
              <a:rPr lang="en-US" dirty="0"/>
              <a:t> – ordered and oriented sets of contigs</a:t>
            </a:r>
          </a:p>
          <a:p>
            <a:r>
              <a:rPr lang="en-US" dirty="0"/>
              <a:t>We can use:</a:t>
            </a:r>
          </a:p>
          <a:p>
            <a:pPr lvl="1"/>
            <a:r>
              <a:rPr lang="en-US" dirty="0"/>
              <a:t>Additional long reads</a:t>
            </a:r>
          </a:p>
          <a:p>
            <a:pPr lvl="1"/>
            <a:r>
              <a:rPr lang="en-US" dirty="0"/>
              <a:t>Paired end reads</a:t>
            </a:r>
          </a:p>
          <a:p>
            <a:pPr lvl="1"/>
            <a:r>
              <a:rPr lang="en-US" dirty="0" err="1"/>
              <a:t>HiC</a:t>
            </a:r>
            <a:r>
              <a:rPr lang="en-US" dirty="0"/>
              <a:t> reads</a:t>
            </a:r>
          </a:p>
          <a:p>
            <a:pPr lvl="1"/>
            <a:endParaRPr lang="en-US" dirty="0"/>
          </a:p>
          <a:p>
            <a:r>
              <a:rPr lang="en-US" dirty="0"/>
              <a:t>Scaffolds are typically the </a:t>
            </a:r>
            <a:r>
              <a:rPr lang="en-US" u="sng" dirty="0"/>
              <a:t>final product</a:t>
            </a:r>
            <a:r>
              <a:rPr lang="en-US" dirty="0"/>
              <a:t> of an assembly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516-68D3-967C-68D1-D0C2A10E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03D1-A327-51CD-08AD-A6888A85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2" y="1769795"/>
            <a:ext cx="10972800" cy="4881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scaffolds typically involves building a </a:t>
            </a:r>
            <a:r>
              <a:rPr lang="en-US" i="1" dirty="0"/>
              <a:t>graph</a:t>
            </a:r>
            <a:r>
              <a:rPr lang="en-US" dirty="0"/>
              <a:t> of connected contigs</a:t>
            </a:r>
          </a:p>
          <a:p>
            <a:endParaRPr lang="en-US" dirty="0"/>
          </a:p>
          <a:p>
            <a:r>
              <a:rPr lang="en-US" dirty="0"/>
              <a:t>In a scaffold graph, each node usually denotes a contig, and each edge is a link between contigs</a:t>
            </a:r>
          </a:p>
          <a:p>
            <a:pPr lvl="1"/>
            <a:r>
              <a:rPr lang="en-US" dirty="0"/>
              <a:t>Edge could (or could not) contain mutual orientation between contigs</a:t>
            </a:r>
          </a:p>
          <a:p>
            <a:pPr lvl="1"/>
            <a:r>
              <a:rPr lang="en-US" dirty="0"/>
              <a:t>Edge could (or could not) contain distance between contigs</a:t>
            </a:r>
          </a:p>
          <a:p>
            <a:endParaRPr lang="en-US" dirty="0"/>
          </a:p>
          <a:p>
            <a:r>
              <a:rPr lang="en-US" dirty="0"/>
              <a:t>In constructing a scaffold graph, the most important issues are how to determine whether to add an edge between two contigs, and how to set the edge weights </a:t>
            </a:r>
          </a:p>
          <a:p>
            <a:endParaRPr lang="en-US" dirty="0"/>
          </a:p>
          <a:p>
            <a:r>
              <a:rPr lang="en-US" dirty="0"/>
              <a:t>The weight of an edge reflects the reliability of the edge. For example, one can use the number of linking read pairs as a 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386E-DB70-E7E9-1B27-79E9A10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E278-0872-6D70-4F19-EF039D6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DE64-94F1-288C-4AF9-F91B5999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must also remember that a scaffold is a linear structure: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062F8-15CC-0738-C476-74B3BBF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9DE579-D9BE-A26B-D247-C36830A6301E}"/>
              </a:ext>
            </a:extLst>
          </p:cNvPr>
          <p:cNvCxnSpPr/>
          <p:nvPr/>
        </p:nvCxnSpPr>
        <p:spPr>
          <a:xfrm>
            <a:off x="1520792" y="3907857"/>
            <a:ext cx="1203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DC4860-CC8C-B981-1490-2674E0FB65F8}"/>
              </a:ext>
            </a:extLst>
          </p:cNvPr>
          <p:cNvCxnSpPr>
            <a:cxnSpLocks/>
          </p:cNvCxnSpPr>
          <p:nvPr/>
        </p:nvCxnSpPr>
        <p:spPr>
          <a:xfrm>
            <a:off x="3165107" y="4186990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DADF39-1D7F-DB3A-C5F5-F5E1C5618402}"/>
              </a:ext>
            </a:extLst>
          </p:cNvPr>
          <p:cNvCxnSpPr>
            <a:cxnSpLocks/>
          </p:cNvCxnSpPr>
          <p:nvPr/>
        </p:nvCxnSpPr>
        <p:spPr>
          <a:xfrm>
            <a:off x="5829700" y="4406766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28800-22FE-98BF-C43A-8D541E77FD48}"/>
              </a:ext>
            </a:extLst>
          </p:cNvPr>
          <p:cNvCxnSpPr>
            <a:cxnSpLocks/>
          </p:cNvCxnSpPr>
          <p:nvPr/>
        </p:nvCxnSpPr>
        <p:spPr>
          <a:xfrm>
            <a:off x="6193856" y="3895023"/>
            <a:ext cx="1150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EB320-7C09-70C7-9D9C-D978D6034BD8}"/>
              </a:ext>
            </a:extLst>
          </p:cNvPr>
          <p:cNvCxnSpPr>
            <a:cxnSpLocks/>
          </p:cNvCxnSpPr>
          <p:nvPr/>
        </p:nvCxnSpPr>
        <p:spPr>
          <a:xfrm>
            <a:off x="2056598" y="3636746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017064-8DE6-EA4C-022C-E318A2C1D56F}"/>
                  </a:ext>
                </a:extLst>
              </p14:cNvPr>
              <p14:cNvContentPartPr/>
              <p14:nvPr/>
            </p14:nvContentPartPr>
            <p14:xfrm>
              <a:off x="3445579" y="3435006"/>
              <a:ext cx="1257840" cy="76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017064-8DE6-EA4C-022C-E318A2C1D5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9459" y="3428886"/>
                <a:ext cx="12700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84A0-C835-8F18-1A7A-5A0294B97207}"/>
                  </a:ext>
                </a:extLst>
              </p14:cNvPr>
              <p14:cNvContentPartPr/>
              <p14:nvPr/>
            </p14:nvContentPartPr>
            <p14:xfrm>
              <a:off x="2165059" y="3799326"/>
              <a:ext cx="1983600" cy="397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84A0-C835-8F18-1A7A-5A0294B97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8939" y="3793206"/>
                <a:ext cx="19958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410DCD-AAC3-4E51-5FBD-64D4030923A0}"/>
                  </a:ext>
                </a:extLst>
              </p14:cNvPr>
              <p14:cNvContentPartPr/>
              <p14:nvPr/>
            </p14:nvContentPartPr>
            <p14:xfrm>
              <a:off x="4898899" y="3415926"/>
              <a:ext cx="2030040" cy="790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410DCD-AAC3-4E51-5FBD-64D4030923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2779" y="3409806"/>
                <a:ext cx="204228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53CE28-9848-193F-25AA-DE0BDDCAC912}"/>
                  </a:ext>
                </a:extLst>
              </p14:cNvPr>
              <p14:cNvContentPartPr/>
              <p14:nvPr/>
            </p14:nvContentPartPr>
            <p14:xfrm>
              <a:off x="4530619" y="4021806"/>
              <a:ext cx="2361240" cy="39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53CE28-9848-193F-25AA-DE0BDDCAC9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4499" y="4015686"/>
                <a:ext cx="23734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C07575-A0F7-2477-1F9C-E3E8F6B96131}"/>
                  </a:ext>
                </a:extLst>
              </p14:cNvPr>
              <p14:cNvContentPartPr/>
              <p14:nvPr/>
            </p14:nvContentPartPr>
            <p14:xfrm>
              <a:off x="3070099" y="3031086"/>
              <a:ext cx="3562560" cy="846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C07575-A0F7-2477-1F9C-E3E8F6B961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3979" y="3024966"/>
                <a:ext cx="3574800" cy="85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C0D0C79-A318-8752-F8E9-90E2023339DE}"/>
              </a:ext>
            </a:extLst>
          </p:cNvPr>
          <p:cNvGrpSpPr/>
          <p:nvPr/>
        </p:nvGrpSpPr>
        <p:grpSpPr>
          <a:xfrm>
            <a:off x="4157659" y="3329886"/>
            <a:ext cx="1458720" cy="494280"/>
            <a:chOff x="4157659" y="3329886"/>
            <a:chExt cx="145872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0C7F6F-BC9F-5235-3F4C-3E90CA08FD88}"/>
                    </a:ext>
                  </a:extLst>
                </p14:cNvPr>
                <p14:cNvContentPartPr/>
                <p14:nvPr/>
              </p14:nvContentPartPr>
              <p14:xfrm>
                <a:off x="5168539" y="3561006"/>
                <a:ext cx="447840" cy="11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0C7F6F-BC9F-5235-3F4C-3E90CA08FD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62419" y="3554886"/>
                  <a:ext cx="460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C08306-6897-B09B-5790-CB98BE82CBA0}"/>
                    </a:ext>
                  </a:extLst>
                </p14:cNvPr>
                <p14:cNvContentPartPr/>
                <p14:nvPr/>
              </p14:nvContentPartPr>
              <p14:xfrm>
                <a:off x="5393179" y="3397566"/>
                <a:ext cx="112320" cy="42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C08306-6897-B09B-5790-CB98BE82CB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7059" y="3391446"/>
                  <a:ext cx="124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AA58A2-E576-BE74-5E8F-D1F3861D6E6F}"/>
                    </a:ext>
                  </a:extLst>
                </p14:cNvPr>
                <p14:cNvContentPartPr/>
                <p14:nvPr/>
              </p14:nvContentPartPr>
              <p14:xfrm>
                <a:off x="4254139" y="3329886"/>
                <a:ext cx="188280" cy="41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AA58A2-E576-BE74-5E8F-D1F3861D6E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48019" y="3323766"/>
                  <a:ext cx="200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7E2F7C-0234-4412-192E-38EDC0F16D39}"/>
                    </a:ext>
                  </a:extLst>
                </p14:cNvPr>
                <p14:cNvContentPartPr/>
                <p14:nvPr/>
              </p14:nvContentPartPr>
              <p14:xfrm>
                <a:off x="4157659" y="3551286"/>
                <a:ext cx="447480" cy="1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7E2F7C-0234-4412-192E-38EDC0F16D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1539" y="3545166"/>
                  <a:ext cx="459720" cy="2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29BEFB56-428D-458E-B3C9-3A99DA9D3632}"/>
              </a:ext>
            </a:extLst>
          </p:cNvPr>
          <p:cNvSpPr/>
          <p:nvPr/>
        </p:nvSpPr>
        <p:spPr>
          <a:xfrm>
            <a:off x="4363770" y="3907857"/>
            <a:ext cx="869929" cy="509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EC97-BD2B-33DB-8C66-971A7D2C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2900-3D04-B625-D9DE-F4A27624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3513-E6AE-6A3B-0D97-D4FDFE3C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One must also remember that a scaffold is a linear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use greedy approach: </a:t>
            </a:r>
          </a:p>
          <a:p>
            <a:pPr lvl="1"/>
            <a:r>
              <a:rPr lang="en-US" dirty="0"/>
              <a:t>choose the highest weight edge</a:t>
            </a:r>
          </a:p>
          <a:p>
            <a:pPr lvl="1"/>
            <a:r>
              <a:rPr lang="en-US" dirty="0"/>
              <a:t>keep adding edges unless there is a conflict (e.g. two non-overlapping contigs on top of each other)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90BF-510A-1304-F08F-00750A9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454D8-C5D9-C645-C22E-79492A0EE231}"/>
              </a:ext>
            </a:extLst>
          </p:cNvPr>
          <p:cNvCxnSpPr/>
          <p:nvPr/>
        </p:nvCxnSpPr>
        <p:spPr>
          <a:xfrm>
            <a:off x="1520792" y="3907857"/>
            <a:ext cx="1203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8FD0FA-E445-E33C-9A83-41969C976CC3}"/>
              </a:ext>
            </a:extLst>
          </p:cNvPr>
          <p:cNvCxnSpPr>
            <a:cxnSpLocks/>
          </p:cNvCxnSpPr>
          <p:nvPr/>
        </p:nvCxnSpPr>
        <p:spPr>
          <a:xfrm>
            <a:off x="3165107" y="4186990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DF8708-623F-6EF2-F304-3922AB726555}"/>
              </a:ext>
            </a:extLst>
          </p:cNvPr>
          <p:cNvCxnSpPr>
            <a:cxnSpLocks/>
          </p:cNvCxnSpPr>
          <p:nvPr/>
        </p:nvCxnSpPr>
        <p:spPr>
          <a:xfrm>
            <a:off x="5829700" y="4406766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7C7860-5130-0D2E-81C9-2FF60824F916}"/>
              </a:ext>
            </a:extLst>
          </p:cNvPr>
          <p:cNvCxnSpPr>
            <a:cxnSpLocks/>
          </p:cNvCxnSpPr>
          <p:nvPr/>
        </p:nvCxnSpPr>
        <p:spPr>
          <a:xfrm>
            <a:off x="6193856" y="3895023"/>
            <a:ext cx="1150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B415D-02D4-54EF-DEAE-0491CA934CD3}"/>
              </a:ext>
            </a:extLst>
          </p:cNvPr>
          <p:cNvCxnSpPr>
            <a:cxnSpLocks/>
          </p:cNvCxnSpPr>
          <p:nvPr/>
        </p:nvCxnSpPr>
        <p:spPr>
          <a:xfrm>
            <a:off x="2056598" y="3636746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BEF306-A78B-9FFD-476E-C479A59476F0}"/>
                  </a:ext>
                </a:extLst>
              </p14:cNvPr>
              <p14:cNvContentPartPr/>
              <p14:nvPr/>
            </p14:nvContentPartPr>
            <p14:xfrm>
              <a:off x="2165059" y="3799326"/>
              <a:ext cx="1983600" cy="397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BEF306-A78B-9FFD-476E-C479A5947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8938" y="3793206"/>
                <a:ext cx="1995842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7CD5A8-0BF3-AE82-C012-4FEDB9759570}"/>
                  </a:ext>
                </a:extLst>
              </p14:cNvPr>
              <p14:cNvContentPartPr/>
              <p14:nvPr/>
            </p14:nvContentPartPr>
            <p14:xfrm>
              <a:off x="4530619" y="4021806"/>
              <a:ext cx="2361240" cy="39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7CD5A8-0BF3-AE82-C012-4FEDB97595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4499" y="4015686"/>
                <a:ext cx="23734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1B33AF-92DD-333C-9EA0-E5AC41C4C1ED}"/>
                  </a:ext>
                </a:extLst>
              </p14:cNvPr>
              <p14:cNvContentPartPr/>
              <p14:nvPr/>
            </p14:nvContentPartPr>
            <p14:xfrm>
              <a:off x="3070099" y="3031086"/>
              <a:ext cx="3562560" cy="846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1B33AF-92DD-333C-9EA0-E5AC41C4C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3979" y="3024966"/>
                <a:ext cx="357480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90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16335-17CA-09AE-E823-67E890538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55B2-69C6-CB18-38D9-EB76E401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9BA9-AC5E-1FBC-9F52-B7440E7C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must also remember that a scaffold is a linear structure: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F85B-A58B-E130-7394-EC7D48A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53F931-E661-4F7C-3535-A57F73BB51B0}"/>
              </a:ext>
            </a:extLst>
          </p:cNvPr>
          <p:cNvCxnSpPr/>
          <p:nvPr/>
        </p:nvCxnSpPr>
        <p:spPr>
          <a:xfrm>
            <a:off x="130045" y="3741174"/>
            <a:ext cx="1203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AD007-0DED-EFCE-D278-6CCAF906A996}"/>
              </a:ext>
            </a:extLst>
          </p:cNvPr>
          <p:cNvCxnSpPr>
            <a:cxnSpLocks/>
          </p:cNvCxnSpPr>
          <p:nvPr/>
        </p:nvCxnSpPr>
        <p:spPr>
          <a:xfrm>
            <a:off x="1774360" y="4020307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201F3-0851-015A-27C5-D01AE75FA8EA}"/>
              </a:ext>
            </a:extLst>
          </p:cNvPr>
          <p:cNvCxnSpPr>
            <a:cxnSpLocks/>
          </p:cNvCxnSpPr>
          <p:nvPr/>
        </p:nvCxnSpPr>
        <p:spPr>
          <a:xfrm>
            <a:off x="4438953" y="4240083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2280B4-98CE-F630-103C-7B45D714529A}"/>
              </a:ext>
            </a:extLst>
          </p:cNvPr>
          <p:cNvCxnSpPr>
            <a:cxnSpLocks/>
          </p:cNvCxnSpPr>
          <p:nvPr/>
        </p:nvCxnSpPr>
        <p:spPr>
          <a:xfrm>
            <a:off x="10746605" y="4240083"/>
            <a:ext cx="1150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74FCEE-3E38-89E2-CAE4-CC5899A8FD85}"/>
              </a:ext>
            </a:extLst>
          </p:cNvPr>
          <p:cNvCxnSpPr>
            <a:cxnSpLocks/>
          </p:cNvCxnSpPr>
          <p:nvPr/>
        </p:nvCxnSpPr>
        <p:spPr>
          <a:xfrm>
            <a:off x="6609347" y="3981806"/>
            <a:ext cx="2061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477A4A-6961-6D6E-819A-6A2CE60DD5E2}"/>
                  </a:ext>
                </a:extLst>
              </p14:cNvPr>
              <p14:cNvContentPartPr/>
              <p14:nvPr/>
            </p14:nvContentPartPr>
            <p14:xfrm>
              <a:off x="774312" y="3632643"/>
              <a:ext cx="1983600" cy="397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477A4A-6961-6D6E-819A-6A2CE60DD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191" y="3626523"/>
                <a:ext cx="1995842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85408A-5B8B-54F1-DF7B-6BCD63BB524A}"/>
                  </a:ext>
                </a:extLst>
              </p14:cNvPr>
              <p14:cNvContentPartPr/>
              <p14:nvPr/>
            </p14:nvContentPartPr>
            <p14:xfrm>
              <a:off x="3139872" y="3855123"/>
              <a:ext cx="2361240" cy="39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85408A-5B8B-54F1-DF7B-6BCD63BB52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3752" y="3849003"/>
                <a:ext cx="23734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6278CC-7FBA-31C5-FB01-0A2A3681A495}"/>
                  </a:ext>
                </a:extLst>
              </p14:cNvPr>
              <p14:cNvContentPartPr/>
              <p14:nvPr/>
            </p14:nvContentPartPr>
            <p14:xfrm>
              <a:off x="7622848" y="3376146"/>
              <a:ext cx="3562560" cy="846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6278CC-7FBA-31C5-FB01-0A2A3681A4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6728" y="3370026"/>
                <a:ext cx="357480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6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423D-4484-3F65-D8B5-8EE04CFF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Errors in genome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D349-F89E-FD69-9964-FBA923DD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Repeats in the genome and errors in the reads cause errors</a:t>
            </a:r>
          </a:p>
          <a:p>
            <a:endParaRPr lang="en-US" dirty="0"/>
          </a:p>
          <a:p>
            <a:r>
              <a:rPr lang="en-US" dirty="0"/>
              <a:t>Large scale structural errors:</a:t>
            </a:r>
          </a:p>
          <a:p>
            <a:pPr lvl="1"/>
            <a:r>
              <a:rPr lang="en-US" dirty="0"/>
              <a:t>Chimeric contigs, contain two sequences erroneously merged</a:t>
            </a:r>
          </a:p>
          <a:p>
            <a:pPr lvl="1"/>
            <a:r>
              <a:rPr lang="en-US" dirty="0"/>
              <a:t>Insertions or deletions (e.g. wrong number of repeat copies)</a:t>
            </a:r>
          </a:p>
          <a:p>
            <a:endParaRPr lang="en-US" dirty="0"/>
          </a:p>
          <a:p>
            <a:r>
              <a:rPr lang="en-US" dirty="0"/>
              <a:t>Small scale errors</a:t>
            </a:r>
          </a:p>
          <a:p>
            <a:pPr lvl="1"/>
            <a:r>
              <a:rPr lang="en-US" dirty="0"/>
              <a:t>Insertions or deletions of up to 5-10 bases</a:t>
            </a:r>
          </a:p>
          <a:p>
            <a:pPr lvl="1"/>
            <a:r>
              <a:rPr lang="en-US" dirty="0"/>
              <a:t>Substitutions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1E34-9EF2-88F9-3254-27793F61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A8F5-D98F-C7A6-AC9A-2363FFDD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A23E-562C-1A80-26F5-5CB462C0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02D2-295D-C5AB-5CD7-E6EEA297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33136"/>
          </a:xfrm>
        </p:spPr>
        <p:txBody>
          <a:bodyPr>
            <a:normAutofit/>
          </a:bodyPr>
          <a:lstStyle/>
          <a:p>
            <a:r>
              <a:rPr lang="en-US" dirty="0"/>
              <a:t>Detection and correction of structural errors</a:t>
            </a:r>
          </a:p>
          <a:p>
            <a:r>
              <a:rPr lang="en-US" dirty="0"/>
              <a:t>Premise: assembly must be </a:t>
            </a:r>
            <a:r>
              <a:rPr lang="en-US" u="sng" dirty="0"/>
              <a:t>consistent</a:t>
            </a:r>
            <a:r>
              <a:rPr lang="en-US" dirty="0"/>
              <a:t> with the reads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Assemblers typically just output contigs, they do not report how these contigs were built from the reads</a:t>
            </a:r>
          </a:p>
          <a:p>
            <a:r>
              <a:rPr lang="en-US" dirty="0"/>
              <a:t>Once way to evaluate for structural errors is to align the </a:t>
            </a:r>
            <a:r>
              <a:rPr lang="en-US" u="sng" dirty="0"/>
              <a:t>original</a:t>
            </a:r>
            <a:r>
              <a:rPr lang="en-US" dirty="0"/>
              <a:t> reads to the assembled contigs and compute the coverage</a:t>
            </a:r>
          </a:p>
          <a:p>
            <a:pPr lvl="1"/>
            <a:r>
              <a:rPr lang="en-US" dirty="0"/>
              <a:t>Use a single alignment for each read (--secondary=no for </a:t>
            </a:r>
            <a:r>
              <a:rPr lang="en-US" dirty="0" err="1"/>
              <a:t>minimap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10202-F486-7116-F106-D3434251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12915</TotalTime>
  <Words>620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Office Theme</vt:lpstr>
      <vt:lpstr>PowerPoint Presentation</vt:lpstr>
      <vt:lpstr>Scaffolding</vt:lpstr>
      <vt:lpstr>Scaffolding</vt:lpstr>
      <vt:lpstr>Scaffolding</vt:lpstr>
      <vt:lpstr>Scaffolding</vt:lpstr>
      <vt:lpstr>Scaffolding</vt:lpstr>
      <vt:lpstr>Scaffolding</vt:lpstr>
      <vt:lpstr>Errors in genome assemblies</vt:lpstr>
      <vt:lpstr>Assembly post-processing</vt:lpstr>
      <vt:lpstr>Assembly post-processing</vt:lpstr>
      <vt:lpstr>Using K-mers to find errors</vt:lpstr>
      <vt:lpstr>K-mer count histogram</vt:lpstr>
      <vt:lpstr>K-mer count histogram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53</cp:revision>
  <dcterms:created xsi:type="dcterms:W3CDTF">2013-08-21T19:17:07Z</dcterms:created>
  <dcterms:modified xsi:type="dcterms:W3CDTF">2025-09-29T14:32:26Z</dcterms:modified>
</cp:coreProperties>
</file>