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44" r:id="rId2"/>
    <p:sldId id="545" r:id="rId3"/>
    <p:sldId id="552" r:id="rId4"/>
    <p:sldId id="555" r:id="rId5"/>
    <p:sldId id="550" r:id="rId6"/>
    <p:sldId id="55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116" d="100"/>
          <a:sy n="116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10-01T14:01:59.044" v="1" actId="47"/>
      <pc:docMkLst>
        <pc:docMk/>
      </pc:docMkLst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3285775858" sldId="534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4155030297" sldId="535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3118235880" sldId="536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2432909833" sldId="537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3070266333" sldId="538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3801788517" sldId="540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1724472678" sldId="541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66182920" sldId="542"/>
        </pc:sldMkLst>
      </pc:sldChg>
      <pc:sldChg chg="del">
        <pc:chgData name="Aleksey Zimin" userId="7f2637d0bc515791" providerId="LiveId" clId="{8553A319-8433-4677-8F80-E28D63617D4C}" dt="2025-10-01T14:01:32.738" v="0" actId="47"/>
        <pc:sldMkLst>
          <pc:docMk/>
          <pc:sldMk cId="1177331852" sldId="543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718222551" sldId="546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2770593422" sldId="547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1667543185" sldId="548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3858549421" sldId="549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797273798" sldId="553"/>
        </pc:sldMkLst>
      </pc:sldChg>
      <pc:sldChg chg="del">
        <pc:chgData name="Aleksey Zimin" userId="7f2637d0bc515791" providerId="LiveId" clId="{8553A319-8433-4677-8F80-E28D63617D4C}" dt="2025-10-01T14:01:59.044" v="1" actId="47"/>
        <pc:sldMkLst>
          <pc:docMk/>
          <pc:sldMk cId="3005206494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ABA8-0E19-BAF5-1D8E-578D7241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count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1CFC-A06B-C130-2B19-786084C0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5150827" cy="4854364"/>
          </a:xfrm>
        </p:spPr>
        <p:txBody>
          <a:bodyPr>
            <a:noAutofit/>
          </a:bodyPr>
          <a:lstStyle/>
          <a:p>
            <a:r>
              <a:rPr lang="en-US" sz="2000" dirty="0"/>
              <a:t>Count occurrences of all K-</a:t>
            </a:r>
            <a:r>
              <a:rPr lang="en-US" sz="2000" dirty="0" err="1"/>
              <a:t>mers</a:t>
            </a:r>
            <a:r>
              <a:rPr lang="en-US" sz="2000" dirty="0"/>
              <a:t> in the reads (jellyfish count)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Bin the counts and plot histogram of how many K-</a:t>
            </a:r>
            <a:r>
              <a:rPr lang="en-US" sz="2000" dirty="0" err="1"/>
              <a:t>mers</a:t>
            </a:r>
            <a:r>
              <a:rPr lang="en-US" sz="2000" dirty="0"/>
              <a:t> have counts that fall into each bin (jellyfish </a:t>
            </a:r>
            <a:r>
              <a:rPr lang="en-US" sz="2000" dirty="0" err="1"/>
              <a:t>histo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Choose threshold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K-</a:t>
            </a:r>
            <a:r>
              <a:rPr lang="en-US" sz="2000" dirty="0" err="1"/>
              <a:t>mers</a:t>
            </a:r>
            <a:r>
              <a:rPr lang="en-US" sz="2000" dirty="0"/>
              <a:t> that occur in the reads with counts &gt; threshold must be in the assembly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Can use this technique to estimate genome size as </a:t>
            </a:r>
            <a:br>
              <a:rPr lang="en-US" sz="2000" dirty="0"/>
            </a:br>
            <a:r>
              <a:rPr lang="en-US" sz="2000" dirty="0"/>
              <a:t>(# of correct K-</a:t>
            </a:r>
            <a:r>
              <a:rPr lang="en-US" sz="2000" dirty="0" err="1"/>
              <a:t>mers</a:t>
            </a:r>
            <a:r>
              <a:rPr lang="en-US" sz="2000" dirty="0"/>
              <a:t>)/(K-mer coverage)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05741-2D6D-1F4A-47EE-892302F7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330C4-885F-A4B9-AD0D-F34F1703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67" y="1451774"/>
            <a:ext cx="6569233" cy="46954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9BC8DB-34F6-777E-9DE1-3A553C894F5D}"/>
              </a:ext>
            </a:extLst>
          </p:cNvPr>
          <p:cNvCxnSpPr/>
          <p:nvPr/>
        </p:nvCxnSpPr>
        <p:spPr>
          <a:xfrm>
            <a:off x="7825339" y="3118585"/>
            <a:ext cx="0" cy="25988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4EAEDF-2C92-7006-5E26-016440AE4800}"/>
              </a:ext>
            </a:extLst>
          </p:cNvPr>
          <p:cNvSpPr txBox="1"/>
          <p:nvPr/>
        </p:nvSpPr>
        <p:spPr>
          <a:xfrm>
            <a:off x="7319950" y="2805236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K-mer 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6F9F69-7793-FD31-9557-5C1CA2174D36}"/>
              </a:ext>
            </a:extLst>
          </p:cNvPr>
          <p:cNvCxnSpPr>
            <a:cxnSpLocks/>
          </p:cNvCxnSpPr>
          <p:nvPr/>
        </p:nvCxnSpPr>
        <p:spPr>
          <a:xfrm flipH="1">
            <a:off x="8516219" y="3955983"/>
            <a:ext cx="541154" cy="25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24950-3E47-5FC4-4F66-0670A1499C1E}"/>
              </a:ext>
            </a:extLst>
          </p:cNvPr>
          <p:cNvSpPr txBox="1"/>
          <p:nvPr/>
        </p:nvSpPr>
        <p:spPr>
          <a:xfrm>
            <a:off x="8672587" y="3360267"/>
            <a:ext cx="30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or </a:t>
            </a:r>
          </a:p>
          <a:p>
            <a:r>
              <a:rPr lang="en-US" dirty="0"/>
              <a:t>Negative binomial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C95AD-59F6-BA27-B088-68FF2515E1DB}"/>
              </a:ext>
            </a:extLst>
          </p:cNvPr>
          <p:cNvSpPr txBox="1"/>
          <p:nvPr/>
        </p:nvSpPr>
        <p:spPr>
          <a:xfrm>
            <a:off x="7456485" y="2132270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79203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7037-071A-0087-C414-D112FFB2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B82-0191-B4BD-A73E-3D2AE541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count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95C6-33FF-7825-DBCB-C701F53A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4F512-96B3-7F17-8428-DC100265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767" y="1451774"/>
            <a:ext cx="6569233" cy="46954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8D3C5-F494-93AD-4B3D-5A8E882BB596}"/>
              </a:ext>
            </a:extLst>
          </p:cNvPr>
          <p:cNvCxnSpPr/>
          <p:nvPr/>
        </p:nvCxnSpPr>
        <p:spPr>
          <a:xfrm>
            <a:off x="7825339" y="3118585"/>
            <a:ext cx="0" cy="25988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8B4A44-3DFA-81A8-AB02-D49C6C53D8A7}"/>
              </a:ext>
            </a:extLst>
          </p:cNvPr>
          <p:cNvSpPr txBox="1"/>
          <p:nvPr/>
        </p:nvSpPr>
        <p:spPr>
          <a:xfrm>
            <a:off x="7319950" y="2805236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K-mer 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DFAB8-9A89-D65D-1B42-9D006DF9F9E5}"/>
              </a:ext>
            </a:extLst>
          </p:cNvPr>
          <p:cNvCxnSpPr>
            <a:cxnSpLocks/>
          </p:cNvCxnSpPr>
          <p:nvPr/>
        </p:nvCxnSpPr>
        <p:spPr>
          <a:xfrm flipH="1">
            <a:off x="8516219" y="3955983"/>
            <a:ext cx="541154" cy="25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AF6F04-8FC9-B2CD-57B7-AD824FDD4B69}"/>
              </a:ext>
            </a:extLst>
          </p:cNvPr>
          <p:cNvSpPr txBox="1"/>
          <p:nvPr/>
        </p:nvSpPr>
        <p:spPr>
          <a:xfrm>
            <a:off x="8648207" y="3614856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binomial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03EE-7C90-14B4-92F9-44CA16A5D19F}"/>
              </a:ext>
            </a:extLst>
          </p:cNvPr>
          <p:cNvSpPr txBox="1"/>
          <p:nvPr/>
        </p:nvSpPr>
        <p:spPr>
          <a:xfrm>
            <a:off x="7456485" y="2132270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~Exponential distribution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DA0394-DC9C-9847-5280-EF1D9802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84" y="2276524"/>
            <a:ext cx="5172797" cy="1057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6DE06-1106-8B4B-9317-A497E80E4E9B}"/>
              </a:ext>
            </a:extLst>
          </p:cNvPr>
          <p:cNvSpPr txBox="1"/>
          <p:nvPr/>
        </p:nvSpPr>
        <p:spPr>
          <a:xfrm>
            <a:off x="356357" y="1697036"/>
            <a:ext cx="5013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Negative binomial distribution,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Binomial coefficient: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3E93AA-D5BC-C1AB-2C9F-4709C145D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66" y="4864010"/>
            <a:ext cx="1086002" cy="7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3CE28-8BD1-42FB-9019-89CD8B23B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762" y="3333947"/>
            <a:ext cx="215295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7292-7961-84FF-5F29-F4DC6DAC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75BA-BC7E-C7CC-D38D-CB4E54BF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histogram tell us: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595EC-C757-794C-DE87-1989F720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E5BC-E916-0789-82AC-8CC9A440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98" y="1723859"/>
            <a:ext cx="5887272" cy="4734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0105BD-8CB3-C9B9-81ED-4D4C131EB0C6}"/>
              </a:ext>
            </a:extLst>
          </p:cNvPr>
          <p:cNvSpPr txBox="1"/>
          <p:nvPr/>
        </p:nvSpPr>
        <p:spPr>
          <a:xfrm>
            <a:off x="620580" y="4296104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53887-DA4F-AD16-CFC6-4AB443A9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85" y="4781968"/>
            <a:ext cx="3303777" cy="16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0B9F-7B30-2248-7BDB-AF1E4EB1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coverage vs Read coverage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B9C27-2637-0191-96F3-033AD3148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K-mer coverage refers to how many K-</a:t>
                </a:r>
                <a:r>
                  <a:rPr lang="en-US" dirty="0" err="1"/>
                  <a:t>mers</a:t>
                </a:r>
                <a:r>
                  <a:rPr lang="en-US" dirty="0"/>
                  <a:t> in the genome are covered</a:t>
                </a:r>
              </a:p>
              <a:p>
                <a:r>
                  <a:rPr lang="en-US" dirty="0"/>
                  <a:t>K=1, K-mer coverage == Read coverage</a:t>
                </a:r>
              </a:p>
              <a:p>
                <a:r>
                  <a:rPr lang="en-US" dirty="0"/>
                  <a:t>In general, for reads of length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dirty="0">
                    <a:cs typeface="Times New Roman" panose="02020603050405020304" pitchFamily="18" charset="0"/>
                  </a:rPr>
                  <a:t>and k-mer size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FB9C27-2637-0191-96F3-033AD3148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C05E-857E-1162-222E-0CF985E9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B68A-9FF2-1FC1-D65D-F034D14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count 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1E1B-A810-5104-1A7F-71C8FFA2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6187191" cy="5124936"/>
          </a:xfrm>
        </p:spPr>
        <p:txBody>
          <a:bodyPr>
            <a:normAutofit/>
          </a:bodyPr>
          <a:lstStyle/>
          <a:p>
            <a:r>
              <a:rPr lang="en-US" dirty="0"/>
              <a:t>Jellyfish is a versatile tool</a:t>
            </a:r>
          </a:p>
          <a:p>
            <a:pPr lvl="1"/>
            <a:r>
              <a:rPr lang="en-US" dirty="0"/>
              <a:t>Fast (multi-threaded)</a:t>
            </a:r>
          </a:p>
          <a:p>
            <a:pPr lvl="1"/>
            <a:r>
              <a:rPr lang="en-US" dirty="0"/>
              <a:t>Space-efficient</a:t>
            </a:r>
          </a:p>
          <a:p>
            <a:r>
              <a:rPr lang="en-US" dirty="0"/>
              <a:t>C++ library</a:t>
            </a:r>
          </a:p>
          <a:p>
            <a:r>
              <a:rPr lang="en-US" dirty="0"/>
              <a:t>Perl, Ruby and Python bindings</a:t>
            </a:r>
          </a:p>
          <a:p>
            <a:pPr lvl="1"/>
            <a:r>
              <a:rPr lang="en-US" dirty="0"/>
              <a:t>Can load and query k-mer counts database from these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1EC5-8D34-F11E-C297-F92B5F2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152DD-1DC0-ADDF-938C-5E247E5F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10" y="1359806"/>
            <a:ext cx="535379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E3D6-EED4-5F80-6017-37D45F7A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ACCF-AE67-D458-AE48-F02528C6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1"/>
            <a:ext cx="10788066" cy="1935932"/>
          </a:xfrm>
        </p:spPr>
        <p:txBody>
          <a:bodyPr/>
          <a:lstStyle/>
          <a:p>
            <a:r>
              <a:rPr lang="en-US" dirty="0"/>
              <a:t>Allows to load, query database</a:t>
            </a:r>
          </a:p>
          <a:p>
            <a:pPr marL="0" indent="0">
              <a:buNone/>
            </a:pPr>
            <a:r>
              <a:rPr lang="en-US" dirty="0"/>
              <a:t>Jellyfish dump                  Jellyfish query                 Jellyfish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34404-FB0F-AC2E-7299-233F1739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268F0-2E86-E132-F559-2A14603C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40" y="2675103"/>
            <a:ext cx="3181794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0AE5F-852E-6EF8-1FCE-3A8D6DAF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414" y="2675103"/>
            <a:ext cx="3324689" cy="1914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90A75F-1500-C598-E11B-E98BDE987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440" y="2675103"/>
            <a:ext cx="2648320" cy="1952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203C23-CD81-60D2-498D-664EE42A9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065" y="4851191"/>
            <a:ext cx="580153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13240</TotalTime>
  <Words>211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Trebuchet MS</vt:lpstr>
      <vt:lpstr>Office Theme</vt:lpstr>
      <vt:lpstr>K-mer count histogram</vt:lpstr>
      <vt:lpstr>K-mer count histogram</vt:lpstr>
      <vt:lpstr>Challenge</vt:lpstr>
      <vt:lpstr>K-mer coverage vs Read coverage</vt:lpstr>
      <vt:lpstr>How to count K-mers</vt:lpstr>
      <vt:lpstr>Python binding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56</cp:revision>
  <dcterms:created xsi:type="dcterms:W3CDTF">2013-08-21T19:17:07Z</dcterms:created>
  <dcterms:modified xsi:type="dcterms:W3CDTF">2025-10-01T14:02:07Z</dcterms:modified>
</cp:coreProperties>
</file>