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11" r:id="rId2"/>
    <p:sldId id="546" r:id="rId3"/>
    <p:sldId id="548" r:id="rId4"/>
    <p:sldId id="432" r:id="rId5"/>
    <p:sldId id="547" r:id="rId6"/>
    <p:sldId id="554" r:id="rId7"/>
    <p:sldId id="5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1" autoAdjust="0"/>
    <p:restoredTop sz="93721" autoAdjust="0"/>
  </p:normalViewPr>
  <p:slideViewPr>
    <p:cSldViewPr snapToGrid="0">
      <p:cViewPr varScale="1">
        <p:scale>
          <a:sx n="116" d="100"/>
          <a:sy n="116" d="100"/>
        </p:scale>
        <p:origin x="3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10-06T13:08:33.571" v="1" actId="47"/>
      <pc:docMkLst>
        <pc:docMk/>
      </pc:docMkLst>
      <pc:sldChg chg="del">
        <pc:chgData name="Aleksey Zimin" userId="7f2637d0bc515791" providerId="LiveId" clId="{8553A319-8433-4677-8F80-E28D63617D4C}" dt="2025-10-06T13:08:22.966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847069808" sldId="425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393879525" sldId="426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091641964" sldId="427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229099649" sldId="428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255719114" sldId="429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712329811" sldId="445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858549421" sldId="549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522385249" sldId="556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582660925" sldId="557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897960614" sldId="559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016871750" sldId="560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580665851" sldId="561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635747971" sldId="562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4043854525" sldId="563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1166678970" sldId="564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808359174" sldId="565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11877033" sldId="566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675647168" sldId="567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893219159" sldId="568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458404001" sldId="569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2737787005" sldId="570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154056116" sldId="571"/>
        </pc:sldMkLst>
      </pc:sldChg>
      <pc:sldChg chg="del">
        <pc:chgData name="Aleksey Zimin" userId="7f2637d0bc515791" providerId="LiveId" clId="{8553A319-8433-4677-8F80-E28D63617D4C}" dt="2025-10-06T13:08:33.571" v="1" actId="47"/>
        <pc:sldMkLst>
          <pc:docMk/>
          <pc:sldMk cId="3644876859" sldId="5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kseyzimin/BME-Algorithms-for-Analysis-of-Genomic-Data/raw/refs/heads/main/read1.fq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4F355-79E8-A53C-8FD3-C92E5149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37CB-3599-C444-B2BC-5B81F7FC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polishing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CBF49-97FA-4C33-797C-DC50CE438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682211"/>
            <a:ext cx="10972800" cy="503926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Contig sequence produced by assemblers contains errors, especially if  ONT data was used:</a:t>
            </a:r>
            <a:br>
              <a:rPr lang="en-US" dirty="0"/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CATAGACGAAGACATA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GGTA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We can fix errors by aligning low error reads (Illumina or HiFi) to the assembly: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AGACGA*AGAC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TAGGTA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AGACGA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AGACGA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TAGGT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A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TAGGT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AGAC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TAGGTA </a:t>
            </a:r>
            <a:b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AC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TAGGTA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This is called </a:t>
            </a:r>
            <a:r>
              <a:rPr lang="en-US" i="1" dirty="0">
                <a:cs typeface="Courier New" panose="02070309020205020404" pitchFamily="49" charset="0"/>
              </a:rPr>
              <a:t>polishing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9444-F5AB-0BA7-3E12-DEBA9B8DA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3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A39F2-DE4F-B326-AE5B-64C9FE782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32FD-F2A9-B2F8-4C1A-31F07C77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polishing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9825-8074-0BF6-C5DA-4152A3883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682211"/>
            <a:ext cx="10972800" cy="5039265"/>
          </a:xfrm>
        </p:spPr>
        <p:txBody>
          <a:bodyPr>
            <a:normAutofit/>
          </a:bodyPr>
          <a:lstStyle/>
          <a:p>
            <a:r>
              <a:rPr lang="en-US" dirty="0"/>
              <a:t>Caution on polishing: if the reads were not used for the original assembly, they may come from regions that are </a:t>
            </a:r>
            <a:r>
              <a:rPr lang="en-US" i="1" dirty="0"/>
              <a:t>missing</a:t>
            </a:r>
            <a:r>
              <a:rPr lang="en-US" dirty="0"/>
              <a:t> from the assembly, but </a:t>
            </a:r>
            <a:r>
              <a:rPr lang="en-US" i="1" dirty="0"/>
              <a:t>similar</a:t>
            </a:r>
            <a:r>
              <a:rPr lang="en-US" dirty="0"/>
              <a:t> to another region present in the assembly</a:t>
            </a:r>
          </a:p>
          <a:p>
            <a:endParaRPr lang="en-US" dirty="0"/>
          </a:p>
          <a:p>
            <a:r>
              <a:rPr lang="en-US" dirty="0"/>
              <a:t>In this case read aligner may align the reads to the </a:t>
            </a:r>
            <a:r>
              <a:rPr lang="en-US" i="1" dirty="0">
                <a:solidFill>
                  <a:srgbClr val="FF0000"/>
                </a:solidFill>
              </a:rPr>
              <a:t>wrong</a:t>
            </a:r>
            <a:r>
              <a:rPr lang="en-US" dirty="0"/>
              <a:t> place</a:t>
            </a:r>
          </a:p>
          <a:p>
            <a:endParaRPr lang="en-US" dirty="0"/>
          </a:p>
          <a:p>
            <a:r>
              <a:rPr lang="en-US" dirty="0"/>
              <a:t>Polishing programs try to deal with these cases by looking for reads that </a:t>
            </a:r>
            <a:r>
              <a:rPr lang="en-US" i="1" dirty="0"/>
              <a:t>agree</a:t>
            </a:r>
            <a:r>
              <a:rPr lang="en-US" dirty="0"/>
              <a:t> with the assembly, but in low-coverage regions there may be not enough of them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C1B61-916A-1833-EEAD-BE8729DB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2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E696-3194-8687-498E-95AFC582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genome assemblies: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053A-036F-9647-F1E1-0BBB7F3C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9937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eukaryotic genomes are diploid or polyploid:</a:t>
            </a:r>
          </a:p>
          <a:p>
            <a:pPr lvl="1"/>
            <a:r>
              <a:rPr lang="en-US" dirty="0"/>
              <a:t>One chromosome from each parent</a:t>
            </a:r>
          </a:p>
          <a:p>
            <a:r>
              <a:rPr lang="en-US" dirty="0"/>
              <a:t>Estimated genome size is typically counting each chromosome ONCE</a:t>
            </a:r>
          </a:p>
          <a:p>
            <a:pPr lvl="1"/>
            <a:r>
              <a:rPr lang="en-US" dirty="0"/>
              <a:t>Human genome size is ~3.2G bp</a:t>
            </a:r>
          </a:p>
          <a:p>
            <a:r>
              <a:rPr lang="en-US" dirty="0"/>
              <a:t>Traditional pseudo-haploid genome assembly is a mosaic of two haplotypes</a:t>
            </a:r>
          </a:p>
          <a:p>
            <a:r>
              <a:rPr lang="en-US" dirty="0"/>
              <a:t>Total sequence in the assembly:</a:t>
            </a:r>
          </a:p>
          <a:p>
            <a:pPr lvl="1"/>
            <a:r>
              <a:rPr lang="en-US" dirty="0"/>
              <a:t>&lt;&lt; Estimated genome size: incomplete assembly, possibly due to insufficient sequencing depth, collapsed repeats, elimination of short contigs</a:t>
            </a:r>
          </a:p>
          <a:p>
            <a:pPr lvl="1"/>
            <a:r>
              <a:rPr lang="en-US" dirty="0"/>
              <a:t>&gt;&gt;Estimated genome size: redundant assembly, possibly due to extra haplotype variants for heterozygous diploid/polyploid genomes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B6465A-F05A-3196-410B-4DF67A47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3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9D65-5E74-4096-FCCE-0AFE90FEA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genome assemblies: N50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C0A8-DB69-4617-0196-75189666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83780" cy="4886560"/>
          </a:xfrm>
        </p:spPr>
        <p:txBody>
          <a:bodyPr>
            <a:normAutofit/>
          </a:bodyPr>
          <a:lstStyle/>
          <a:p>
            <a:r>
              <a:rPr lang="en-US" dirty="0"/>
              <a:t>N50 metric: the length of the shortest contig (scaffold) for which longer or equal length contigs (scaffolds) contain at least 50% of the total assembly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NG50 -- N50 that uses estimated genome size instead of assembly size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79175-30EF-A9B8-46AF-E24F821C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61BEC8-5D46-B6BF-022A-2933302C0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34" y="2979036"/>
            <a:ext cx="6163535" cy="1905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10CDC3-E268-801B-8E36-C2BCDE635662}"/>
              </a:ext>
            </a:extLst>
          </p:cNvPr>
          <p:cNvSpPr txBox="1"/>
          <p:nvPr/>
        </p:nvSpPr>
        <p:spPr>
          <a:xfrm>
            <a:off x="7552078" y="3747003"/>
            <a:ext cx="3698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molecularecologist.com</a:t>
            </a:r>
          </a:p>
        </p:txBody>
      </p:sp>
    </p:spTree>
    <p:extLst>
      <p:ext uri="{BB962C8B-B14F-4D97-AF65-F5344CB8AC3E}">
        <p14:creationId xmlns:p14="http://schemas.microsoft.com/office/powerpoint/2010/main" val="22400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A742E-0489-0D25-ACAF-8E1AA45A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Note about N50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1C768-DA8E-3001-5BAE-07FE359BD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05963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N50 may be unstable when there are only few big contigs in the assembly.  For example, for 100Kb genome: </a:t>
            </a:r>
          </a:p>
          <a:p>
            <a:pPr lvl="1"/>
            <a:r>
              <a:rPr lang="en-US" dirty="0"/>
              <a:t>55,25,20 yields N50 of 55</a:t>
            </a:r>
          </a:p>
          <a:p>
            <a:pPr lvl="1"/>
            <a:r>
              <a:rPr lang="en-US" dirty="0"/>
              <a:t>40,35,25 yields N50 of 35</a:t>
            </a:r>
          </a:p>
          <a:p>
            <a:r>
              <a:rPr lang="en-US" dirty="0"/>
              <a:t>When comparing two assemblies N50, one must use the same assembly size.  Using smaller assembly size boosts N50:</a:t>
            </a:r>
          </a:p>
          <a:p>
            <a:pPr lvl="1"/>
            <a:r>
              <a:rPr lang="en-US" dirty="0"/>
              <a:t>Contigs:</a:t>
            </a:r>
            <a:br>
              <a:rPr lang="en-US" dirty="0"/>
            </a:br>
            <a:r>
              <a:rPr lang="en-US" dirty="0"/>
              <a:t>70, 60, 50, 30, 20, 10, 10,10, 5, 5, 5, 5 sum=320</a:t>
            </a:r>
          </a:p>
          <a:p>
            <a:pPr lvl="1"/>
            <a:r>
              <a:rPr lang="en-US" dirty="0"/>
              <a:t>N50(G=280)=50, N50(G=260)=60</a:t>
            </a:r>
          </a:p>
          <a:p>
            <a:r>
              <a:rPr lang="en-US" dirty="0"/>
              <a:t>This is why NG50 is more “fair” when comparing two assemblies of the same organism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78874-5C2F-714E-A4F0-D6801BDC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9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1395-0710-2617-0310-43CF7DC6F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Evaluating genome assemblies: error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DC175-1CBB-2D6E-EAA8-F29A0366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error rate can be estimated by aligning accurate reads from the same organism to the assembly</a:t>
            </a:r>
          </a:p>
          <a:p>
            <a:r>
              <a:rPr lang="en-US" dirty="0"/>
              <a:t>Can use the original reads</a:t>
            </a:r>
          </a:p>
          <a:p>
            <a:r>
              <a:rPr lang="en-US" dirty="0"/>
              <a:t>Suitable reads: Illumina and PacBio HiFi</a:t>
            </a:r>
          </a:p>
          <a:p>
            <a:r>
              <a:rPr lang="en-US" dirty="0"/>
              <a:t>Can use alignment-based approach (POLCA) or k-mer based approach (Merqury)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D2041-FF80-2312-CD6C-2E1BF3F2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5CFA57-E95B-39DB-BA19-0B88C4272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0" y="4543104"/>
            <a:ext cx="4365056" cy="2314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24CF6B-F282-6E61-5677-F4F529FB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138" y="4543104"/>
            <a:ext cx="5323551" cy="231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206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AC582-59F8-8CCD-1823-9771E44A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#4: Build K-unitigs from 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765F7-8C53-F1D8-4FD1-B1279982E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Lab #4: </a:t>
            </a:r>
            <a:r>
              <a:rPr lang="en-US" sz="1800" dirty="0">
                <a:solidFill>
                  <a:srgbClr val="FF0000"/>
                </a:solidFill>
              </a:rPr>
              <a:t>Due Friday October 24.</a:t>
            </a:r>
            <a:r>
              <a:rPr lang="en-US" sz="1800" dirty="0"/>
              <a:t> The goal for Lab #4 is to write code that parses reads in fastq file, counts canonical K-</a:t>
            </a:r>
            <a:r>
              <a:rPr lang="en-US" sz="1800" dirty="0" err="1"/>
              <a:t>mers</a:t>
            </a:r>
            <a:r>
              <a:rPr lang="en-US" sz="1800" dirty="0"/>
              <a:t> for a given K, and then builds K-unitigs – unique non branching paths of K-</a:t>
            </a:r>
            <a:r>
              <a:rPr lang="en-US" sz="1800" dirty="0" err="1"/>
              <a:t>mers</a:t>
            </a:r>
            <a:r>
              <a:rPr lang="en-US" sz="1800" dirty="0"/>
              <a:t> in a K-mer graph.  K-unitigs are genomic sequences. All K-</a:t>
            </a:r>
            <a:r>
              <a:rPr lang="en-US" sz="1800" dirty="0" err="1"/>
              <a:t>mers</a:t>
            </a:r>
            <a:r>
              <a:rPr lang="en-US" sz="1800" dirty="0"/>
              <a:t> in the reads must be present in K-unitigs.  Each K-mer of size K must be in only one K-</a:t>
            </a:r>
            <a:r>
              <a:rPr lang="en-US" sz="1800" dirty="0" err="1"/>
              <a:t>unitig</a:t>
            </a:r>
            <a:r>
              <a:rPr lang="en-US" sz="1800" dirty="0"/>
              <a:t>.</a:t>
            </a:r>
          </a:p>
          <a:p>
            <a:r>
              <a:rPr lang="en-US" sz="1800" dirty="0"/>
              <a:t>Reads are provided in </a:t>
            </a:r>
            <a:r>
              <a:rPr lang="en-US" sz="1800" dirty="0" err="1"/>
              <a:t>autograder</a:t>
            </a:r>
            <a:r>
              <a:rPr lang="en-US" sz="1800" dirty="0"/>
              <a:t> as “read1.fq”.  You can assume that this file is in your current directory. Reads are also available on github for testing: </a:t>
            </a:r>
            <a:r>
              <a:rPr lang="en-US" sz="1800" dirty="0">
                <a:hlinkClick r:id="rId2"/>
              </a:rPr>
              <a:t>https://github.com/alekseyzimin/BME-Algorithms-for-Analysis-of-Genomic-Data/raw/refs/heads/main/read1.fq</a:t>
            </a:r>
            <a:r>
              <a:rPr lang="en-US" sz="1800" dirty="0"/>
              <a:t> </a:t>
            </a:r>
          </a:p>
          <a:p>
            <a:r>
              <a:rPr lang="en-US" sz="1800" dirty="0"/>
              <a:t>Write the following functions in python:</a:t>
            </a:r>
          </a:p>
          <a:p>
            <a:pPr lvl="1"/>
            <a:r>
              <a:rPr lang="en-US" sz="1800" dirty="0"/>
              <a:t>(g:10/u:10) </a:t>
            </a:r>
            <a:r>
              <a:rPr lang="en-US" sz="1800" i="1" dirty="0" err="1"/>
              <a:t>reverse_complement</a:t>
            </a:r>
            <a:r>
              <a:rPr lang="en-US" sz="1800" i="1" dirty="0"/>
              <a:t>(seq) </a:t>
            </a:r>
            <a:r>
              <a:rPr lang="en-US" sz="1800" dirty="0"/>
              <a:t>– returns reverse complement of sequence </a:t>
            </a:r>
            <a:r>
              <a:rPr lang="en-US" sz="1800" i="1" dirty="0"/>
              <a:t>seq</a:t>
            </a:r>
          </a:p>
          <a:p>
            <a:pPr lvl="1"/>
            <a:r>
              <a:rPr lang="en-US" sz="1800" dirty="0"/>
              <a:t>(g:10/u:10) </a:t>
            </a:r>
            <a:r>
              <a:rPr lang="en-US" sz="1800" i="1" dirty="0" err="1"/>
              <a:t>canonical_kmer</a:t>
            </a:r>
            <a:r>
              <a:rPr lang="en-US" sz="1800" i="1" dirty="0"/>
              <a:t>(</a:t>
            </a:r>
            <a:r>
              <a:rPr lang="en-US" sz="1800" i="1" dirty="0" err="1"/>
              <a:t>kmer</a:t>
            </a:r>
            <a:r>
              <a:rPr lang="en-US" sz="1800" i="1" dirty="0"/>
              <a:t>) </a:t>
            </a:r>
            <a:r>
              <a:rPr lang="en-US" sz="1800" dirty="0"/>
              <a:t>– returns canonical  version of the k-mer </a:t>
            </a:r>
            <a:r>
              <a:rPr lang="en-US" sz="1800" i="1" dirty="0" err="1"/>
              <a:t>kmer</a:t>
            </a:r>
            <a:r>
              <a:rPr lang="en-US" sz="1800" dirty="0"/>
              <a:t> using </a:t>
            </a:r>
            <a:r>
              <a:rPr lang="en-US" sz="1800" u="sng" dirty="0"/>
              <a:t>lexicographic</a:t>
            </a:r>
            <a:r>
              <a:rPr lang="en-US" sz="1800" dirty="0"/>
              <a:t> order </a:t>
            </a:r>
          </a:p>
          <a:p>
            <a:pPr lvl="1"/>
            <a:r>
              <a:rPr lang="en-US" sz="1800" dirty="0"/>
              <a:t>(g:10/u:20) </a:t>
            </a:r>
            <a:r>
              <a:rPr lang="en-US" sz="1800" i="1" dirty="0" err="1"/>
              <a:t>count_canonical_kmers</a:t>
            </a:r>
            <a:r>
              <a:rPr lang="en-US" sz="1800" i="1" dirty="0"/>
              <a:t>(</a:t>
            </a:r>
            <a:r>
              <a:rPr lang="en-US" sz="1800" i="1" dirty="0" err="1"/>
              <a:t>file.fastq,k</a:t>
            </a:r>
            <a:r>
              <a:rPr lang="en-US" sz="1800" i="1" dirty="0"/>
              <a:t>) </a:t>
            </a:r>
            <a:r>
              <a:rPr lang="en-US" sz="1800" dirty="0"/>
              <a:t>– reads genome sequences from </a:t>
            </a:r>
            <a:r>
              <a:rPr lang="en-US" sz="1800" i="1" dirty="0" err="1"/>
              <a:t>file.fastq</a:t>
            </a:r>
            <a:r>
              <a:rPr lang="en-US" sz="1800" dirty="0"/>
              <a:t>, returns dictionary </a:t>
            </a:r>
            <a:r>
              <a:rPr lang="en-US" sz="1800" dirty="0" err="1"/>
              <a:t>kmer_counts</a:t>
            </a:r>
            <a:r>
              <a:rPr lang="en-US" sz="1800" dirty="0"/>
              <a:t>[</a:t>
            </a:r>
            <a:r>
              <a:rPr lang="en-US" sz="1800" dirty="0" err="1"/>
              <a:t>kmer</a:t>
            </a:r>
            <a:r>
              <a:rPr lang="en-US" sz="1800" dirty="0"/>
              <a:t>]=count for K-mer size </a:t>
            </a:r>
            <a:r>
              <a:rPr lang="en-US" sz="1800" i="1" dirty="0"/>
              <a:t>k</a:t>
            </a:r>
          </a:p>
          <a:p>
            <a:pPr lvl="1"/>
            <a:r>
              <a:rPr lang="en-US" sz="1800" dirty="0"/>
              <a:t>(g:10/u:20) </a:t>
            </a:r>
            <a:r>
              <a:rPr lang="en-US" sz="1800" i="1" dirty="0"/>
              <a:t>compute_n50(sequences) -- </a:t>
            </a:r>
            <a:r>
              <a:rPr lang="en-US" sz="1800" dirty="0"/>
              <a:t>returns N50 of sequences in the input array </a:t>
            </a:r>
            <a:r>
              <a:rPr lang="en-US" sz="1800" i="1" dirty="0"/>
              <a:t>sequences</a:t>
            </a:r>
            <a:r>
              <a:rPr lang="en-US" sz="1800" dirty="0"/>
              <a:t> </a:t>
            </a:r>
          </a:p>
          <a:p>
            <a:pPr lvl="1"/>
            <a:r>
              <a:rPr lang="en-US" sz="1800" dirty="0"/>
              <a:t>(g:40/u:40) </a:t>
            </a:r>
            <a:r>
              <a:rPr lang="en-US" sz="1800" i="1" dirty="0" err="1"/>
              <a:t>build_unitigs</a:t>
            </a:r>
            <a:r>
              <a:rPr lang="en-US" sz="1800" i="1" dirty="0"/>
              <a:t>(</a:t>
            </a:r>
            <a:r>
              <a:rPr lang="en-US" sz="1800" i="1" dirty="0" err="1"/>
              <a:t>kmer_counts</a:t>
            </a:r>
            <a:r>
              <a:rPr lang="en-US" sz="1800" i="1" dirty="0"/>
              <a:t>) </a:t>
            </a:r>
            <a:r>
              <a:rPr lang="en-US" sz="1800" dirty="0"/>
              <a:t>– returns array of k-</a:t>
            </a:r>
            <a:r>
              <a:rPr lang="en-US" sz="1800" dirty="0" err="1"/>
              <a:t>unitig</a:t>
            </a:r>
            <a:r>
              <a:rPr lang="en-US" sz="1800" dirty="0"/>
              <a:t> sequences, argument is dictionary </a:t>
            </a:r>
            <a:r>
              <a:rPr lang="en-US" sz="1800" dirty="0" err="1"/>
              <a:t>kmer_counts</a:t>
            </a:r>
            <a:r>
              <a:rPr lang="en-US" sz="1800" dirty="0"/>
              <a:t> produced by </a:t>
            </a:r>
            <a:r>
              <a:rPr lang="en-US" sz="1800" i="1" dirty="0" err="1"/>
              <a:t>count_canonical_kmers</a:t>
            </a:r>
            <a:endParaRPr lang="en-US" sz="1800" dirty="0"/>
          </a:p>
          <a:p>
            <a:r>
              <a:rPr lang="en-US" sz="1800" dirty="0"/>
              <a:t>Graduate section only(g:20):  run </a:t>
            </a:r>
            <a:r>
              <a:rPr lang="en-US" sz="1800" i="1" dirty="0"/>
              <a:t>compute_n50(</a:t>
            </a:r>
            <a:r>
              <a:rPr lang="en-US" sz="1800" i="1" dirty="0" err="1"/>
              <a:t>build_unitigs</a:t>
            </a:r>
            <a:r>
              <a:rPr lang="en-US" sz="1800" i="1" dirty="0"/>
              <a:t>(</a:t>
            </a:r>
            <a:r>
              <a:rPr lang="en-US" sz="1800" i="1" dirty="0" err="1"/>
              <a:t>count_canonical_kmers</a:t>
            </a:r>
            <a:r>
              <a:rPr lang="en-US" sz="1800" i="1" dirty="0"/>
              <a:t>(</a:t>
            </a:r>
            <a:r>
              <a:rPr lang="en-US" sz="1800" i="1" dirty="0" err="1"/>
              <a:t>fastq_path,k</a:t>
            </a:r>
            <a:r>
              <a:rPr lang="en-US" sz="1800" i="1" dirty="0"/>
              <a:t>))) </a:t>
            </a:r>
            <a:r>
              <a:rPr lang="en-US" sz="1800" dirty="0"/>
              <a:t>code varying K-mer size between 15 and 90, and submit a plot of how K-unitigs N50 varies with K.  At which K value the N50(K) is the largest?  Add the value in a text box to the plot.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392B8-A9E4-6BF5-620C-98C3C46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2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13500</TotalTime>
  <Words>833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Trebuchet MS</vt:lpstr>
      <vt:lpstr>Office Theme</vt:lpstr>
      <vt:lpstr>Assembly polishing</vt:lpstr>
      <vt:lpstr>Assembly polishing</vt:lpstr>
      <vt:lpstr>Evaluating genome assemblies: size</vt:lpstr>
      <vt:lpstr>Evaluating genome assemblies: N50</vt:lpstr>
      <vt:lpstr>Note about N50</vt:lpstr>
      <vt:lpstr>Evaluating genome assemblies: error rate</vt:lpstr>
      <vt:lpstr>Lab #4: Build K-unitigs from K-mers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59</cp:revision>
  <dcterms:created xsi:type="dcterms:W3CDTF">2013-08-21T19:17:07Z</dcterms:created>
  <dcterms:modified xsi:type="dcterms:W3CDTF">2025-10-06T13:08:42Z</dcterms:modified>
</cp:coreProperties>
</file>